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png" ContentType="image/pn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jpg" ContentType="image/jpg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</p:sldIdLst>
  <p:sldSz cx="16256000" cy="9144000"/>
  <p:notesSz cx="16256000" cy="9144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Relationship Id="rId36" Type="http://schemas.openxmlformats.org/officeDocument/2006/relationships/slide" Target="slides/slide31.xml"/><Relationship Id="rId37" Type="http://schemas.openxmlformats.org/officeDocument/2006/relationships/slide" Target="slides/slide32.xml"/><Relationship Id="rId38" Type="http://schemas.openxmlformats.org/officeDocument/2006/relationships/slide" Target="slides/slide33.xml"/><Relationship Id="rId39" Type="http://schemas.openxmlformats.org/officeDocument/2006/relationships/slide" Target="slides/slide34.xml"/><Relationship Id="rId40" Type="http://schemas.openxmlformats.org/officeDocument/2006/relationships/slide" Target="slides/slide35.xml"/><Relationship Id="rId41" Type="http://schemas.openxmlformats.org/officeDocument/2006/relationships/slide" Target="slides/slide36.xml"/><Relationship Id="rId42" Type="http://schemas.openxmlformats.org/officeDocument/2006/relationships/slide" Target="slides/slide37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219676" y="2834640"/>
            <a:ext cx="13822998" cy="19202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111727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439352" y="5120640"/>
            <a:ext cx="11383645" cy="2286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111727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111727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813117" y="2103120"/>
            <a:ext cx="7074122" cy="6035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8375110" y="2103120"/>
            <a:ext cx="7074122" cy="6035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111727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96900" y="330707"/>
            <a:ext cx="8983345" cy="574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111727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13117" y="2103120"/>
            <a:ext cx="14636115" cy="6035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5529199" y="8503920"/>
            <a:ext cx="5203952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813117" y="8503920"/>
            <a:ext cx="374034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11708892" y="8503920"/>
            <a:ext cx="374034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pn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1.pn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2.png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3.png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4.png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5.png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6.png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7.png"/></Relationships>
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8.jpg"/></Relationships>
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9.jpg"/></Relationships>
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0.jpg"/></Relationships>
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1.png"/></Relationships>
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2.png"/></Relationships>
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3.png"/></Relationships>
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4.png"/></Relationships>
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5.png"/></Relationships>
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6.png"/></Relationships>
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7.png"/></Relationships>
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8.png"/></Relationships>
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9.pn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png"/></Relationships>

</file>

<file path=ppt/slides/_rels/slide3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0.png"/></Relationships>

</file>

<file path=ppt/slides/_rels/slide3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1.png"/></Relationships>

</file>

<file path=ppt/slides/_rels/slide3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2.png"/></Relationships>

</file>

<file path=ppt/slides/_rels/slide3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3.png"/></Relationships>

</file>

<file path=ppt/slides/_rels/slide3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4.png"/></Relationships>

</file>

<file path=ppt/slides/_rels/slide3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5.png"/></Relationships>

</file>

<file path=ppt/slides/_rels/slide3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6.png"/></Relationships>

</file>

<file path=ppt/slides/_rels/slide3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7.pn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.pn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.pn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.pn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8.pn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9.jp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0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8100"/>
            <a:ext cx="16255999" cy="906779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8100"/>
            <a:ext cx="16255999" cy="906779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8100"/>
            <a:ext cx="16255999" cy="906779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8100"/>
            <a:ext cx="16255999" cy="906779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8100"/>
            <a:ext cx="16255999" cy="906779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8100"/>
            <a:ext cx="16255999" cy="9067798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8100"/>
            <a:ext cx="16255999" cy="9067798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8100"/>
            <a:ext cx="16255999" cy="906779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5100" y="90500"/>
            <a:ext cx="15925798" cy="896301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5100" y="90500"/>
            <a:ext cx="15925798" cy="896301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India’s</a:t>
            </a:r>
            <a:r>
              <a:rPr dirty="0" spc="-75"/>
              <a:t> </a:t>
            </a:r>
            <a:r>
              <a:rPr dirty="0"/>
              <a:t>National</a:t>
            </a:r>
            <a:r>
              <a:rPr dirty="0" spc="-85"/>
              <a:t> </a:t>
            </a:r>
            <a:r>
              <a:rPr dirty="0" spc="-10"/>
              <a:t>Narrative—Reconsidered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96900" y="997204"/>
            <a:ext cx="2806700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-10">
                <a:solidFill>
                  <a:srgbClr val="4A5462"/>
                </a:solidFill>
                <a:latin typeface="Arial MT"/>
                <a:cs typeface="Arial MT"/>
              </a:rPr>
              <a:t>Perry</a:t>
            </a:r>
            <a:r>
              <a:rPr dirty="0" sz="1350" spc="-95">
                <a:solidFill>
                  <a:srgbClr val="4A5462"/>
                </a:solidFill>
                <a:latin typeface="Arial MT"/>
                <a:cs typeface="Arial MT"/>
              </a:rPr>
              <a:t> </a:t>
            </a:r>
            <a:r>
              <a:rPr dirty="0" sz="1350">
                <a:solidFill>
                  <a:srgbClr val="4A5462"/>
                </a:solidFill>
                <a:latin typeface="Arial MT"/>
                <a:cs typeface="Arial MT"/>
              </a:rPr>
              <a:t>Anderson,</a:t>
            </a:r>
            <a:r>
              <a:rPr dirty="0" sz="1350" spc="-65">
                <a:solidFill>
                  <a:srgbClr val="4A5462"/>
                </a:solidFill>
                <a:latin typeface="Arial MT"/>
                <a:cs typeface="Arial MT"/>
              </a:rPr>
              <a:t> </a:t>
            </a:r>
            <a:r>
              <a:rPr dirty="0" sz="1350">
                <a:solidFill>
                  <a:srgbClr val="4A5462"/>
                </a:solidFill>
                <a:latin typeface="Arial MT"/>
                <a:cs typeface="Arial MT"/>
              </a:rPr>
              <a:t>The Indian</a:t>
            </a:r>
            <a:r>
              <a:rPr dirty="0" sz="1350" spc="-25">
                <a:solidFill>
                  <a:srgbClr val="4A5462"/>
                </a:solidFill>
                <a:latin typeface="Arial MT"/>
                <a:cs typeface="Arial MT"/>
              </a:rPr>
              <a:t> </a:t>
            </a:r>
            <a:r>
              <a:rPr dirty="0" sz="1350" spc="-10">
                <a:solidFill>
                  <a:srgbClr val="4A5462"/>
                </a:solidFill>
                <a:latin typeface="Arial MT"/>
                <a:cs typeface="Arial MT"/>
              </a:rPr>
              <a:t>Ideology</a:t>
            </a:r>
            <a:endParaRPr sz="1350">
              <a:latin typeface="Arial MT"/>
              <a:cs typeface="Arial M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09600" y="1473200"/>
            <a:ext cx="15036800" cy="50800"/>
          </a:xfrm>
          <a:custGeom>
            <a:avLst/>
            <a:gdLst/>
            <a:ahLst/>
            <a:cxnLst/>
            <a:rect l="l" t="t" r="r" b="b"/>
            <a:pathLst>
              <a:path w="15036800" h="50800">
                <a:moveTo>
                  <a:pt x="15036800" y="0"/>
                </a:moveTo>
                <a:lnTo>
                  <a:pt x="0" y="0"/>
                </a:lnTo>
                <a:lnTo>
                  <a:pt x="0" y="50800"/>
                </a:lnTo>
                <a:lnTo>
                  <a:pt x="15036800" y="50800"/>
                </a:lnTo>
                <a:lnTo>
                  <a:pt x="15036800" y="0"/>
                </a:lnTo>
                <a:close/>
              </a:path>
            </a:pathLst>
          </a:custGeom>
          <a:solidFill>
            <a:srgbClr val="3C8DFF"/>
          </a:solidFill>
        </p:spPr>
        <p:txBody>
          <a:bodyPr wrap="square" lIns="0" tIns="0" rIns="0" bIns="0" rtlCol="0"/>
          <a:lstStyle/>
          <a:p/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604837" y="1747837"/>
          <a:ext cx="15122525" cy="66548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969000"/>
                <a:gridCol w="9067800"/>
              </a:tblGrid>
              <a:tr h="609600">
                <a:tc>
                  <a:txBody>
                    <a:bodyPr/>
                    <a:lstStyle/>
                    <a:p>
                      <a:pPr marL="177800">
                        <a:lnSpc>
                          <a:spcPct val="100000"/>
                        </a:lnSpc>
                        <a:spcBef>
                          <a:spcPts val="1545"/>
                        </a:spcBef>
                      </a:pPr>
                      <a:r>
                        <a:rPr dirty="0" sz="135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CONVENTIONAL</a:t>
                      </a:r>
                      <a:r>
                        <a:rPr dirty="0" sz="1350" spc="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35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NARRATIVE</a:t>
                      </a:r>
                      <a:endParaRPr sz="1350">
                        <a:latin typeface="Arial"/>
                        <a:cs typeface="Arial"/>
                      </a:endParaRPr>
                    </a:p>
                  </a:txBody>
                  <a:tcPr marL="0" marR="0" marB="0" marT="196215">
                    <a:lnB w="9525">
                      <a:solidFill>
                        <a:srgbClr val="D1D4DB"/>
                      </a:solidFill>
                      <a:prstDash val="solid"/>
                    </a:lnB>
                    <a:solidFill>
                      <a:srgbClr val="111727"/>
                    </a:solidFill>
                  </a:tcPr>
                </a:tc>
                <a:tc>
                  <a:txBody>
                    <a:bodyPr/>
                    <a:lstStyle/>
                    <a:p>
                      <a:pPr marL="177800">
                        <a:lnSpc>
                          <a:spcPct val="100000"/>
                        </a:lnSpc>
                        <a:spcBef>
                          <a:spcPts val="1545"/>
                        </a:spcBef>
                      </a:pPr>
                      <a:r>
                        <a:rPr dirty="0" sz="13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ANDERSON’S</a:t>
                      </a:r>
                      <a:r>
                        <a:rPr dirty="0" sz="1350" spc="-7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35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REINTERPRETATION</a:t>
                      </a:r>
                      <a:endParaRPr sz="1350">
                        <a:latin typeface="Arial"/>
                        <a:cs typeface="Arial"/>
                      </a:endParaRPr>
                    </a:p>
                  </a:txBody>
                  <a:tcPr marL="0" marR="0" marB="0" marT="196215">
                    <a:lnB w="9525">
                      <a:solidFill>
                        <a:srgbClr val="D1D4DB"/>
                      </a:solidFill>
                      <a:prstDash val="solid"/>
                    </a:lnB>
                    <a:solidFill>
                      <a:srgbClr val="2462EB"/>
                    </a:solidFill>
                  </a:tcPr>
                </a:tc>
              </a:tr>
              <a:tr h="863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L="177800">
                        <a:lnSpc>
                          <a:spcPct val="100000"/>
                        </a:lnSpc>
                      </a:pPr>
                      <a:r>
                        <a:rPr dirty="0" sz="1700" b="1">
                          <a:solidFill>
                            <a:srgbClr val="1F2937"/>
                          </a:solidFill>
                          <a:latin typeface="Arial"/>
                          <a:cs typeface="Arial"/>
                        </a:rPr>
                        <a:t>India</a:t>
                      </a:r>
                      <a:r>
                        <a:rPr dirty="0" sz="1700" spc="-30" b="1">
                          <a:solidFill>
                            <a:srgbClr val="1F293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700" b="1">
                          <a:solidFill>
                            <a:srgbClr val="1F2937"/>
                          </a:solidFill>
                          <a:latin typeface="Arial"/>
                          <a:cs typeface="Arial"/>
                        </a:rPr>
                        <a:t>possessed</a:t>
                      </a:r>
                      <a:r>
                        <a:rPr dirty="0" sz="1700" spc="-40" b="1">
                          <a:solidFill>
                            <a:srgbClr val="1F293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700" b="1">
                          <a:solidFill>
                            <a:srgbClr val="1F2937"/>
                          </a:solidFill>
                          <a:latin typeface="Arial"/>
                          <a:cs typeface="Arial"/>
                        </a:rPr>
                        <a:t>an</a:t>
                      </a:r>
                      <a:r>
                        <a:rPr dirty="0" sz="1700" spc="-35" b="1">
                          <a:solidFill>
                            <a:srgbClr val="1F293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700" b="1">
                          <a:solidFill>
                            <a:srgbClr val="1F2937"/>
                          </a:solidFill>
                          <a:latin typeface="Arial"/>
                          <a:cs typeface="Arial"/>
                        </a:rPr>
                        <a:t>ancient</a:t>
                      </a:r>
                      <a:r>
                        <a:rPr dirty="0" sz="1700" spc="-45" b="1">
                          <a:solidFill>
                            <a:srgbClr val="1F293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700" b="1">
                          <a:solidFill>
                            <a:srgbClr val="1F2937"/>
                          </a:solidFill>
                          <a:latin typeface="Arial"/>
                          <a:cs typeface="Arial"/>
                        </a:rPr>
                        <a:t>national</a:t>
                      </a:r>
                      <a:r>
                        <a:rPr dirty="0" sz="1700" spc="-30" b="1">
                          <a:solidFill>
                            <a:srgbClr val="1F293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700" spc="-10" b="1">
                          <a:solidFill>
                            <a:srgbClr val="1F2937"/>
                          </a:solidFill>
                          <a:latin typeface="Arial"/>
                          <a:cs typeface="Arial"/>
                        </a:rPr>
                        <a:t>unity.</a:t>
                      </a:r>
                      <a:endParaRPr sz="1700">
                        <a:latin typeface="Arial"/>
                        <a:cs typeface="Arial"/>
                      </a:endParaRPr>
                    </a:p>
                  </a:txBody>
                  <a:tcPr marL="0" marR="0" marB="0" marT="48260">
                    <a:lnL w="9525">
                      <a:solidFill>
                        <a:srgbClr val="D1D4DB"/>
                      </a:solidFill>
                      <a:prstDash val="solid"/>
                    </a:lnL>
                    <a:lnR w="9525">
                      <a:solidFill>
                        <a:srgbClr val="D1D4DB"/>
                      </a:solidFill>
                      <a:prstDash val="solid"/>
                    </a:lnR>
                    <a:lnT w="9525">
                      <a:solidFill>
                        <a:srgbClr val="D1D4DB"/>
                      </a:solidFill>
                      <a:prstDash val="solid"/>
                    </a:lnT>
                    <a:lnB w="9525">
                      <a:solidFill>
                        <a:srgbClr val="D1D4DB"/>
                      </a:solidFill>
                      <a:prstDash val="solid"/>
                    </a:lnB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L="177165">
                        <a:lnSpc>
                          <a:spcPct val="100000"/>
                        </a:lnSpc>
                      </a:pPr>
                      <a:r>
                        <a:rPr dirty="0" sz="1700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Modern</a:t>
                      </a:r>
                      <a:r>
                        <a:rPr dirty="0" sz="1700" spc="-50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700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political</a:t>
                      </a:r>
                      <a:r>
                        <a:rPr dirty="0" sz="1700" spc="-70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700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unity</a:t>
                      </a:r>
                      <a:r>
                        <a:rPr dirty="0" sz="1700" spc="-45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700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was</a:t>
                      </a:r>
                      <a:r>
                        <a:rPr dirty="0" sz="1700" spc="-40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700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substantially</a:t>
                      </a:r>
                      <a:r>
                        <a:rPr dirty="0" sz="1700" spc="-70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700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created</a:t>
                      </a:r>
                      <a:r>
                        <a:rPr dirty="0" sz="1700" spc="-35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700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under</a:t>
                      </a:r>
                      <a:r>
                        <a:rPr dirty="0" sz="1700" spc="-50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700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British</a:t>
                      </a:r>
                      <a:r>
                        <a:rPr dirty="0" sz="1700" spc="-70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700" spc="-10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rule.</a:t>
                      </a:r>
                      <a:endParaRPr sz="1700">
                        <a:latin typeface="Arial MT"/>
                        <a:cs typeface="Arial MT"/>
                      </a:endParaRPr>
                    </a:p>
                  </a:txBody>
                  <a:tcPr marL="0" marR="0" marB="0" marT="48260">
                    <a:lnL w="9525">
                      <a:solidFill>
                        <a:srgbClr val="D1D4DB"/>
                      </a:solidFill>
                      <a:prstDash val="solid"/>
                    </a:lnL>
                    <a:lnR w="9525">
                      <a:solidFill>
                        <a:srgbClr val="D1D4DB"/>
                      </a:solidFill>
                      <a:prstDash val="solid"/>
                    </a:lnR>
                    <a:lnT w="9525">
                      <a:solidFill>
                        <a:srgbClr val="D1D4DB"/>
                      </a:solidFill>
                      <a:prstDash val="solid"/>
                    </a:lnT>
                    <a:lnB w="9525">
                      <a:solidFill>
                        <a:srgbClr val="D1D4DB"/>
                      </a:solidFill>
                      <a:prstDash val="solid"/>
                    </a:lnB>
                    <a:solidFill>
                      <a:srgbClr val="F3F4F6"/>
                    </a:solidFill>
                  </a:tcPr>
                </a:tc>
              </a:tr>
              <a:tr h="863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L="177800">
                        <a:lnSpc>
                          <a:spcPct val="100000"/>
                        </a:lnSpc>
                      </a:pPr>
                      <a:r>
                        <a:rPr dirty="0" sz="1700" b="1">
                          <a:solidFill>
                            <a:srgbClr val="1F2937"/>
                          </a:solidFill>
                          <a:latin typeface="Arial"/>
                          <a:cs typeface="Arial"/>
                        </a:rPr>
                        <a:t>Gandhi’s</a:t>
                      </a:r>
                      <a:r>
                        <a:rPr dirty="0" sz="1700" spc="-75" b="1">
                          <a:solidFill>
                            <a:srgbClr val="1F293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700" b="1">
                          <a:solidFill>
                            <a:srgbClr val="1F2937"/>
                          </a:solidFill>
                          <a:latin typeface="Arial"/>
                          <a:cs typeface="Arial"/>
                        </a:rPr>
                        <a:t>nonviolence</a:t>
                      </a:r>
                      <a:r>
                        <a:rPr dirty="0" sz="1700" spc="-55" b="1">
                          <a:solidFill>
                            <a:srgbClr val="1F293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700" b="1">
                          <a:solidFill>
                            <a:srgbClr val="1F2937"/>
                          </a:solidFill>
                          <a:latin typeface="Arial"/>
                          <a:cs typeface="Arial"/>
                        </a:rPr>
                        <a:t>defeated</a:t>
                      </a:r>
                      <a:r>
                        <a:rPr dirty="0" sz="1700" spc="-70" b="1">
                          <a:solidFill>
                            <a:srgbClr val="1F293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700" b="1">
                          <a:solidFill>
                            <a:srgbClr val="1F2937"/>
                          </a:solidFill>
                          <a:latin typeface="Arial"/>
                          <a:cs typeface="Arial"/>
                        </a:rPr>
                        <a:t>British</a:t>
                      </a:r>
                      <a:r>
                        <a:rPr dirty="0" sz="1700" spc="-60" b="1">
                          <a:solidFill>
                            <a:srgbClr val="1F293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700" spc="-10" b="1">
                          <a:solidFill>
                            <a:srgbClr val="1F2937"/>
                          </a:solidFill>
                          <a:latin typeface="Arial"/>
                          <a:cs typeface="Arial"/>
                        </a:rPr>
                        <a:t>rule.</a:t>
                      </a:r>
                      <a:endParaRPr sz="1700">
                        <a:latin typeface="Arial"/>
                        <a:cs typeface="Arial"/>
                      </a:endParaRPr>
                    </a:p>
                  </a:txBody>
                  <a:tcPr marL="0" marR="0" marB="0" marT="48260">
                    <a:lnL w="9525">
                      <a:solidFill>
                        <a:srgbClr val="D1D4DB"/>
                      </a:solidFill>
                      <a:prstDash val="solid"/>
                    </a:lnL>
                    <a:lnR w="9525">
                      <a:solidFill>
                        <a:srgbClr val="D1D4DB"/>
                      </a:solidFill>
                      <a:prstDash val="solid"/>
                    </a:lnR>
                    <a:lnT w="9525">
                      <a:solidFill>
                        <a:srgbClr val="D1D4DB"/>
                      </a:solidFill>
                      <a:prstDash val="solid"/>
                    </a:lnT>
                    <a:lnB w="9525">
                      <a:solidFill>
                        <a:srgbClr val="D1D4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L="177165">
                        <a:lnSpc>
                          <a:spcPct val="100000"/>
                        </a:lnSpc>
                      </a:pPr>
                      <a:r>
                        <a:rPr dirty="0" sz="1700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Gandhi</a:t>
                      </a:r>
                      <a:r>
                        <a:rPr dirty="0" sz="1700" spc="-25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700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built</a:t>
                      </a:r>
                      <a:r>
                        <a:rPr dirty="0" sz="1700" spc="-40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700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a</a:t>
                      </a:r>
                      <a:r>
                        <a:rPr dirty="0" sz="1700" spc="-25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700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mass</a:t>
                      </a:r>
                      <a:r>
                        <a:rPr dirty="0" sz="1700" spc="-35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700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party; war</a:t>
                      </a:r>
                      <a:r>
                        <a:rPr dirty="0" sz="1700" spc="-30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700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and</a:t>
                      </a:r>
                      <a:r>
                        <a:rPr dirty="0" sz="1700" spc="-30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700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imperial</a:t>
                      </a:r>
                      <a:r>
                        <a:rPr dirty="0" sz="1700" spc="-45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700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decline</a:t>
                      </a:r>
                      <a:r>
                        <a:rPr dirty="0" sz="1700" spc="-50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700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proved</a:t>
                      </a:r>
                      <a:r>
                        <a:rPr dirty="0" sz="1700" spc="-25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700" spc="-10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decisive.</a:t>
                      </a:r>
                      <a:endParaRPr sz="1700">
                        <a:latin typeface="Arial MT"/>
                        <a:cs typeface="Arial MT"/>
                      </a:endParaRPr>
                    </a:p>
                  </a:txBody>
                  <a:tcPr marL="0" marR="0" marB="0" marT="48260">
                    <a:lnL w="9525">
                      <a:solidFill>
                        <a:srgbClr val="D1D4DB"/>
                      </a:solidFill>
                      <a:prstDash val="solid"/>
                    </a:lnL>
                    <a:lnR w="9525">
                      <a:solidFill>
                        <a:srgbClr val="D1D4DB"/>
                      </a:solidFill>
                      <a:prstDash val="solid"/>
                    </a:lnR>
                    <a:lnT w="9525">
                      <a:solidFill>
                        <a:srgbClr val="D1D4DB"/>
                      </a:solidFill>
                      <a:prstDash val="solid"/>
                    </a:lnT>
                    <a:lnB w="9525">
                      <a:solidFill>
                        <a:srgbClr val="D1D4DB"/>
                      </a:solidFill>
                      <a:prstDash val="solid"/>
                    </a:lnB>
                  </a:tcPr>
                </a:tc>
              </a:tr>
              <a:tr h="863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L="177800">
                        <a:lnSpc>
                          <a:spcPct val="100000"/>
                        </a:lnSpc>
                      </a:pPr>
                      <a:r>
                        <a:rPr dirty="0" sz="1700" b="1">
                          <a:solidFill>
                            <a:srgbClr val="1F2937"/>
                          </a:solidFill>
                          <a:latin typeface="Arial"/>
                          <a:cs typeface="Arial"/>
                        </a:rPr>
                        <a:t>Jinnah</a:t>
                      </a:r>
                      <a:r>
                        <a:rPr dirty="0" sz="1700" spc="-30" b="1">
                          <a:solidFill>
                            <a:srgbClr val="1F293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700" b="1">
                          <a:solidFill>
                            <a:srgbClr val="1F2937"/>
                          </a:solidFill>
                          <a:latin typeface="Arial"/>
                          <a:cs typeface="Arial"/>
                        </a:rPr>
                        <a:t>alone</a:t>
                      </a:r>
                      <a:r>
                        <a:rPr dirty="0" sz="1700" spc="-30" b="1">
                          <a:solidFill>
                            <a:srgbClr val="1F293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700" b="1">
                          <a:solidFill>
                            <a:srgbClr val="1F2937"/>
                          </a:solidFill>
                          <a:latin typeface="Arial"/>
                          <a:cs typeface="Arial"/>
                        </a:rPr>
                        <a:t>caused</a:t>
                      </a:r>
                      <a:r>
                        <a:rPr dirty="0" sz="1700" spc="-25" b="1">
                          <a:solidFill>
                            <a:srgbClr val="1F293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700" spc="-10" b="1">
                          <a:solidFill>
                            <a:srgbClr val="1F2937"/>
                          </a:solidFill>
                          <a:latin typeface="Arial"/>
                          <a:cs typeface="Arial"/>
                        </a:rPr>
                        <a:t>Partition.</a:t>
                      </a:r>
                      <a:endParaRPr sz="1700">
                        <a:latin typeface="Arial"/>
                        <a:cs typeface="Arial"/>
                      </a:endParaRPr>
                    </a:p>
                  </a:txBody>
                  <a:tcPr marL="0" marR="0" marB="0" marT="48260">
                    <a:lnL w="9525">
                      <a:solidFill>
                        <a:srgbClr val="D1D4DB"/>
                      </a:solidFill>
                      <a:prstDash val="solid"/>
                    </a:lnL>
                    <a:lnR w="9525">
                      <a:solidFill>
                        <a:srgbClr val="D1D4DB"/>
                      </a:solidFill>
                      <a:prstDash val="solid"/>
                    </a:lnR>
                    <a:lnT w="9525">
                      <a:solidFill>
                        <a:srgbClr val="D1D4DB"/>
                      </a:solidFill>
                      <a:prstDash val="solid"/>
                    </a:lnT>
                    <a:lnB w="9525">
                      <a:solidFill>
                        <a:srgbClr val="D1D4DB"/>
                      </a:solidFill>
                      <a:prstDash val="solid"/>
                    </a:lnB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L="177165">
                        <a:lnSpc>
                          <a:spcPct val="100000"/>
                        </a:lnSpc>
                      </a:pPr>
                      <a:r>
                        <a:rPr dirty="0" sz="1700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Congress</a:t>
                      </a:r>
                      <a:r>
                        <a:rPr dirty="0" sz="1700" spc="-40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700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centralism</a:t>
                      </a:r>
                      <a:r>
                        <a:rPr dirty="0" sz="1700" spc="-50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700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and</a:t>
                      </a:r>
                      <a:r>
                        <a:rPr dirty="0" sz="1700" spc="-30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700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rejected</a:t>
                      </a:r>
                      <a:r>
                        <a:rPr dirty="0" sz="1700" spc="-30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700" spc="-10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power-</a:t>
                      </a:r>
                      <a:r>
                        <a:rPr dirty="0" sz="1700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sharing</a:t>
                      </a:r>
                      <a:r>
                        <a:rPr dirty="0" sz="1700" spc="-20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700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also</a:t>
                      </a:r>
                      <a:r>
                        <a:rPr dirty="0" sz="1700" spc="-35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700" spc="-10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contributed.</a:t>
                      </a:r>
                      <a:endParaRPr sz="1700">
                        <a:latin typeface="Arial MT"/>
                        <a:cs typeface="Arial MT"/>
                      </a:endParaRPr>
                    </a:p>
                  </a:txBody>
                  <a:tcPr marL="0" marR="0" marB="0" marT="48260">
                    <a:lnL w="9525">
                      <a:solidFill>
                        <a:srgbClr val="D1D4DB"/>
                      </a:solidFill>
                      <a:prstDash val="solid"/>
                    </a:lnL>
                    <a:lnR w="9525">
                      <a:solidFill>
                        <a:srgbClr val="D1D4DB"/>
                      </a:solidFill>
                      <a:prstDash val="solid"/>
                    </a:lnR>
                    <a:lnT w="9525">
                      <a:solidFill>
                        <a:srgbClr val="D1D4DB"/>
                      </a:solidFill>
                      <a:prstDash val="solid"/>
                    </a:lnT>
                    <a:lnB w="9525">
                      <a:solidFill>
                        <a:srgbClr val="D1D4DB"/>
                      </a:solidFill>
                      <a:prstDash val="solid"/>
                    </a:lnB>
                    <a:solidFill>
                      <a:srgbClr val="F3F4F6"/>
                    </a:solidFill>
                  </a:tcPr>
                </a:tc>
              </a:tr>
              <a:tr h="863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L="177800">
                        <a:lnSpc>
                          <a:spcPct val="100000"/>
                        </a:lnSpc>
                      </a:pPr>
                      <a:r>
                        <a:rPr dirty="0" sz="1700" b="1">
                          <a:solidFill>
                            <a:srgbClr val="1F2937"/>
                          </a:solidFill>
                          <a:latin typeface="Arial"/>
                          <a:cs typeface="Arial"/>
                        </a:rPr>
                        <a:t>India</a:t>
                      </a:r>
                      <a:r>
                        <a:rPr dirty="0" sz="1700" spc="-40" b="1">
                          <a:solidFill>
                            <a:srgbClr val="1F293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700" b="1">
                          <a:solidFill>
                            <a:srgbClr val="1F2937"/>
                          </a:solidFill>
                          <a:latin typeface="Arial"/>
                          <a:cs typeface="Arial"/>
                        </a:rPr>
                        <a:t>is</a:t>
                      </a:r>
                      <a:r>
                        <a:rPr dirty="0" sz="1700" spc="-35" b="1">
                          <a:solidFill>
                            <a:srgbClr val="1F293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700" b="1">
                          <a:solidFill>
                            <a:srgbClr val="1F2937"/>
                          </a:solidFill>
                          <a:latin typeface="Arial"/>
                          <a:cs typeface="Arial"/>
                        </a:rPr>
                        <a:t>naturally</a:t>
                      </a:r>
                      <a:r>
                        <a:rPr dirty="0" sz="1700" spc="-35" b="1">
                          <a:solidFill>
                            <a:srgbClr val="1F293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700" spc="-10" b="1">
                          <a:solidFill>
                            <a:srgbClr val="1F2937"/>
                          </a:solidFill>
                          <a:latin typeface="Arial"/>
                          <a:cs typeface="Arial"/>
                        </a:rPr>
                        <a:t>secular.</a:t>
                      </a:r>
                      <a:endParaRPr sz="1700">
                        <a:latin typeface="Arial"/>
                        <a:cs typeface="Arial"/>
                      </a:endParaRPr>
                    </a:p>
                  </a:txBody>
                  <a:tcPr marL="0" marR="0" marB="0" marT="48260">
                    <a:lnL w="9525">
                      <a:solidFill>
                        <a:srgbClr val="D1D4DB"/>
                      </a:solidFill>
                      <a:prstDash val="solid"/>
                    </a:lnL>
                    <a:lnR w="9525">
                      <a:solidFill>
                        <a:srgbClr val="D1D4DB"/>
                      </a:solidFill>
                      <a:prstDash val="solid"/>
                    </a:lnR>
                    <a:lnT w="9525">
                      <a:solidFill>
                        <a:srgbClr val="D1D4DB"/>
                      </a:solidFill>
                      <a:prstDash val="solid"/>
                    </a:lnT>
                    <a:lnB w="9525">
                      <a:solidFill>
                        <a:srgbClr val="D1D4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L="177165">
                        <a:lnSpc>
                          <a:spcPct val="100000"/>
                        </a:lnSpc>
                      </a:pPr>
                      <a:r>
                        <a:rPr dirty="0" sz="1700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Nationalism</a:t>
                      </a:r>
                      <a:r>
                        <a:rPr dirty="0" sz="1700" spc="-80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700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was</a:t>
                      </a:r>
                      <a:r>
                        <a:rPr dirty="0" sz="1700" spc="-25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700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deeply</a:t>
                      </a:r>
                      <a:r>
                        <a:rPr dirty="0" sz="1700" spc="-50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700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infused</a:t>
                      </a:r>
                      <a:r>
                        <a:rPr dirty="0" sz="1700" spc="-40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700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with</a:t>
                      </a:r>
                      <a:r>
                        <a:rPr dirty="0" sz="1700" spc="-35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700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Hindu</a:t>
                      </a:r>
                      <a:r>
                        <a:rPr dirty="0" sz="1700" spc="-60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700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religious</a:t>
                      </a:r>
                      <a:r>
                        <a:rPr dirty="0" sz="1700" spc="-65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700" spc="-10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symbolism.</a:t>
                      </a:r>
                      <a:endParaRPr sz="1700">
                        <a:latin typeface="Arial MT"/>
                        <a:cs typeface="Arial MT"/>
                      </a:endParaRPr>
                    </a:p>
                  </a:txBody>
                  <a:tcPr marL="0" marR="0" marB="0" marT="48260">
                    <a:lnL w="9525">
                      <a:solidFill>
                        <a:srgbClr val="D1D4DB"/>
                      </a:solidFill>
                      <a:prstDash val="solid"/>
                    </a:lnL>
                    <a:lnR w="9525">
                      <a:solidFill>
                        <a:srgbClr val="D1D4DB"/>
                      </a:solidFill>
                      <a:prstDash val="solid"/>
                    </a:lnR>
                    <a:lnT w="9525">
                      <a:solidFill>
                        <a:srgbClr val="D1D4DB"/>
                      </a:solidFill>
                      <a:prstDash val="solid"/>
                    </a:lnT>
                    <a:lnB w="9525">
                      <a:solidFill>
                        <a:srgbClr val="D1D4DB"/>
                      </a:solidFill>
                      <a:prstDash val="solid"/>
                    </a:lnB>
                  </a:tcPr>
                </a:tc>
              </a:tr>
              <a:tr h="863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L="177800">
                        <a:lnSpc>
                          <a:spcPct val="100000"/>
                        </a:lnSpc>
                      </a:pPr>
                      <a:r>
                        <a:rPr dirty="0" sz="1700" b="1">
                          <a:solidFill>
                            <a:srgbClr val="1F2937"/>
                          </a:solidFill>
                          <a:latin typeface="Arial"/>
                          <a:cs typeface="Arial"/>
                        </a:rPr>
                        <a:t>The</a:t>
                      </a:r>
                      <a:r>
                        <a:rPr dirty="0" sz="1700" spc="-15" b="1">
                          <a:solidFill>
                            <a:srgbClr val="1F293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700" b="1">
                          <a:solidFill>
                            <a:srgbClr val="1F2937"/>
                          </a:solidFill>
                          <a:latin typeface="Arial"/>
                          <a:cs typeface="Arial"/>
                        </a:rPr>
                        <a:t>Constitution</a:t>
                      </a:r>
                      <a:r>
                        <a:rPr dirty="0" sz="1700" spc="-35" b="1">
                          <a:solidFill>
                            <a:srgbClr val="1F293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700" b="1">
                          <a:solidFill>
                            <a:srgbClr val="1F2937"/>
                          </a:solidFill>
                          <a:latin typeface="Arial"/>
                          <a:cs typeface="Arial"/>
                        </a:rPr>
                        <a:t>broke</a:t>
                      </a:r>
                      <a:r>
                        <a:rPr dirty="0" sz="1700" spc="-30" b="1">
                          <a:solidFill>
                            <a:srgbClr val="1F293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700" b="1">
                          <a:solidFill>
                            <a:srgbClr val="1F2937"/>
                          </a:solidFill>
                          <a:latin typeface="Arial"/>
                          <a:cs typeface="Arial"/>
                        </a:rPr>
                        <a:t>with</a:t>
                      </a:r>
                      <a:r>
                        <a:rPr dirty="0" sz="1700" spc="-30" b="1">
                          <a:solidFill>
                            <a:srgbClr val="1F293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700" spc="-10" b="1">
                          <a:solidFill>
                            <a:srgbClr val="1F2937"/>
                          </a:solidFill>
                          <a:latin typeface="Arial"/>
                          <a:cs typeface="Arial"/>
                        </a:rPr>
                        <a:t>colonialism.</a:t>
                      </a:r>
                      <a:endParaRPr sz="1700">
                        <a:latin typeface="Arial"/>
                        <a:cs typeface="Arial"/>
                      </a:endParaRPr>
                    </a:p>
                  </a:txBody>
                  <a:tcPr marL="0" marR="0" marB="0" marT="48260">
                    <a:lnL w="9525">
                      <a:solidFill>
                        <a:srgbClr val="D1D4DB"/>
                      </a:solidFill>
                      <a:prstDash val="solid"/>
                    </a:lnL>
                    <a:lnR w="9525">
                      <a:solidFill>
                        <a:srgbClr val="D1D4DB"/>
                      </a:solidFill>
                      <a:prstDash val="solid"/>
                    </a:lnR>
                    <a:lnT w="9525">
                      <a:solidFill>
                        <a:srgbClr val="D1D4DB"/>
                      </a:solidFill>
                      <a:prstDash val="solid"/>
                    </a:lnT>
                    <a:lnB w="9525">
                      <a:solidFill>
                        <a:srgbClr val="D1D4DB"/>
                      </a:solidFill>
                      <a:prstDash val="solid"/>
                    </a:lnB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L="177165">
                        <a:lnSpc>
                          <a:spcPct val="100000"/>
                        </a:lnSpc>
                      </a:pPr>
                      <a:r>
                        <a:rPr dirty="0" sz="1700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It</a:t>
                      </a:r>
                      <a:r>
                        <a:rPr dirty="0" sz="1700" spc="-40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700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retained</a:t>
                      </a:r>
                      <a:r>
                        <a:rPr dirty="0" sz="1700" spc="-35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700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many</a:t>
                      </a:r>
                      <a:r>
                        <a:rPr dirty="0" sz="1700" spc="-50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700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colonial</a:t>
                      </a:r>
                      <a:r>
                        <a:rPr dirty="0" sz="1700" spc="-60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700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institutions</a:t>
                      </a:r>
                      <a:r>
                        <a:rPr dirty="0" sz="1700" spc="-40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700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and</a:t>
                      </a:r>
                      <a:r>
                        <a:rPr dirty="0" sz="1700" spc="-40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700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coercive</a:t>
                      </a:r>
                      <a:r>
                        <a:rPr dirty="0" sz="1700" spc="-60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700" spc="-10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powers.</a:t>
                      </a:r>
                      <a:endParaRPr sz="1700">
                        <a:latin typeface="Arial MT"/>
                        <a:cs typeface="Arial MT"/>
                      </a:endParaRPr>
                    </a:p>
                  </a:txBody>
                  <a:tcPr marL="0" marR="0" marB="0" marT="48260">
                    <a:lnL w="9525">
                      <a:solidFill>
                        <a:srgbClr val="D1D4DB"/>
                      </a:solidFill>
                      <a:prstDash val="solid"/>
                    </a:lnL>
                    <a:lnR w="9525">
                      <a:solidFill>
                        <a:srgbClr val="D1D4DB"/>
                      </a:solidFill>
                      <a:prstDash val="solid"/>
                    </a:lnR>
                    <a:lnT w="9525">
                      <a:solidFill>
                        <a:srgbClr val="D1D4DB"/>
                      </a:solidFill>
                      <a:prstDash val="solid"/>
                    </a:lnT>
                    <a:lnB w="9525">
                      <a:solidFill>
                        <a:srgbClr val="D1D4DB"/>
                      </a:solidFill>
                      <a:prstDash val="solid"/>
                    </a:lnB>
                    <a:solidFill>
                      <a:srgbClr val="F3F4F6"/>
                    </a:solidFill>
                  </a:tcPr>
                </a:tc>
              </a:tr>
              <a:tr h="863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L="177800">
                        <a:lnSpc>
                          <a:spcPct val="100000"/>
                        </a:lnSpc>
                      </a:pPr>
                      <a:r>
                        <a:rPr dirty="0" sz="1700" b="1">
                          <a:solidFill>
                            <a:srgbClr val="1F2937"/>
                          </a:solidFill>
                          <a:latin typeface="Arial"/>
                          <a:cs typeface="Arial"/>
                        </a:rPr>
                        <a:t>Caste</a:t>
                      </a:r>
                      <a:r>
                        <a:rPr dirty="0" sz="1700" spc="-30" b="1">
                          <a:solidFill>
                            <a:srgbClr val="1F293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700" b="1">
                          <a:solidFill>
                            <a:srgbClr val="1F2937"/>
                          </a:solidFill>
                          <a:latin typeface="Arial"/>
                          <a:cs typeface="Arial"/>
                        </a:rPr>
                        <a:t>contradicts</a:t>
                      </a:r>
                      <a:r>
                        <a:rPr dirty="0" sz="1700" spc="-30" b="1">
                          <a:solidFill>
                            <a:srgbClr val="1F293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700" spc="-10" b="1">
                          <a:solidFill>
                            <a:srgbClr val="1F2937"/>
                          </a:solidFill>
                          <a:latin typeface="Arial"/>
                          <a:cs typeface="Arial"/>
                        </a:rPr>
                        <a:t>democracy.</a:t>
                      </a:r>
                      <a:endParaRPr sz="1700">
                        <a:latin typeface="Arial"/>
                        <a:cs typeface="Arial"/>
                      </a:endParaRPr>
                    </a:p>
                  </a:txBody>
                  <a:tcPr marL="0" marR="0" marB="0" marT="48260">
                    <a:lnL w="9525">
                      <a:solidFill>
                        <a:srgbClr val="D1D4DB"/>
                      </a:solidFill>
                      <a:prstDash val="solid"/>
                    </a:lnL>
                    <a:lnR w="9525">
                      <a:solidFill>
                        <a:srgbClr val="D1D4DB"/>
                      </a:solidFill>
                      <a:prstDash val="solid"/>
                    </a:lnR>
                    <a:lnT w="9525">
                      <a:solidFill>
                        <a:srgbClr val="D1D4DB"/>
                      </a:solidFill>
                      <a:prstDash val="solid"/>
                    </a:lnT>
                    <a:lnB w="9525">
                      <a:solidFill>
                        <a:srgbClr val="D1D4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L="177165">
                        <a:lnSpc>
                          <a:spcPct val="100000"/>
                        </a:lnSpc>
                      </a:pPr>
                      <a:r>
                        <a:rPr dirty="0" sz="1700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Caste</a:t>
                      </a:r>
                      <a:r>
                        <a:rPr dirty="0" sz="1700" spc="-50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700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also</a:t>
                      </a:r>
                      <a:r>
                        <a:rPr dirty="0" sz="1700" spc="-50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700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stabilized</a:t>
                      </a:r>
                      <a:r>
                        <a:rPr dirty="0" sz="1700" spc="-45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700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democracy</a:t>
                      </a:r>
                      <a:r>
                        <a:rPr dirty="0" sz="1700" spc="-50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700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by</a:t>
                      </a:r>
                      <a:r>
                        <a:rPr dirty="0" sz="1700" spc="-40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700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dividing</a:t>
                      </a:r>
                      <a:r>
                        <a:rPr dirty="0" sz="1700" spc="-70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700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disadvantaged</a:t>
                      </a:r>
                      <a:r>
                        <a:rPr dirty="0" sz="1700" spc="-30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700" spc="-10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groups.</a:t>
                      </a:r>
                      <a:endParaRPr sz="1700">
                        <a:latin typeface="Arial MT"/>
                        <a:cs typeface="Arial MT"/>
                      </a:endParaRPr>
                    </a:p>
                  </a:txBody>
                  <a:tcPr marL="0" marR="0" marB="0" marT="48260">
                    <a:lnL w="9525">
                      <a:solidFill>
                        <a:srgbClr val="D1D4DB"/>
                      </a:solidFill>
                      <a:prstDash val="solid"/>
                    </a:lnL>
                    <a:lnR w="9525">
                      <a:solidFill>
                        <a:srgbClr val="D1D4DB"/>
                      </a:solidFill>
                      <a:prstDash val="solid"/>
                    </a:lnR>
                    <a:lnT w="9525">
                      <a:solidFill>
                        <a:srgbClr val="D1D4DB"/>
                      </a:solidFill>
                      <a:prstDash val="solid"/>
                    </a:lnT>
                    <a:lnB w="9525">
                      <a:solidFill>
                        <a:srgbClr val="D1D4DB"/>
                      </a:solidFill>
                      <a:prstDash val="solid"/>
                    </a:lnB>
                  </a:tcPr>
                </a:tc>
              </a:tr>
              <a:tr h="863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L="177800">
                        <a:lnSpc>
                          <a:spcPct val="100000"/>
                        </a:lnSpc>
                      </a:pPr>
                      <a:r>
                        <a:rPr dirty="0" sz="1700" b="1">
                          <a:solidFill>
                            <a:srgbClr val="1F2937"/>
                          </a:solidFill>
                          <a:latin typeface="Arial"/>
                          <a:cs typeface="Arial"/>
                        </a:rPr>
                        <a:t>National</a:t>
                      </a:r>
                      <a:r>
                        <a:rPr dirty="0" sz="1700" spc="-45" b="1">
                          <a:solidFill>
                            <a:srgbClr val="1F293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700" b="1">
                          <a:solidFill>
                            <a:srgbClr val="1F2937"/>
                          </a:solidFill>
                          <a:latin typeface="Arial"/>
                          <a:cs typeface="Arial"/>
                        </a:rPr>
                        <a:t>unity</a:t>
                      </a:r>
                      <a:r>
                        <a:rPr dirty="0" sz="1700" spc="-40" b="1">
                          <a:solidFill>
                            <a:srgbClr val="1F293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700" b="1">
                          <a:solidFill>
                            <a:srgbClr val="1F2937"/>
                          </a:solidFill>
                          <a:latin typeface="Arial"/>
                          <a:cs typeface="Arial"/>
                        </a:rPr>
                        <a:t>reflects</a:t>
                      </a:r>
                      <a:r>
                        <a:rPr dirty="0" sz="1700" spc="-20" b="1">
                          <a:solidFill>
                            <a:srgbClr val="1F293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700" b="1">
                          <a:solidFill>
                            <a:srgbClr val="1F2937"/>
                          </a:solidFill>
                          <a:latin typeface="Arial"/>
                          <a:cs typeface="Arial"/>
                        </a:rPr>
                        <a:t>popular</a:t>
                      </a:r>
                      <a:r>
                        <a:rPr dirty="0" sz="1700" spc="-55" b="1">
                          <a:solidFill>
                            <a:srgbClr val="1F293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700" spc="-10" b="1">
                          <a:solidFill>
                            <a:srgbClr val="1F2937"/>
                          </a:solidFill>
                          <a:latin typeface="Arial"/>
                          <a:cs typeface="Arial"/>
                        </a:rPr>
                        <a:t>consent.</a:t>
                      </a:r>
                      <a:endParaRPr sz="1700">
                        <a:latin typeface="Arial"/>
                        <a:cs typeface="Arial"/>
                      </a:endParaRPr>
                    </a:p>
                  </a:txBody>
                  <a:tcPr marL="0" marR="0" marB="0" marT="48260">
                    <a:lnL w="9525">
                      <a:solidFill>
                        <a:srgbClr val="D1D4DB"/>
                      </a:solidFill>
                      <a:prstDash val="solid"/>
                    </a:lnL>
                    <a:lnR w="9525">
                      <a:solidFill>
                        <a:srgbClr val="D1D4DB"/>
                      </a:solidFill>
                      <a:prstDash val="solid"/>
                    </a:lnR>
                    <a:lnT w="9525">
                      <a:solidFill>
                        <a:srgbClr val="D1D4DB"/>
                      </a:solidFill>
                      <a:prstDash val="solid"/>
                    </a:lnT>
                    <a:lnB w="9525">
                      <a:solidFill>
                        <a:srgbClr val="D1D4DB"/>
                      </a:solidFill>
                      <a:prstDash val="solid"/>
                    </a:lnB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L="177165">
                        <a:lnSpc>
                          <a:spcPct val="100000"/>
                        </a:lnSpc>
                      </a:pPr>
                      <a:r>
                        <a:rPr dirty="0" sz="1700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In</a:t>
                      </a:r>
                      <a:r>
                        <a:rPr dirty="0" sz="1700" spc="-45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700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Kashmir</a:t>
                      </a:r>
                      <a:r>
                        <a:rPr dirty="0" sz="1700" spc="-55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700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and</a:t>
                      </a:r>
                      <a:r>
                        <a:rPr dirty="0" sz="1700" spc="-40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700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the</a:t>
                      </a:r>
                      <a:r>
                        <a:rPr dirty="0" sz="1700" spc="-45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700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Northeast,</a:t>
                      </a:r>
                      <a:r>
                        <a:rPr dirty="0" sz="1700" spc="-35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700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unity</a:t>
                      </a:r>
                      <a:r>
                        <a:rPr dirty="0" sz="1700" spc="-40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700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was</a:t>
                      </a:r>
                      <a:r>
                        <a:rPr dirty="0" sz="1700" spc="-45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700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often</a:t>
                      </a:r>
                      <a:r>
                        <a:rPr dirty="0" sz="1700" spc="-15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700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maintained</a:t>
                      </a:r>
                      <a:r>
                        <a:rPr dirty="0" sz="1700" spc="-55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700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through</a:t>
                      </a:r>
                      <a:r>
                        <a:rPr dirty="0" sz="1700" spc="-30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700" spc="-10">
                          <a:solidFill>
                            <a:srgbClr val="111727"/>
                          </a:solidFill>
                          <a:latin typeface="Arial MT"/>
                          <a:cs typeface="Arial MT"/>
                        </a:rPr>
                        <a:t>force.</a:t>
                      </a:r>
                      <a:endParaRPr sz="1700">
                        <a:latin typeface="Arial MT"/>
                        <a:cs typeface="Arial MT"/>
                      </a:endParaRPr>
                    </a:p>
                  </a:txBody>
                  <a:tcPr marL="0" marR="0" marB="0" marT="48260">
                    <a:lnL w="9525">
                      <a:solidFill>
                        <a:srgbClr val="D1D4DB"/>
                      </a:solidFill>
                      <a:prstDash val="solid"/>
                    </a:lnL>
                    <a:lnR w="9525">
                      <a:solidFill>
                        <a:srgbClr val="D1D4DB"/>
                      </a:solidFill>
                      <a:prstDash val="solid"/>
                    </a:lnR>
                    <a:lnT w="9525">
                      <a:solidFill>
                        <a:srgbClr val="D1D4DB"/>
                      </a:solidFill>
                      <a:prstDash val="solid"/>
                    </a:lnT>
                    <a:lnB w="9525">
                      <a:solidFill>
                        <a:srgbClr val="D1D4DB"/>
                      </a:solidFill>
                      <a:prstDash val="solid"/>
                    </a:lnB>
                    <a:solidFill>
                      <a:srgbClr val="F3F4F6"/>
                    </a:solidFill>
                  </a:tcPr>
                </a:tc>
              </a:tr>
            </a:tbl>
          </a:graphicData>
        </a:graphic>
      </p:graphicFrame>
      <p:sp>
        <p:nvSpPr>
          <p:cNvPr id="6" name="object 6"/>
          <p:cNvSpPr txBox="1"/>
          <p:nvPr/>
        </p:nvSpPr>
        <p:spPr>
          <a:xfrm>
            <a:off x="596900" y="8613647"/>
            <a:ext cx="401701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6B7180"/>
                </a:solidFill>
                <a:latin typeface="Arial MT"/>
                <a:cs typeface="Arial MT"/>
              </a:rPr>
              <a:t>Source:</a:t>
            </a:r>
            <a:r>
              <a:rPr dirty="0" sz="1200" spc="-35">
                <a:solidFill>
                  <a:srgbClr val="6B7180"/>
                </a:solidFill>
                <a:latin typeface="Arial MT"/>
                <a:cs typeface="Arial MT"/>
              </a:rPr>
              <a:t> </a:t>
            </a:r>
            <a:r>
              <a:rPr dirty="0" sz="1200">
                <a:solidFill>
                  <a:srgbClr val="6B7180"/>
                </a:solidFill>
                <a:latin typeface="Arial MT"/>
                <a:cs typeface="Arial MT"/>
              </a:rPr>
              <a:t>Perry</a:t>
            </a:r>
            <a:r>
              <a:rPr dirty="0" sz="1200" spc="-85">
                <a:solidFill>
                  <a:srgbClr val="6B7180"/>
                </a:solidFill>
                <a:latin typeface="Arial MT"/>
                <a:cs typeface="Arial MT"/>
              </a:rPr>
              <a:t> </a:t>
            </a:r>
            <a:r>
              <a:rPr dirty="0" sz="1200">
                <a:solidFill>
                  <a:srgbClr val="6B7180"/>
                </a:solidFill>
                <a:latin typeface="Arial MT"/>
                <a:cs typeface="Arial MT"/>
              </a:rPr>
              <a:t>Anderson,</a:t>
            </a:r>
            <a:r>
              <a:rPr dirty="0" sz="1200" spc="-55">
                <a:solidFill>
                  <a:srgbClr val="6B7180"/>
                </a:solidFill>
                <a:latin typeface="Arial MT"/>
                <a:cs typeface="Arial MT"/>
              </a:rPr>
              <a:t> </a:t>
            </a:r>
            <a:r>
              <a:rPr dirty="0" sz="1200">
                <a:solidFill>
                  <a:srgbClr val="6B7180"/>
                </a:solidFill>
                <a:latin typeface="Arial MT"/>
                <a:cs typeface="Arial MT"/>
              </a:rPr>
              <a:t>The</a:t>
            </a:r>
            <a:r>
              <a:rPr dirty="0" sz="1200" spc="-35">
                <a:solidFill>
                  <a:srgbClr val="6B7180"/>
                </a:solidFill>
                <a:latin typeface="Arial MT"/>
                <a:cs typeface="Arial MT"/>
              </a:rPr>
              <a:t> </a:t>
            </a:r>
            <a:r>
              <a:rPr dirty="0" sz="1200">
                <a:solidFill>
                  <a:srgbClr val="6B7180"/>
                </a:solidFill>
                <a:latin typeface="Arial MT"/>
                <a:cs typeface="Arial MT"/>
              </a:rPr>
              <a:t>Indian</a:t>
            </a:r>
            <a:r>
              <a:rPr dirty="0" sz="1200" spc="-20">
                <a:solidFill>
                  <a:srgbClr val="6B7180"/>
                </a:solidFill>
                <a:latin typeface="Arial MT"/>
                <a:cs typeface="Arial MT"/>
              </a:rPr>
              <a:t> </a:t>
            </a:r>
            <a:r>
              <a:rPr dirty="0" sz="1200">
                <a:solidFill>
                  <a:srgbClr val="6B7180"/>
                </a:solidFill>
                <a:latin typeface="Arial MT"/>
                <a:cs typeface="Arial MT"/>
              </a:rPr>
              <a:t>Ideology</a:t>
            </a:r>
            <a:r>
              <a:rPr dirty="0" sz="1200" spc="-35">
                <a:solidFill>
                  <a:srgbClr val="6B7180"/>
                </a:solidFill>
                <a:latin typeface="Arial MT"/>
                <a:cs typeface="Arial MT"/>
              </a:rPr>
              <a:t> </a:t>
            </a:r>
            <a:r>
              <a:rPr dirty="0" sz="1200" spc="-10">
                <a:solidFill>
                  <a:srgbClr val="6B7180"/>
                </a:solidFill>
                <a:latin typeface="Arial MT"/>
                <a:cs typeface="Arial MT"/>
              </a:rPr>
              <a:t>(Verso,</a:t>
            </a:r>
            <a:r>
              <a:rPr dirty="0" sz="1200" spc="-35">
                <a:solidFill>
                  <a:srgbClr val="6B7180"/>
                </a:solidFill>
                <a:latin typeface="Arial MT"/>
                <a:cs typeface="Arial MT"/>
              </a:rPr>
              <a:t> </a:t>
            </a:r>
            <a:r>
              <a:rPr dirty="0" sz="1200" spc="-10">
                <a:solidFill>
                  <a:srgbClr val="6B7180"/>
                </a:solidFill>
                <a:latin typeface="Arial MT"/>
                <a:cs typeface="Arial MT"/>
              </a:rPr>
              <a:t>2013)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5548863" y="8613647"/>
            <a:ext cx="110489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0">
                <a:solidFill>
                  <a:srgbClr val="6B7180"/>
                </a:solidFill>
                <a:latin typeface="Arial MT"/>
                <a:cs typeface="Arial MT"/>
              </a:rPr>
              <a:t>1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596900" y="456184"/>
            <a:ext cx="1497330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 spc="-10" b="0">
                <a:solidFill>
                  <a:srgbClr val="000000"/>
                </a:solidFill>
                <a:latin typeface="Arial MT"/>
                <a:cs typeface="Arial MT"/>
              </a:rPr>
              <a:t>Perry</a:t>
            </a:r>
            <a:r>
              <a:rPr dirty="0" sz="4000" spc="-270" b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dirty="0" sz="4000" b="0">
                <a:solidFill>
                  <a:srgbClr val="000000"/>
                </a:solidFill>
                <a:latin typeface="Arial MT"/>
                <a:cs typeface="Arial MT"/>
              </a:rPr>
              <a:t>Anderson’s</a:t>
            </a:r>
            <a:r>
              <a:rPr dirty="0" sz="4000" spc="-114" b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dirty="0" sz="4000" b="0">
                <a:solidFill>
                  <a:srgbClr val="000000"/>
                </a:solidFill>
                <a:latin typeface="Arial MT"/>
                <a:cs typeface="Arial MT"/>
              </a:rPr>
              <a:t>India</a:t>
            </a:r>
            <a:r>
              <a:rPr dirty="0" sz="4000" spc="-114" b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dirty="0" sz="4000" b="0">
                <a:solidFill>
                  <a:srgbClr val="000000"/>
                </a:solidFill>
                <a:latin typeface="Arial MT"/>
                <a:cs typeface="Arial MT"/>
              </a:rPr>
              <a:t>trilogy</a:t>
            </a:r>
            <a:r>
              <a:rPr dirty="0" sz="4000" spc="-95" b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dirty="0" sz="4000" b="0">
                <a:solidFill>
                  <a:srgbClr val="000000"/>
                </a:solidFill>
                <a:latin typeface="Arial MT"/>
                <a:cs typeface="Arial MT"/>
              </a:rPr>
              <a:t>became</a:t>
            </a:r>
            <a:r>
              <a:rPr dirty="0" sz="4000" spc="-155" b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dirty="0" sz="4000" b="0">
                <a:solidFill>
                  <a:srgbClr val="000000"/>
                </a:solidFill>
                <a:latin typeface="Arial MT"/>
                <a:cs typeface="Arial MT"/>
              </a:rPr>
              <a:t>The</a:t>
            </a:r>
            <a:r>
              <a:rPr dirty="0" sz="4000" spc="-114" b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dirty="0" sz="4000" b="0">
                <a:solidFill>
                  <a:srgbClr val="000000"/>
                </a:solidFill>
                <a:latin typeface="Arial MT"/>
                <a:cs typeface="Arial MT"/>
              </a:rPr>
              <a:t>Indian</a:t>
            </a:r>
            <a:r>
              <a:rPr dirty="0" sz="4000" spc="-105" b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dirty="0" sz="4000" b="0">
                <a:solidFill>
                  <a:srgbClr val="000000"/>
                </a:solidFill>
                <a:latin typeface="Arial MT"/>
                <a:cs typeface="Arial MT"/>
              </a:rPr>
              <a:t>Ideology</a:t>
            </a:r>
            <a:r>
              <a:rPr dirty="0" sz="4000" spc="-95" b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dirty="0" sz="4000" b="0">
                <a:solidFill>
                  <a:srgbClr val="000000"/>
                </a:solidFill>
                <a:latin typeface="Arial MT"/>
                <a:cs typeface="Arial MT"/>
              </a:rPr>
              <a:t>in</a:t>
            </a:r>
            <a:r>
              <a:rPr dirty="0" sz="4000" spc="-105" b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dirty="0" sz="4000" spc="-20" b="0">
                <a:solidFill>
                  <a:srgbClr val="000000"/>
                </a:solidFill>
                <a:latin typeface="Arial MT"/>
                <a:cs typeface="Arial MT"/>
              </a:rPr>
              <a:t>2012</a:t>
            </a:r>
            <a:endParaRPr sz="40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96900" y="1490980"/>
            <a:ext cx="8249284" cy="345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100">
                <a:solidFill>
                  <a:srgbClr val="525766"/>
                </a:solidFill>
                <a:latin typeface="Arial MT"/>
                <a:cs typeface="Arial MT"/>
              </a:rPr>
              <a:t>Three</a:t>
            </a:r>
            <a:r>
              <a:rPr dirty="0" sz="2100" spc="-20">
                <a:solidFill>
                  <a:srgbClr val="525766"/>
                </a:solidFill>
                <a:latin typeface="Arial MT"/>
                <a:cs typeface="Arial MT"/>
              </a:rPr>
              <a:t> </a:t>
            </a:r>
            <a:r>
              <a:rPr dirty="0" sz="2100">
                <a:solidFill>
                  <a:srgbClr val="525766"/>
                </a:solidFill>
                <a:latin typeface="Arial MT"/>
                <a:cs typeface="Arial MT"/>
              </a:rPr>
              <a:t>essays</a:t>
            </a:r>
            <a:r>
              <a:rPr dirty="0" sz="2100" spc="-20">
                <a:solidFill>
                  <a:srgbClr val="525766"/>
                </a:solidFill>
                <a:latin typeface="Arial MT"/>
                <a:cs typeface="Arial MT"/>
              </a:rPr>
              <a:t> </a:t>
            </a:r>
            <a:r>
              <a:rPr dirty="0" sz="2100">
                <a:solidFill>
                  <a:srgbClr val="525766"/>
                </a:solidFill>
                <a:latin typeface="Arial MT"/>
                <a:cs typeface="Arial MT"/>
              </a:rPr>
              <a:t>published</a:t>
            </a:r>
            <a:r>
              <a:rPr dirty="0" sz="2100" spc="-40">
                <a:solidFill>
                  <a:srgbClr val="525766"/>
                </a:solidFill>
                <a:latin typeface="Arial MT"/>
                <a:cs typeface="Arial MT"/>
              </a:rPr>
              <a:t> </a:t>
            </a:r>
            <a:r>
              <a:rPr dirty="0" sz="2100">
                <a:solidFill>
                  <a:srgbClr val="525766"/>
                </a:solidFill>
                <a:latin typeface="Arial MT"/>
                <a:cs typeface="Arial MT"/>
              </a:rPr>
              <a:t>consecutively</a:t>
            </a:r>
            <a:r>
              <a:rPr dirty="0" sz="2100" spc="-45">
                <a:solidFill>
                  <a:srgbClr val="525766"/>
                </a:solidFill>
                <a:latin typeface="Arial MT"/>
                <a:cs typeface="Arial MT"/>
              </a:rPr>
              <a:t> </a:t>
            </a:r>
            <a:r>
              <a:rPr dirty="0" sz="2100">
                <a:solidFill>
                  <a:srgbClr val="525766"/>
                </a:solidFill>
                <a:latin typeface="Arial MT"/>
                <a:cs typeface="Arial MT"/>
              </a:rPr>
              <a:t>in</a:t>
            </a:r>
            <a:r>
              <a:rPr dirty="0" sz="2100" spc="-30">
                <a:solidFill>
                  <a:srgbClr val="525766"/>
                </a:solidFill>
                <a:latin typeface="Arial MT"/>
                <a:cs typeface="Arial MT"/>
              </a:rPr>
              <a:t> </a:t>
            </a:r>
            <a:r>
              <a:rPr dirty="0" sz="2100">
                <a:solidFill>
                  <a:srgbClr val="525766"/>
                </a:solidFill>
                <a:latin typeface="Arial MT"/>
                <a:cs typeface="Arial MT"/>
              </a:rPr>
              <a:t>the</a:t>
            </a:r>
            <a:r>
              <a:rPr dirty="0" sz="2100" spc="-20">
                <a:solidFill>
                  <a:srgbClr val="525766"/>
                </a:solidFill>
                <a:latin typeface="Arial MT"/>
                <a:cs typeface="Arial MT"/>
              </a:rPr>
              <a:t> </a:t>
            </a:r>
            <a:r>
              <a:rPr dirty="0" sz="2100">
                <a:solidFill>
                  <a:srgbClr val="525766"/>
                </a:solidFill>
                <a:latin typeface="Arial MT"/>
                <a:cs typeface="Arial MT"/>
              </a:rPr>
              <a:t>London</a:t>
            </a:r>
            <a:r>
              <a:rPr dirty="0" sz="2100" spc="-30">
                <a:solidFill>
                  <a:srgbClr val="525766"/>
                </a:solidFill>
                <a:latin typeface="Arial MT"/>
                <a:cs typeface="Arial MT"/>
              </a:rPr>
              <a:t> </a:t>
            </a:r>
            <a:r>
              <a:rPr dirty="0" sz="2100">
                <a:solidFill>
                  <a:srgbClr val="525766"/>
                </a:solidFill>
                <a:latin typeface="Arial MT"/>
                <a:cs typeface="Arial MT"/>
              </a:rPr>
              <a:t>Review</a:t>
            </a:r>
            <a:r>
              <a:rPr dirty="0" sz="2100" spc="-15">
                <a:solidFill>
                  <a:srgbClr val="525766"/>
                </a:solidFill>
                <a:latin typeface="Arial MT"/>
                <a:cs typeface="Arial MT"/>
              </a:rPr>
              <a:t> </a:t>
            </a:r>
            <a:r>
              <a:rPr dirty="0" sz="2100">
                <a:solidFill>
                  <a:srgbClr val="525766"/>
                </a:solidFill>
                <a:latin typeface="Arial MT"/>
                <a:cs typeface="Arial MT"/>
              </a:rPr>
              <a:t>of</a:t>
            </a:r>
            <a:r>
              <a:rPr dirty="0" sz="2100" spc="-20">
                <a:solidFill>
                  <a:srgbClr val="525766"/>
                </a:solidFill>
                <a:latin typeface="Arial MT"/>
                <a:cs typeface="Arial MT"/>
              </a:rPr>
              <a:t> </a:t>
            </a:r>
            <a:r>
              <a:rPr dirty="0" sz="2100" spc="-10">
                <a:solidFill>
                  <a:srgbClr val="525766"/>
                </a:solidFill>
                <a:latin typeface="Arial MT"/>
                <a:cs typeface="Arial MT"/>
              </a:rPr>
              <a:t>Books</a:t>
            </a:r>
            <a:endParaRPr sz="2100">
              <a:latin typeface="Arial MT"/>
              <a:cs typeface="Arial MT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609600" y="4178301"/>
            <a:ext cx="14706600" cy="165100"/>
            <a:chOff x="609600" y="4178301"/>
            <a:chExt cx="14706600" cy="165100"/>
          </a:xfrm>
        </p:grpSpPr>
        <p:sp>
          <p:nvSpPr>
            <p:cNvPr id="5" name="object 5"/>
            <p:cNvSpPr/>
            <p:nvPr/>
          </p:nvSpPr>
          <p:spPr>
            <a:xfrm>
              <a:off x="609600" y="4254499"/>
              <a:ext cx="14706600" cy="0"/>
            </a:xfrm>
            <a:custGeom>
              <a:avLst/>
              <a:gdLst/>
              <a:ahLst/>
              <a:cxnLst/>
              <a:rect l="l" t="t" r="r" b="b"/>
              <a:pathLst>
                <a:path w="14706600" h="0">
                  <a:moveTo>
                    <a:pt x="0" y="0"/>
                  </a:moveTo>
                  <a:lnTo>
                    <a:pt x="14706600" y="0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9601" y="4178301"/>
              <a:ext cx="165100" cy="1651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689601" y="4178301"/>
              <a:ext cx="165100" cy="16510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769601" y="4178301"/>
              <a:ext cx="165100" cy="165100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596900" y="3524503"/>
            <a:ext cx="1019175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b="1">
                <a:solidFill>
                  <a:srgbClr val="3C8DFF"/>
                </a:solidFill>
                <a:latin typeface="Arial"/>
                <a:cs typeface="Arial"/>
              </a:rPr>
              <a:t>5</a:t>
            </a:r>
            <a:r>
              <a:rPr dirty="0" sz="1350" spc="-10" b="1">
                <a:solidFill>
                  <a:srgbClr val="3C8DFF"/>
                </a:solidFill>
                <a:latin typeface="Arial"/>
                <a:cs typeface="Arial"/>
              </a:rPr>
              <a:t> </a:t>
            </a:r>
            <a:r>
              <a:rPr dirty="0" sz="1350" spc="-30" b="1">
                <a:solidFill>
                  <a:srgbClr val="3C8DFF"/>
                </a:solidFill>
                <a:latin typeface="Arial"/>
                <a:cs typeface="Arial"/>
              </a:rPr>
              <a:t>JULY</a:t>
            </a:r>
            <a:r>
              <a:rPr dirty="0" sz="1350" spc="-55" b="1">
                <a:solidFill>
                  <a:srgbClr val="3C8DFF"/>
                </a:solidFill>
                <a:latin typeface="Arial"/>
                <a:cs typeface="Arial"/>
              </a:rPr>
              <a:t> </a:t>
            </a:r>
            <a:r>
              <a:rPr dirty="0" sz="1350" spc="-20" b="1">
                <a:solidFill>
                  <a:srgbClr val="3C8DFF"/>
                </a:solidFill>
                <a:latin typeface="Arial"/>
                <a:cs typeface="Arial"/>
              </a:rPr>
              <a:t>2012</a:t>
            </a:r>
            <a:endParaRPr sz="135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96900" y="4856481"/>
            <a:ext cx="3828415" cy="153035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500" b="1">
                <a:latin typeface="Arial"/>
                <a:cs typeface="Arial"/>
              </a:rPr>
              <a:t>Gandhi</a:t>
            </a:r>
            <a:r>
              <a:rPr dirty="0" sz="2500" spc="-55" b="1">
                <a:latin typeface="Arial"/>
                <a:cs typeface="Arial"/>
              </a:rPr>
              <a:t> </a:t>
            </a:r>
            <a:r>
              <a:rPr dirty="0" sz="2500" b="1">
                <a:latin typeface="Arial"/>
                <a:cs typeface="Arial"/>
              </a:rPr>
              <a:t>Centre</a:t>
            </a:r>
            <a:r>
              <a:rPr dirty="0" sz="2500" spc="-50" b="1">
                <a:latin typeface="Arial"/>
                <a:cs typeface="Arial"/>
              </a:rPr>
              <a:t> </a:t>
            </a:r>
            <a:r>
              <a:rPr dirty="0" sz="2500" spc="-20" b="1">
                <a:latin typeface="Arial"/>
                <a:cs typeface="Arial"/>
              </a:rPr>
              <a:t>Stage</a:t>
            </a:r>
            <a:endParaRPr sz="25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2010"/>
              </a:spcBef>
            </a:pPr>
            <a:r>
              <a:rPr dirty="0" sz="1900">
                <a:solidFill>
                  <a:srgbClr val="343840"/>
                </a:solidFill>
                <a:latin typeface="Arial MT"/>
                <a:cs typeface="Arial MT"/>
              </a:rPr>
              <a:t>Critiques</a:t>
            </a:r>
            <a:r>
              <a:rPr dirty="0" sz="1900" spc="-35">
                <a:solidFill>
                  <a:srgbClr val="343840"/>
                </a:solidFill>
                <a:latin typeface="Arial MT"/>
                <a:cs typeface="Arial MT"/>
              </a:rPr>
              <a:t> </a:t>
            </a:r>
            <a:r>
              <a:rPr dirty="0" sz="1900">
                <a:solidFill>
                  <a:srgbClr val="343840"/>
                </a:solidFill>
                <a:latin typeface="Arial MT"/>
                <a:cs typeface="Arial MT"/>
              </a:rPr>
              <a:t>Gandhi’s</a:t>
            </a:r>
            <a:r>
              <a:rPr dirty="0" sz="1900" spc="-30">
                <a:solidFill>
                  <a:srgbClr val="343840"/>
                </a:solidFill>
                <a:latin typeface="Arial MT"/>
                <a:cs typeface="Arial MT"/>
              </a:rPr>
              <a:t> </a:t>
            </a:r>
            <a:r>
              <a:rPr dirty="0" sz="1900">
                <a:solidFill>
                  <a:srgbClr val="343840"/>
                </a:solidFill>
                <a:latin typeface="Arial MT"/>
                <a:cs typeface="Arial MT"/>
              </a:rPr>
              <a:t>use</a:t>
            </a:r>
            <a:r>
              <a:rPr dirty="0" sz="1900" spc="-55">
                <a:solidFill>
                  <a:srgbClr val="343840"/>
                </a:solidFill>
                <a:latin typeface="Arial MT"/>
                <a:cs typeface="Arial MT"/>
              </a:rPr>
              <a:t> </a:t>
            </a:r>
            <a:r>
              <a:rPr dirty="0" sz="1900">
                <a:solidFill>
                  <a:srgbClr val="343840"/>
                </a:solidFill>
                <a:latin typeface="Arial MT"/>
                <a:cs typeface="Arial MT"/>
              </a:rPr>
              <a:t>of</a:t>
            </a:r>
            <a:r>
              <a:rPr dirty="0" sz="1900" spc="-65">
                <a:solidFill>
                  <a:srgbClr val="343840"/>
                </a:solidFill>
                <a:latin typeface="Arial MT"/>
                <a:cs typeface="Arial MT"/>
              </a:rPr>
              <a:t> </a:t>
            </a:r>
            <a:r>
              <a:rPr dirty="0" sz="1900">
                <a:solidFill>
                  <a:srgbClr val="343840"/>
                </a:solidFill>
                <a:latin typeface="Arial MT"/>
                <a:cs typeface="Arial MT"/>
              </a:rPr>
              <a:t>religion</a:t>
            </a:r>
            <a:r>
              <a:rPr dirty="0" sz="1900" spc="-30">
                <a:solidFill>
                  <a:srgbClr val="343840"/>
                </a:solidFill>
                <a:latin typeface="Arial MT"/>
                <a:cs typeface="Arial MT"/>
              </a:rPr>
              <a:t> </a:t>
            </a:r>
            <a:r>
              <a:rPr dirty="0" sz="1900" spc="-25">
                <a:solidFill>
                  <a:srgbClr val="343840"/>
                </a:solidFill>
                <a:latin typeface="Arial MT"/>
                <a:cs typeface="Arial MT"/>
              </a:rPr>
              <a:t>in </a:t>
            </a:r>
            <a:r>
              <a:rPr dirty="0" sz="1900">
                <a:solidFill>
                  <a:srgbClr val="343840"/>
                </a:solidFill>
                <a:latin typeface="Arial MT"/>
                <a:cs typeface="Arial MT"/>
              </a:rPr>
              <a:t>mass</a:t>
            </a:r>
            <a:r>
              <a:rPr dirty="0" sz="1900" spc="-35">
                <a:solidFill>
                  <a:srgbClr val="343840"/>
                </a:solidFill>
                <a:latin typeface="Arial MT"/>
                <a:cs typeface="Arial MT"/>
              </a:rPr>
              <a:t> </a:t>
            </a:r>
            <a:r>
              <a:rPr dirty="0" sz="1900">
                <a:solidFill>
                  <a:srgbClr val="343840"/>
                </a:solidFill>
                <a:latin typeface="Arial MT"/>
                <a:cs typeface="Arial MT"/>
              </a:rPr>
              <a:t>politics</a:t>
            </a:r>
            <a:r>
              <a:rPr dirty="0" sz="1900" spc="-20">
                <a:solidFill>
                  <a:srgbClr val="343840"/>
                </a:solidFill>
                <a:latin typeface="Arial MT"/>
                <a:cs typeface="Arial MT"/>
              </a:rPr>
              <a:t> </a:t>
            </a:r>
            <a:r>
              <a:rPr dirty="0" sz="1900">
                <a:solidFill>
                  <a:srgbClr val="343840"/>
                </a:solidFill>
                <a:latin typeface="Arial MT"/>
                <a:cs typeface="Arial MT"/>
              </a:rPr>
              <a:t>and</a:t>
            </a:r>
            <a:r>
              <a:rPr dirty="0" sz="1900" spc="-35">
                <a:solidFill>
                  <a:srgbClr val="343840"/>
                </a:solidFill>
                <a:latin typeface="Arial MT"/>
                <a:cs typeface="Arial MT"/>
              </a:rPr>
              <a:t> </a:t>
            </a:r>
            <a:r>
              <a:rPr dirty="0" sz="1900">
                <a:solidFill>
                  <a:srgbClr val="343840"/>
                </a:solidFill>
                <a:latin typeface="Arial MT"/>
                <a:cs typeface="Arial MT"/>
              </a:rPr>
              <a:t>the</a:t>
            </a:r>
            <a:r>
              <a:rPr dirty="0" sz="1900" spc="-30">
                <a:solidFill>
                  <a:srgbClr val="343840"/>
                </a:solidFill>
                <a:latin typeface="Arial MT"/>
                <a:cs typeface="Arial MT"/>
              </a:rPr>
              <a:t> </a:t>
            </a:r>
            <a:r>
              <a:rPr dirty="0" sz="1900" spc="-10">
                <a:solidFill>
                  <a:srgbClr val="343840"/>
                </a:solidFill>
                <a:latin typeface="Arial MT"/>
                <a:cs typeface="Arial MT"/>
              </a:rPr>
              <a:t>nationalist movement.</a:t>
            </a:r>
            <a:endParaRPr sz="1900">
              <a:latin typeface="Arial MT"/>
              <a:cs typeface="Arial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676900" y="3524503"/>
            <a:ext cx="1115060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b="1">
                <a:solidFill>
                  <a:srgbClr val="3C8DFF"/>
                </a:solidFill>
                <a:latin typeface="Arial"/>
                <a:cs typeface="Arial"/>
              </a:rPr>
              <a:t>19</a:t>
            </a:r>
            <a:r>
              <a:rPr dirty="0" sz="1350" spc="-10" b="1">
                <a:solidFill>
                  <a:srgbClr val="3C8DFF"/>
                </a:solidFill>
                <a:latin typeface="Arial"/>
                <a:cs typeface="Arial"/>
              </a:rPr>
              <a:t> </a:t>
            </a:r>
            <a:r>
              <a:rPr dirty="0" sz="1350" spc="-35" b="1">
                <a:solidFill>
                  <a:srgbClr val="3C8DFF"/>
                </a:solidFill>
                <a:latin typeface="Arial"/>
                <a:cs typeface="Arial"/>
              </a:rPr>
              <a:t>JULY </a:t>
            </a:r>
            <a:r>
              <a:rPr dirty="0" sz="1350" spc="-20" b="1">
                <a:solidFill>
                  <a:srgbClr val="3C8DFF"/>
                </a:solidFill>
                <a:latin typeface="Arial"/>
                <a:cs typeface="Arial"/>
              </a:rPr>
              <a:t>2012</a:t>
            </a:r>
            <a:endParaRPr sz="135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676900" y="4856481"/>
            <a:ext cx="4110990" cy="153035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500" b="1">
                <a:latin typeface="Arial"/>
                <a:cs typeface="Arial"/>
              </a:rPr>
              <a:t>Why</a:t>
            </a:r>
            <a:r>
              <a:rPr dirty="0" sz="2500" spc="-20" b="1">
                <a:latin typeface="Arial"/>
                <a:cs typeface="Arial"/>
              </a:rPr>
              <a:t> </a:t>
            </a:r>
            <a:r>
              <a:rPr dirty="0" sz="2500" spc="-10" b="1">
                <a:latin typeface="Arial"/>
                <a:cs typeface="Arial"/>
              </a:rPr>
              <a:t>Partition?</a:t>
            </a:r>
            <a:endParaRPr sz="25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2010"/>
              </a:spcBef>
            </a:pPr>
            <a:r>
              <a:rPr dirty="0" sz="1900">
                <a:solidFill>
                  <a:srgbClr val="343840"/>
                </a:solidFill>
                <a:latin typeface="Arial MT"/>
                <a:cs typeface="Arial MT"/>
              </a:rPr>
              <a:t>Reassesses</a:t>
            </a:r>
            <a:r>
              <a:rPr dirty="0" sz="1900" spc="-40">
                <a:solidFill>
                  <a:srgbClr val="343840"/>
                </a:solidFill>
                <a:latin typeface="Arial MT"/>
                <a:cs typeface="Arial MT"/>
              </a:rPr>
              <a:t> </a:t>
            </a:r>
            <a:r>
              <a:rPr dirty="0" sz="1900">
                <a:solidFill>
                  <a:srgbClr val="343840"/>
                </a:solidFill>
                <a:latin typeface="Arial MT"/>
                <a:cs typeface="Arial MT"/>
              </a:rPr>
              <a:t>Congress,</a:t>
            </a:r>
            <a:r>
              <a:rPr dirty="0" sz="1900" spc="-40">
                <a:solidFill>
                  <a:srgbClr val="343840"/>
                </a:solidFill>
                <a:latin typeface="Arial MT"/>
                <a:cs typeface="Arial MT"/>
              </a:rPr>
              <a:t> </a:t>
            </a:r>
            <a:r>
              <a:rPr dirty="0" sz="1900">
                <a:solidFill>
                  <a:srgbClr val="343840"/>
                </a:solidFill>
                <a:latin typeface="Arial MT"/>
                <a:cs typeface="Arial MT"/>
              </a:rPr>
              <a:t>the</a:t>
            </a:r>
            <a:r>
              <a:rPr dirty="0" sz="1900" spc="-65">
                <a:solidFill>
                  <a:srgbClr val="343840"/>
                </a:solidFill>
                <a:latin typeface="Arial MT"/>
                <a:cs typeface="Arial MT"/>
              </a:rPr>
              <a:t> </a:t>
            </a:r>
            <a:r>
              <a:rPr dirty="0" sz="1900" spc="-10">
                <a:solidFill>
                  <a:srgbClr val="343840"/>
                </a:solidFill>
                <a:latin typeface="Arial MT"/>
                <a:cs typeface="Arial MT"/>
              </a:rPr>
              <a:t>Muslim </a:t>
            </a:r>
            <a:r>
              <a:rPr dirty="0" sz="1900">
                <a:solidFill>
                  <a:srgbClr val="343840"/>
                </a:solidFill>
                <a:latin typeface="Arial MT"/>
                <a:cs typeface="Arial MT"/>
              </a:rPr>
              <a:t>League,</a:t>
            </a:r>
            <a:r>
              <a:rPr dirty="0" sz="1900" spc="-15">
                <a:solidFill>
                  <a:srgbClr val="343840"/>
                </a:solidFill>
                <a:latin typeface="Arial MT"/>
                <a:cs typeface="Arial MT"/>
              </a:rPr>
              <a:t> </a:t>
            </a:r>
            <a:r>
              <a:rPr dirty="0" sz="1900">
                <a:solidFill>
                  <a:srgbClr val="343840"/>
                </a:solidFill>
                <a:latin typeface="Arial MT"/>
                <a:cs typeface="Arial MT"/>
              </a:rPr>
              <a:t>British</a:t>
            </a:r>
            <a:r>
              <a:rPr dirty="0" sz="1900" spc="-40">
                <a:solidFill>
                  <a:srgbClr val="343840"/>
                </a:solidFill>
                <a:latin typeface="Arial MT"/>
                <a:cs typeface="Arial MT"/>
              </a:rPr>
              <a:t> </a:t>
            </a:r>
            <a:r>
              <a:rPr dirty="0" sz="1900">
                <a:solidFill>
                  <a:srgbClr val="343840"/>
                </a:solidFill>
                <a:latin typeface="Arial MT"/>
                <a:cs typeface="Arial MT"/>
              </a:rPr>
              <a:t>rule,</a:t>
            </a:r>
            <a:r>
              <a:rPr dirty="0" sz="1900" spc="-35">
                <a:solidFill>
                  <a:srgbClr val="343840"/>
                </a:solidFill>
                <a:latin typeface="Arial MT"/>
                <a:cs typeface="Arial MT"/>
              </a:rPr>
              <a:t> </a:t>
            </a:r>
            <a:r>
              <a:rPr dirty="0" sz="1900">
                <a:solidFill>
                  <a:srgbClr val="343840"/>
                </a:solidFill>
                <a:latin typeface="Arial MT"/>
                <a:cs typeface="Arial MT"/>
              </a:rPr>
              <a:t>and</a:t>
            </a:r>
            <a:r>
              <a:rPr dirty="0" sz="1900" spc="-25">
                <a:solidFill>
                  <a:srgbClr val="343840"/>
                </a:solidFill>
                <a:latin typeface="Arial MT"/>
                <a:cs typeface="Arial MT"/>
              </a:rPr>
              <a:t> </a:t>
            </a:r>
            <a:r>
              <a:rPr dirty="0" sz="1900" spc="-10">
                <a:solidFill>
                  <a:srgbClr val="343840"/>
                </a:solidFill>
                <a:latin typeface="Arial MT"/>
                <a:cs typeface="Arial MT"/>
              </a:rPr>
              <a:t>responsibility </a:t>
            </a:r>
            <a:r>
              <a:rPr dirty="0" sz="1900">
                <a:solidFill>
                  <a:srgbClr val="343840"/>
                </a:solidFill>
                <a:latin typeface="Arial MT"/>
                <a:cs typeface="Arial MT"/>
              </a:rPr>
              <a:t>for</a:t>
            </a:r>
            <a:r>
              <a:rPr dirty="0" sz="1900" spc="-20">
                <a:solidFill>
                  <a:srgbClr val="343840"/>
                </a:solidFill>
                <a:latin typeface="Arial MT"/>
                <a:cs typeface="Arial MT"/>
              </a:rPr>
              <a:t> </a:t>
            </a:r>
            <a:r>
              <a:rPr dirty="0" sz="1900" spc="-10">
                <a:solidFill>
                  <a:srgbClr val="343840"/>
                </a:solidFill>
                <a:latin typeface="Arial MT"/>
                <a:cs typeface="Arial MT"/>
              </a:rPr>
              <a:t>Partition.</a:t>
            </a:r>
            <a:endParaRPr sz="1900">
              <a:latin typeface="Arial MT"/>
              <a:cs typeface="Arial M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756898" y="3524503"/>
            <a:ext cx="1317625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b="1">
                <a:solidFill>
                  <a:srgbClr val="3C8DFF"/>
                </a:solidFill>
                <a:latin typeface="Arial"/>
                <a:cs typeface="Arial"/>
              </a:rPr>
              <a:t>2</a:t>
            </a:r>
            <a:r>
              <a:rPr dirty="0" sz="1350" spc="-80" b="1">
                <a:solidFill>
                  <a:srgbClr val="3C8DFF"/>
                </a:solidFill>
                <a:latin typeface="Arial"/>
                <a:cs typeface="Arial"/>
              </a:rPr>
              <a:t> </a:t>
            </a:r>
            <a:r>
              <a:rPr dirty="0" sz="1350" b="1">
                <a:solidFill>
                  <a:srgbClr val="3C8DFF"/>
                </a:solidFill>
                <a:latin typeface="Arial"/>
                <a:cs typeface="Arial"/>
              </a:rPr>
              <a:t>AUGUST</a:t>
            </a:r>
            <a:r>
              <a:rPr dirty="0" sz="1350" spc="-15" b="1">
                <a:solidFill>
                  <a:srgbClr val="3C8DFF"/>
                </a:solidFill>
                <a:latin typeface="Arial"/>
                <a:cs typeface="Arial"/>
              </a:rPr>
              <a:t> </a:t>
            </a:r>
            <a:r>
              <a:rPr dirty="0" sz="1350" spc="-20" b="1">
                <a:solidFill>
                  <a:srgbClr val="3C8DFF"/>
                </a:solidFill>
                <a:latin typeface="Arial"/>
                <a:cs typeface="Arial"/>
              </a:rPr>
              <a:t>2012</a:t>
            </a:r>
            <a:endParaRPr sz="135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756898" y="4856481"/>
            <a:ext cx="3625850" cy="153035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500" b="1">
                <a:latin typeface="Arial"/>
                <a:cs typeface="Arial"/>
              </a:rPr>
              <a:t>After</a:t>
            </a:r>
            <a:r>
              <a:rPr dirty="0" sz="2500" spc="-50" b="1">
                <a:latin typeface="Arial"/>
                <a:cs typeface="Arial"/>
              </a:rPr>
              <a:t> </a:t>
            </a:r>
            <a:r>
              <a:rPr dirty="0" sz="2500" spc="-10" b="1">
                <a:latin typeface="Arial"/>
                <a:cs typeface="Arial"/>
              </a:rPr>
              <a:t>Nehru</a:t>
            </a:r>
            <a:endParaRPr sz="25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2010"/>
              </a:spcBef>
            </a:pPr>
            <a:r>
              <a:rPr dirty="0" sz="1900">
                <a:solidFill>
                  <a:srgbClr val="343840"/>
                </a:solidFill>
                <a:latin typeface="Arial MT"/>
                <a:cs typeface="Arial MT"/>
              </a:rPr>
              <a:t>Examines</a:t>
            </a:r>
            <a:r>
              <a:rPr dirty="0" sz="1900" spc="-35">
                <a:solidFill>
                  <a:srgbClr val="343840"/>
                </a:solidFill>
                <a:latin typeface="Arial MT"/>
                <a:cs typeface="Arial MT"/>
              </a:rPr>
              <a:t> </a:t>
            </a:r>
            <a:r>
              <a:rPr dirty="0" sz="1900">
                <a:solidFill>
                  <a:srgbClr val="343840"/>
                </a:solidFill>
                <a:latin typeface="Arial MT"/>
                <a:cs typeface="Arial MT"/>
              </a:rPr>
              <a:t>Nehru’s</a:t>
            </a:r>
            <a:r>
              <a:rPr dirty="0" sz="1900" spc="-55">
                <a:solidFill>
                  <a:srgbClr val="343840"/>
                </a:solidFill>
                <a:latin typeface="Arial MT"/>
                <a:cs typeface="Arial MT"/>
              </a:rPr>
              <a:t> </a:t>
            </a:r>
            <a:r>
              <a:rPr dirty="0" sz="1900">
                <a:solidFill>
                  <a:srgbClr val="343840"/>
                </a:solidFill>
                <a:latin typeface="Arial MT"/>
                <a:cs typeface="Arial MT"/>
              </a:rPr>
              <a:t>legacy</a:t>
            </a:r>
            <a:r>
              <a:rPr dirty="0" sz="1900" spc="-40">
                <a:solidFill>
                  <a:srgbClr val="343840"/>
                </a:solidFill>
                <a:latin typeface="Arial MT"/>
                <a:cs typeface="Arial MT"/>
              </a:rPr>
              <a:t> </a:t>
            </a:r>
            <a:r>
              <a:rPr dirty="0" sz="1900">
                <a:solidFill>
                  <a:srgbClr val="343840"/>
                </a:solidFill>
                <a:latin typeface="Arial MT"/>
                <a:cs typeface="Arial MT"/>
              </a:rPr>
              <a:t>and</a:t>
            </a:r>
            <a:r>
              <a:rPr dirty="0" sz="1900" spc="-60">
                <a:solidFill>
                  <a:srgbClr val="343840"/>
                </a:solidFill>
                <a:latin typeface="Arial MT"/>
                <a:cs typeface="Arial MT"/>
              </a:rPr>
              <a:t> </a:t>
            </a:r>
            <a:r>
              <a:rPr dirty="0" sz="1900" spc="-25">
                <a:solidFill>
                  <a:srgbClr val="343840"/>
                </a:solidFill>
                <a:latin typeface="Arial MT"/>
                <a:cs typeface="Arial MT"/>
              </a:rPr>
              <a:t>the </a:t>
            </a:r>
            <a:r>
              <a:rPr dirty="0" sz="1900">
                <a:solidFill>
                  <a:srgbClr val="343840"/>
                </a:solidFill>
                <a:latin typeface="Arial MT"/>
                <a:cs typeface="Arial MT"/>
              </a:rPr>
              <a:t>interaction</a:t>
            </a:r>
            <a:r>
              <a:rPr dirty="0" sz="1900" spc="-55">
                <a:solidFill>
                  <a:srgbClr val="343840"/>
                </a:solidFill>
                <a:latin typeface="Arial MT"/>
                <a:cs typeface="Arial MT"/>
              </a:rPr>
              <a:t> </a:t>
            </a:r>
            <a:r>
              <a:rPr dirty="0" sz="1900">
                <a:solidFill>
                  <a:srgbClr val="343840"/>
                </a:solidFill>
                <a:latin typeface="Arial MT"/>
                <a:cs typeface="Arial MT"/>
              </a:rPr>
              <a:t>of</a:t>
            </a:r>
            <a:r>
              <a:rPr dirty="0" sz="1900" spc="-80">
                <a:solidFill>
                  <a:srgbClr val="343840"/>
                </a:solidFill>
                <a:latin typeface="Arial MT"/>
                <a:cs typeface="Arial MT"/>
              </a:rPr>
              <a:t> </a:t>
            </a:r>
            <a:r>
              <a:rPr dirty="0" sz="1900" spc="-10">
                <a:solidFill>
                  <a:srgbClr val="343840"/>
                </a:solidFill>
                <a:latin typeface="Arial MT"/>
                <a:cs typeface="Arial MT"/>
              </a:rPr>
              <a:t>democracy,</a:t>
            </a:r>
            <a:r>
              <a:rPr dirty="0" sz="1900" spc="-50">
                <a:solidFill>
                  <a:srgbClr val="343840"/>
                </a:solidFill>
                <a:latin typeface="Arial MT"/>
                <a:cs typeface="Arial MT"/>
              </a:rPr>
              <a:t> </a:t>
            </a:r>
            <a:r>
              <a:rPr dirty="0" sz="1900" spc="-10">
                <a:solidFill>
                  <a:srgbClr val="343840"/>
                </a:solidFill>
                <a:latin typeface="Arial MT"/>
                <a:cs typeface="Arial MT"/>
              </a:rPr>
              <a:t>caste, </a:t>
            </a:r>
            <a:r>
              <a:rPr dirty="0" sz="1900">
                <a:solidFill>
                  <a:srgbClr val="343840"/>
                </a:solidFill>
                <a:latin typeface="Arial MT"/>
                <a:cs typeface="Arial MT"/>
              </a:rPr>
              <a:t>religion,</a:t>
            </a:r>
            <a:r>
              <a:rPr dirty="0" sz="1900" spc="-25">
                <a:solidFill>
                  <a:srgbClr val="343840"/>
                </a:solidFill>
                <a:latin typeface="Arial MT"/>
                <a:cs typeface="Arial MT"/>
              </a:rPr>
              <a:t> </a:t>
            </a:r>
            <a:r>
              <a:rPr dirty="0" sz="1900">
                <a:solidFill>
                  <a:srgbClr val="343840"/>
                </a:solidFill>
                <a:latin typeface="Arial MT"/>
                <a:cs typeface="Arial MT"/>
              </a:rPr>
              <a:t>and</a:t>
            </a:r>
            <a:r>
              <a:rPr dirty="0" sz="1900" spc="-45">
                <a:solidFill>
                  <a:srgbClr val="343840"/>
                </a:solidFill>
                <a:latin typeface="Arial MT"/>
                <a:cs typeface="Arial MT"/>
              </a:rPr>
              <a:t> </a:t>
            </a:r>
            <a:r>
              <a:rPr dirty="0" sz="1900" spc="-10">
                <a:solidFill>
                  <a:srgbClr val="343840"/>
                </a:solidFill>
                <a:latin typeface="Arial MT"/>
                <a:cs typeface="Arial MT"/>
              </a:rPr>
              <a:t>inequality.</a:t>
            </a:r>
            <a:endParaRPr sz="1900">
              <a:latin typeface="Arial MT"/>
              <a:cs typeface="Arial MT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609600" y="7302500"/>
            <a:ext cx="14706600" cy="965200"/>
            <a:chOff x="609600" y="7302500"/>
            <a:chExt cx="14706600" cy="965200"/>
          </a:xfrm>
        </p:grpSpPr>
        <p:sp>
          <p:nvSpPr>
            <p:cNvPr id="16" name="object 16"/>
            <p:cNvSpPr/>
            <p:nvPr/>
          </p:nvSpPr>
          <p:spPr>
            <a:xfrm>
              <a:off x="609600" y="7302500"/>
              <a:ext cx="14706600" cy="965200"/>
            </a:xfrm>
            <a:custGeom>
              <a:avLst/>
              <a:gdLst/>
              <a:ahLst/>
              <a:cxnLst/>
              <a:rect l="l" t="t" r="r" b="b"/>
              <a:pathLst>
                <a:path w="14706600" h="965200">
                  <a:moveTo>
                    <a:pt x="14706600" y="0"/>
                  </a:moveTo>
                  <a:lnTo>
                    <a:pt x="0" y="0"/>
                  </a:lnTo>
                  <a:lnTo>
                    <a:pt x="0" y="965200"/>
                  </a:lnTo>
                  <a:lnTo>
                    <a:pt x="14706600" y="965200"/>
                  </a:lnTo>
                  <a:lnTo>
                    <a:pt x="14706600" y="0"/>
                  </a:lnTo>
                  <a:close/>
                </a:path>
              </a:pathLst>
            </a:custGeom>
            <a:solidFill>
              <a:srgbClr val="EAF6F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609600" y="7302500"/>
              <a:ext cx="14706600" cy="965200"/>
            </a:xfrm>
            <a:custGeom>
              <a:avLst/>
              <a:gdLst/>
              <a:ahLst/>
              <a:cxnLst/>
              <a:rect l="l" t="t" r="r" b="b"/>
              <a:pathLst>
                <a:path w="14706600" h="965200">
                  <a:moveTo>
                    <a:pt x="0" y="0"/>
                  </a:moveTo>
                  <a:lnTo>
                    <a:pt x="14706600" y="0"/>
                  </a:lnTo>
                  <a:lnTo>
                    <a:pt x="14706600" y="965200"/>
                  </a:lnTo>
                  <a:lnTo>
                    <a:pt x="0" y="965200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EAF6F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8" name="object 18"/>
          <p:cNvSpPr txBox="1"/>
          <p:nvPr/>
        </p:nvSpPr>
        <p:spPr>
          <a:xfrm>
            <a:off x="889000" y="7513828"/>
            <a:ext cx="1916430" cy="254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 sz="1500" b="1">
                <a:solidFill>
                  <a:srgbClr val="2769B3"/>
                </a:solidFill>
                <a:latin typeface="Arial"/>
                <a:cs typeface="Arial"/>
              </a:rPr>
              <a:t>BOOK</a:t>
            </a:r>
            <a:r>
              <a:rPr dirty="0" sz="1500" spc="-15" b="1">
                <a:solidFill>
                  <a:srgbClr val="2769B3"/>
                </a:solidFill>
                <a:latin typeface="Arial"/>
                <a:cs typeface="Arial"/>
              </a:rPr>
              <a:t> </a:t>
            </a:r>
            <a:r>
              <a:rPr dirty="0" sz="1500" spc="-10" b="1">
                <a:solidFill>
                  <a:srgbClr val="2769B3"/>
                </a:solidFill>
                <a:latin typeface="Arial"/>
                <a:cs typeface="Arial"/>
              </a:rPr>
              <a:t>PUBLICATION</a:t>
            </a:r>
            <a:endParaRPr sz="15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619500" y="7472678"/>
            <a:ext cx="11043285" cy="3308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 sz="2000" b="1">
                <a:latin typeface="Arial"/>
                <a:cs typeface="Arial"/>
              </a:rPr>
              <a:t>Later</a:t>
            </a:r>
            <a:r>
              <a:rPr dirty="0" sz="2000" spc="-50" b="1">
                <a:latin typeface="Arial"/>
                <a:cs typeface="Arial"/>
              </a:rPr>
              <a:t> </a:t>
            </a:r>
            <a:r>
              <a:rPr dirty="0" sz="2000" b="1">
                <a:latin typeface="Arial"/>
                <a:cs typeface="Arial"/>
              </a:rPr>
              <a:t>in</a:t>
            </a:r>
            <a:r>
              <a:rPr dirty="0" sz="2000" spc="-25" b="1">
                <a:latin typeface="Arial"/>
                <a:cs typeface="Arial"/>
              </a:rPr>
              <a:t> </a:t>
            </a:r>
            <a:r>
              <a:rPr dirty="0" sz="2000" b="1">
                <a:latin typeface="Arial"/>
                <a:cs typeface="Arial"/>
              </a:rPr>
              <a:t>2012,</a:t>
            </a:r>
            <a:r>
              <a:rPr dirty="0" sz="2000" spc="-55" b="1">
                <a:latin typeface="Arial"/>
                <a:cs typeface="Arial"/>
              </a:rPr>
              <a:t> </a:t>
            </a:r>
            <a:r>
              <a:rPr dirty="0" sz="2000" b="1">
                <a:latin typeface="Arial"/>
                <a:cs typeface="Arial"/>
              </a:rPr>
              <a:t>the</a:t>
            </a:r>
            <a:r>
              <a:rPr dirty="0" sz="2000" spc="-35" b="1">
                <a:latin typeface="Arial"/>
                <a:cs typeface="Arial"/>
              </a:rPr>
              <a:t> </a:t>
            </a:r>
            <a:r>
              <a:rPr dirty="0" sz="2000" b="1">
                <a:latin typeface="Arial"/>
                <a:cs typeface="Arial"/>
              </a:rPr>
              <a:t>essays</a:t>
            </a:r>
            <a:r>
              <a:rPr dirty="0" sz="2000" spc="-35" b="1">
                <a:latin typeface="Arial"/>
                <a:cs typeface="Arial"/>
              </a:rPr>
              <a:t> </a:t>
            </a:r>
            <a:r>
              <a:rPr dirty="0" sz="2000" b="1">
                <a:latin typeface="Arial"/>
                <a:cs typeface="Arial"/>
              </a:rPr>
              <a:t>were</a:t>
            </a:r>
            <a:r>
              <a:rPr dirty="0" sz="2000" spc="-70" b="1">
                <a:latin typeface="Arial"/>
                <a:cs typeface="Arial"/>
              </a:rPr>
              <a:t> </a:t>
            </a:r>
            <a:r>
              <a:rPr dirty="0" sz="2000" b="1">
                <a:latin typeface="Arial"/>
                <a:cs typeface="Arial"/>
              </a:rPr>
              <a:t>collected</a:t>
            </a:r>
            <a:r>
              <a:rPr dirty="0" sz="2000" spc="-50" b="1">
                <a:latin typeface="Arial"/>
                <a:cs typeface="Arial"/>
              </a:rPr>
              <a:t> </a:t>
            </a:r>
            <a:r>
              <a:rPr dirty="0" sz="2000" b="1">
                <a:latin typeface="Arial"/>
                <a:cs typeface="Arial"/>
              </a:rPr>
              <a:t>as</a:t>
            </a:r>
            <a:r>
              <a:rPr dirty="0" sz="2000" spc="-35" b="1">
                <a:latin typeface="Arial"/>
                <a:cs typeface="Arial"/>
              </a:rPr>
              <a:t> </a:t>
            </a:r>
            <a:r>
              <a:rPr dirty="0" sz="2000" b="1">
                <a:latin typeface="Arial"/>
                <a:cs typeface="Arial"/>
              </a:rPr>
              <a:t>The</a:t>
            </a:r>
            <a:r>
              <a:rPr dirty="0" sz="2000" spc="-25" b="1">
                <a:latin typeface="Arial"/>
                <a:cs typeface="Arial"/>
              </a:rPr>
              <a:t> </a:t>
            </a:r>
            <a:r>
              <a:rPr dirty="0" sz="2000" b="1">
                <a:latin typeface="Arial"/>
                <a:cs typeface="Arial"/>
              </a:rPr>
              <a:t>Indian</a:t>
            </a:r>
            <a:r>
              <a:rPr dirty="0" sz="2000" spc="-40" b="1">
                <a:latin typeface="Arial"/>
                <a:cs typeface="Arial"/>
              </a:rPr>
              <a:t> </a:t>
            </a:r>
            <a:r>
              <a:rPr dirty="0" sz="2000" b="1">
                <a:latin typeface="Arial"/>
                <a:cs typeface="Arial"/>
              </a:rPr>
              <a:t>Ideology</a:t>
            </a:r>
            <a:r>
              <a:rPr dirty="0" sz="2000" spc="-20" b="1">
                <a:latin typeface="Arial"/>
                <a:cs typeface="Arial"/>
              </a:rPr>
              <a:t> </a:t>
            </a:r>
            <a:r>
              <a:rPr dirty="0" sz="2000" b="1">
                <a:latin typeface="Arial"/>
                <a:cs typeface="Arial"/>
              </a:rPr>
              <a:t>by</a:t>
            </a:r>
            <a:r>
              <a:rPr dirty="0" sz="2000" spc="-35" b="1">
                <a:latin typeface="Arial"/>
                <a:cs typeface="Arial"/>
              </a:rPr>
              <a:t> </a:t>
            </a:r>
            <a:r>
              <a:rPr dirty="0" sz="2000" b="1">
                <a:latin typeface="Arial"/>
                <a:cs typeface="Arial"/>
              </a:rPr>
              <a:t>Three</a:t>
            </a:r>
            <a:r>
              <a:rPr dirty="0" sz="2000" spc="-35" b="1">
                <a:latin typeface="Arial"/>
                <a:cs typeface="Arial"/>
              </a:rPr>
              <a:t> </a:t>
            </a:r>
            <a:r>
              <a:rPr dirty="0" sz="2000" b="1">
                <a:latin typeface="Arial"/>
                <a:cs typeface="Arial"/>
              </a:rPr>
              <a:t>Essays </a:t>
            </a:r>
            <a:r>
              <a:rPr dirty="0" sz="2000" spc="-10" b="1">
                <a:latin typeface="Arial"/>
                <a:cs typeface="Arial"/>
              </a:rPr>
              <a:t>Collective.</a:t>
            </a:r>
            <a:endParaRPr sz="20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96900" y="8555228"/>
            <a:ext cx="3949700" cy="2235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300" spc="-10">
                <a:solidFill>
                  <a:srgbClr val="6A6F7B"/>
                </a:solidFill>
                <a:latin typeface="Arial MT"/>
                <a:cs typeface="Arial MT"/>
              </a:rPr>
              <a:t>Perry</a:t>
            </a:r>
            <a:r>
              <a:rPr dirty="0" sz="1300" spc="-85">
                <a:solidFill>
                  <a:srgbClr val="6A6F7B"/>
                </a:solidFill>
                <a:latin typeface="Arial MT"/>
                <a:cs typeface="Arial MT"/>
              </a:rPr>
              <a:t> </a:t>
            </a:r>
            <a:r>
              <a:rPr dirty="0" sz="1300">
                <a:solidFill>
                  <a:srgbClr val="6A6F7B"/>
                </a:solidFill>
                <a:latin typeface="Arial MT"/>
                <a:cs typeface="Arial MT"/>
              </a:rPr>
              <a:t>Anderson</a:t>
            </a:r>
            <a:r>
              <a:rPr dirty="0" sz="1300" spc="-45">
                <a:solidFill>
                  <a:srgbClr val="6A6F7B"/>
                </a:solidFill>
                <a:latin typeface="Arial MT"/>
                <a:cs typeface="Arial MT"/>
              </a:rPr>
              <a:t> </a:t>
            </a:r>
            <a:r>
              <a:rPr dirty="0" sz="1300">
                <a:solidFill>
                  <a:srgbClr val="6A6F7B"/>
                </a:solidFill>
                <a:latin typeface="Arial MT"/>
                <a:cs typeface="Arial MT"/>
              </a:rPr>
              <a:t>•</a:t>
            </a:r>
            <a:r>
              <a:rPr dirty="0" sz="1300" spc="-45">
                <a:solidFill>
                  <a:srgbClr val="6A6F7B"/>
                </a:solidFill>
                <a:latin typeface="Arial MT"/>
                <a:cs typeface="Arial MT"/>
              </a:rPr>
              <a:t> </a:t>
            </a:r>
            <a:r>
              <a:rPr dirty="0" sz="1300">
                <a:solidFill>
                  <a:srgbClr val="6A6F7B"/>
                </a:solidFill>
                <a:latin typeface="Arial MT"/>
                <a:cs typeface="Arial MT"/>
              </a:rPr>
              <a:t>British</a:t>
            </a:r>
            <a:r>
              <a:rPr dirty="0" sz="1300" spc="-45">
                <a:solidFill>
                  <a:srgbClr val="6A6F7B"/>
                </a:solidFill>
                <a:latin typeface="Arial MT"/>
                <a:cs typeface="Arial MT"/>
              </a:rPr>
              <a:t> </a:t>
            </a:r>
            <a:r>
              <a:rPr dirty="0" sz="1300">
                <a:solidFill>
                  <a:srgbClr val="6A6F7B"/>
                </a:solidFill>
                <a:latin typeface="Arial MT"/>
                <a:cs typeface="Arial MT"/>
              </a:rPr>
              <a:t>historian</a:t>
            </a:r>
            <a:r>
              <a:rPr dirty="0" sz="1300" spc="-20">
                <a:solidFill>
                  <a:srgbClr val="6A6F7B"/>
                </a:solidFill>
                <a:latin typeface="Arial MT"/>
                <a:cs typeface="Arial MT"/>
              </a:rPr>
              <a:t> </a:t>
            </a:r>
            <a:r>
              <a:rPr dirty="0" sz="1300">
                <a:solidFill>
                  <a:srgbClr val="6A6F7B"/>
                </a:solidFill>
                <a:latin typeface="Arial MT"/>
                <a:cs typeface="Arial MT"/>
              </a:rPr>
              <a:t>and</a:t>
            </a:r>
            <a:r>
              <a:rPr dirty="0" sz="1300" spc="-45">
                <a:solidFill>
                  <a:srgbClr val="6A6F7B"/>
                </a:solidFill>
                <a:latin typeface="Arial MT"/>
                <a:cs typeface="Arial MT"/>
              </a:rPr>
              <a:t> </a:t>
            </a:r>
            <a:r>
              <a:rPr dirty="0" sz="1300">
                <a:solidFill>
                  <a:srgbClr val="6A6F7B"/>
                </a:solidFill>
                <a:latin typeface="Arial MT"/>
                <a:cs typeface="Arial MT"/>
              </a:rPr>
              <a:t>political</a:t>
            </a:r>
            <a:r>
              <a:rPr dirty="0" sz="1300" spc="-35">
                <a:solidFill>
                  <a:srgbClr val="6A6F7B"/>
                </a:solidFill>
                <a:latin typeface="Arial MT"/>
                <a:cs typeface="Arial MT"/>
              </a:rPr>
              <a:t> </a:t>
            </a:r>
            <a:r>
              <a:rPr dirty="0" sz="1300" spc="-10">
                <a:solidFill>
                  <a:srgbClr val="6A6F7B"/>
                </a:solidFill>
                <a:latin typeface="Arial MT"/>
                <a:cs typeface="Arial MT"/>
              </a:rPr>
              <a:t>theorist</a:t>
            </a:r>
            <a:endParaRPr sz="1300">
              <a:latin typeface="Arial MT"/>
              <a:cs typeface="Arial MT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5212505" y="8529880"/>
            <a:ext cx="117475" cy="2235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300" spc="-50">
                <a:solidFill>
                  <a:srgbClr val="6A6F7B"/>
                </a:solidFill>
                <a:latin typeface="Arial MT"/>
                <a:cs typeface="Arial MT"/>
              </a:rPr>
              <a:t>1</a:t>
            </a:r>
            <a:endParaRPr sz="13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5100" y="90500"/>
            <a:ext cx="15925798" cy="896301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8100"/>
            <a:ext cx="16255999" cy="9067798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8100"/>
            <a:ext cx="16255999" cy="9067798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8100"/>
            <a:ext cx="16255999" cy="9067798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8100"/>
            <a:ext cx="16255999" cy="9067798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8100"/>
            <a:ext cx="16255999" cy="9067798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8100"/>
            <a:ext cx="16255999" cy="9067798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8100"/>
            <a:ext cx="16255999" cy="9067798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8100"/>
            <a:ext cx="16255999" cy="9067798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8100"/>
            <a:ext cx="16255999" cy="906779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8100"/>
            <a:ext cx="16255999" cy="9067798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8100"/>
            <a:ext cx="16255999" cy="9067798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8100"/>
            <a:ext cx="16255999" cy="9067798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8100"/>
            <a:ext cx="16255999" cy="9067798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8100"/>
            <a:ext cx="16255999" cy="9067798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8100"/>
            <a:ext cx="16255999" cy="9067798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8100"/>
            <a:ext cx="16255999" cy="9067798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8100"/>
            <a:ext cx="16255999" cy="9067798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8100"/>
            <a:ext cx="16255999" cy="906779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8100"/>
            <a:ext cx="16255999" cy="906779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8100"/>
            <a:ext cx="16255999" cy="906779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8100"/>
            <a:ext cx="16255999" cy="906779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8100"/>
            <a:ext cx="16255999" cy="906779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6255998" cy="914399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8100"/>
            <a:ext cx="16255999" cy="906779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2026-08-10T15:08:19Z</dcterms:created>
  <dcterms:modified xsi:type="dcterms:W3CDTF">2026-08-10T15:08:19Z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2026-08-09T00:00:00Z</vt:filetime>
  </property>
  <property fmtid="{D5CDD505-2E9C-101B-9397-08002B2CF9AE}" pid="4" name="Creator">
    <vt:lpwstr>Acrobat PDFMaker 26 for PowerPoint</vt:lpwstr>
  </property>
  <property fmtid="{D5CDD505-2E9C-101B-9397-08002B2CF9AE}" pid="5" name="LastSaved">
    <vt:filetime>2026-08-10T00:00:00Z</vt:filetime>
  </property>
  <property fmtid="{D5CDD505-2E9C-101B-9397-08002B2CF9AE}" pid="6" name="Producer">
    <vt:lpwstr>Adobe PDF Library 26.1.11</vt:lpwstr>
  </property>
</Properties>
</file>