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4" d="100"/>
          <a:sy n="64" d="100"/>
        </p:scale>
        <p:origin x="1340" y="2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3/22/2026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Strategic Agrarian Resistance Before Gandhi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Dr. Gurinder Singh Grewal</a:t>
            </a:r>
          </a:p>
          <a:p>
            <a:r>
              <a:t>March 22, 2026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Economic Centrality and Kisan Power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Canal colonies: revenue and grain hubs.</a:t>
            </a:r>
          </a:p>
          <a:p>
            <a:r>
              <a:t>Linked to military recruitment.</a:t>
            </a:r>
          </a:p>
          <a:p>
            <a:r>
              <a:t>Disruption posed systemic risks.</a:t>
            </a:r>
          </a:p>
          <a:p>
            <a:r>
              <a:t>Power from indispensability, not numbers.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Colonial Response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Repression: arrests, deportations, surveillance.</a:t>
            </a:r>
          </a:p>
          <a:p>
            <a:r>
              <a:t>Constraints: economic dependence, overstretch, political risk.</a:t>
            </a:r>
          </a:p>
          <a:p>
            <a:r>
              <a:t>Result: policy retreat and bill modification.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Reinterpreting Chenoweth’s 3.5% Rule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Chenoweth: success needs ~3.5% participation.</a:t>
            </a:r>
          </a:p>
          <a:p>
            <a:r>
              <a:t>Punjab: small, regionally concentrated movement.</a:t>
            </a:r>
          </a:p>
          <a:p>
            <a:r>
              <a:t>Impact was decisive despite low percentage.</a:t>
            </a:r>
          </a:p>
          <a:p>
            <a:r>
              <a:t>Strategic location amplified power.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Functional Threshold Theory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Proposes functional over numerical threshold.</a:t>
            </a:r>
          </a:p>
          <a:p>
            <a:r>
              <a:t>Effective Power = Participation × Strategic Location.</a:t>
            </a:r>
          </a:p>
          <a:p>
            <a:r>
              <a:t>Small group can disrupt key systems.</a:t>
            </a:r>
          </a:p>
          <a:p>
            <a:r>
              <a:t>Canal peasants = economic core with high leverage.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Comparative Perspective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Pre-Gandhi vs. Post-1917 movements.</a:t>
            </a:r>
          </a:p>
          <a:p>
            <a:r>
              <a:t>Punjab: agrarian, regional, structural pressure.</a:t>
            </a:r>
          </a:p>
          <a:p>
            <a:r>
              <a:t>Gandhi: moral-political, national scale.</a:t>
            </a:r>
          </a:p>
          <a:p>
            <a:r>
              <a:t>Gandhi systematized emerging local methods.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Implications for Punjab’s Political Trajectory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Patterns reappear in later movements:</a:t>
            </a:r>
          </a:p>
          <a:p>
            <a:r>
              <a:t>Gurdwara Reform, Punjabi Suba, modern protests.</a:t>
            </a:r>
          </a:p>
          <a:p>
            <a:r>
              <a:t>Continuities: strategic focus, agrarian base, moral-economic claims.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Conclusion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Punjab agitation: pre-Gandhian mass movement.</a:t>
            </a:r>
          </a:p>
          <a:p>
            <a:r>
              <a:t>Kisan-led political transformation.</a:t>
            </a:r>
          </a:p>
          <a:p>
            <a:r>
              <a:t>Challenges numerical resistance models.</a:t>
            </a:r>
          </a:p>
          <a:p>
            <a:r>
              <a:t>Power lies in strategic system position, not just numbers.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Abstract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Punjab canal colony agitation (1906–1907): early nonviolent peasant mobilization.</a:t>
            </a:r>
          </a:p>
          <a:p>
            <a:r>
              <a:t>Protested Punjab Colonization of Land Bill (1906).</a:t>
            </a:r>
          </a:p>
          <a:p>
            <a:r>
              <a:t>Challenges Gandhi-centric narratives of nonviolent resistance.</a:t>
            </a:r>
          </a:p>
          <a:p>
            <a:r>
              <a:t>Highlights kisan economic leverage over numerical strength.</a:t>
            </a:r>
          </a:p>
          <a:p>
            <a:r>
              <a:t>Proposes new framework for understanding colonial resistance.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Introduction: Rethinking Mass Politics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Mass politics often attributed to Gandhi’s leadership.</a:t>
            </a:r>
          </a:p>
          <a:p>
            <a:r>
              <a:t>Earlier organized resistance overlooked.</a:t>
            </a:r>
          </a:p>
          <a:p>
            <a:r>
              <a:t>Punjab agitation (1906–1907) was significant and underexamined.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Key Arguments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Pre-Gandhian Mobilization: Peasants organized before Gandhi.</a:t>
            </a:r>
          </a:p>
          <a:p>
            <a:r>
              <a:t>Kisan Structural Power: Economic position enabled success.</a:t>
            </a:r>
          </a:p>
          <a:p>
            <a:r>
              <a:t>Theoretical Refinement: Strategic power over participation rates.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Colonial Punjab: Agrarian Engineering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British transformed Punjab post-1849 annexation.</a:t>
            </a:r>
          </a:p>
          <a:p>
            <a:r>
              <a:t>Canal colonies like Chenab (Lyallpur) were productive and controlled.</a:t>
            </a:r>
          </a:p>
          <a:p>
            <a:r>
              <a:t>State retained control over land ownership, inheritance, transfer.</a:t>
            </a:r>
          </a:p>
          <a:p>
            <a:r>
              <a:t>Combined modernization with administrative dominance.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Punjab Colonization Bill (1906)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Expanded state control over land.</a:t>
            </a:r>
          </a:p>
          <a:p>
            <a:r>
              <a:t>Key provisions: inheritance restrictions, land reversion, transfer limits.</a:t>
            </a:r>
          </a:p>
          <a:p>
            <a:r>
              <a:t>Perceived as threat to identity, lineage, honor.</a:t>
            </a:r>
          </a:p>
          <a:p>
            <a:r>
              <a:t>Sparked economic and moral outrage.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Rise of Kisan Consciousness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Participants: Sikh Jats, Hindu castes, ex-soldiers, middle peasants.</a:t>
            </a:r>
          </a:p>
          <a:p>
            <a:r>
              <a:t>Organized, prosperous, politically aware.</a:t>
            </a:r>
          </a:p>
          <a:p>
            <a:r>
              <a:t>Enabled by kinship, panchayats, state experience.</a:t>
            </a:r>
          </a:p>
          <a:p>
            <a:r>
              <a:t>Mobilized without centralized parties.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Pagri Sambhal Jatta: Symbol and Strategy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Slogan symbolized honor, land, dignity.</a:t>
            </a:r>
          </a:p>
          <a:p>
            <a:r>
              <a:t>Led by Ajit Singh.</a:t>
            </a:r>
          </a:p>
          <a:p>
            <a:r>
              <a:t>Used mass meetings, poetry, pamphlets, networks.</a:t>
            </a:r>
          </a:p>
          <a:p>
            <a:r>
              <a:t>Created shared moral-political narrative.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Nonviolence Before Gandhi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Nonviolence was strategic, not ideological.</a:t>
            </a:r>
          </a:p>
          <a:p>
            <a:r>
              <a:t>Rooted in fixed assets, reformist goals, community discipline.</a:t>
            </a:r>
          </a:p>
          <a:p>
            <a:r>
              <a:t>Avoided state repression through nonviolent tactics.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510</Words>
  <Application>Microsoft Office PowerPoint</Application>
  <PresentationFormat>On-screen Show (4:3)</PresentationFormat>
  <Paragraphs>74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9" baseType="lpstr">
      <vt:lpstr>Arial</vt:lpstr>
      <vt:lpstr>Calibri</vt:lpstr>
      <vt:lpstr>Office Theme</vt:lpstr>
      <vt:lpstr>Strategic Agrarian Resistance Before Gandhi</vt:lpstr>
      <vt:lpstr>Abstract</vt:lpstr>
      <vt:lpstr>Introduction: Rethinking Mass Politics</vt:lpstr>
      <vt:lpstr>Key Arguments</vt:lpstr>
      <vt:lpstr>Colonial Punjab: Agrarian Engineering</vt:lpstr>
      <vt:lpstr>Punjab Colonization Bill (1906)</vt:lpstr>
      <vt:lpstr>Rise of Kisan Consciousness</vt:lpstr>
      <vt:lpstr>Pagri Sambhal Jatta: Symbol and Strategy</vt:lpstr>
      <vt:lpstr>Nonviolence Before Gandhi</vt:lpstr>
      <vt:lpstr>Economic Centrality and Kisan Power</vt:lpstr>
      <vt:lpstr>Colonial Response</vt:lpstr>
      <vt:lpstr>Reinterpreting Chenoweth’s 3.5% Rule</vt:lpstr>
      <vt:lpstr>Functional Threshold Theory</vt:lpstr>
      <vt:lpstr>Comparative Perspective</vt:lpstr>
      <vt:lpstr>Implications for Punjab’s Political Trajectory</vt:lpstr>
      <vt:lpstr>Conclusion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Gurinder Grewal</cp:lastModifiedBy>
  <cp:revision>1</cp:revision>
  <dcterms:created xsi:type="dcterms:W3CDTF">2013-01-27T09:14:16Z</dcterms:created>
  <dcterms:modified xsi:type="dcterms:W3CDTF">2026-03-22T16:05:06Z</dcterms:modified>
  <cp:category/>
</cp:coreProperties>
</file>