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autoCompressPictures="0">
  <p:sldMasterIdLst>
    <p:sldMasterId id="2147483648"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4630400" cy="10972800"/>
  <p:notesSz cx="10972800" cy="14630400"/>
  <p:embeddedFontLst>
    <p:embeddedFont>
      <p:font typeface="Source Sans 3" panose="020B0604020202020204" charset="0"/>
      <p:regular r:id="rId2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40" d="100"/>
          <a:sy n="40" d="100"/>
        </p:scale>
        <p:origin x="1356"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22935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19</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Slide 9 master">
    <p:bg>
      <p:bgPr>
        <a:solidFill>
          <a:srgbClr val="000000"/>
        </a:solidFill>
        <a:effectLst/>
      </p:bgPr>
    </p:bg>
    <p:spTree>
      <p:nvGrpSpPr>
        <p:cNvPr id="1" name=""/>
        <p:cNvGrpSpPr/>
        <p:nvPr/>
      </p:nvGrpSpPr>
      <p:grpSpPr>
        <a:xfrm>
          <a:off x="0" y="0"/>
          <a:ext cx="0" cy="0"/>
          <a:chOff x="0" y="0"/>
          <a:chExt cx="0" cy="0"/>
        </a:xfrm>
      </p:grpSpPr>
      <p:sp>
        <p:nvSpPr>
          <p:cNvPr id="2" name="Shape 0"/>
          <p:cNvSpPr/>
          <p:nvPr/>
        </p:nvSpPr>
        <p:spPr>
          <a:xfrm>
            <a:off x="0" y="0"/>
            <a:ext cx="14630400" cy="10972800"/>
          </a:xfrm>
          <a:prstGeom prst="rect">
            <a:avLst/>
          </a:prstGeom>
          <a:solidFill>
            <a:srgbClr val="EDEDED"/>
          </a:solidFill>
          <a:ln/>
        </p:spPr>
      </p:sp>
      <p:sp>
        <p:nvSpPr>
          <p:cNvPr id="3" name="Shape 1"/>
          <p:cNvSpPr/>
          <p:nvPr/>
        </p:nvSpPr>
        <p:spPr>
          <a:xfrm>
            <a:off x="0" y="0"/>
            <a:ext cx="14630400" cy="10972800"/>
          </a:xfrm>
          <a:prstGeom prst="rect">
            <a:avLst/>
          </a:prstGeom>
          <a:solidFill>
            <a:srgbClr val="FFFFFF"/>
          </a:solidFill>
          <a:ln/>
        </p:spPr>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lide 10 master">
    <p:bg>
      <p:bgPr>
        <a:solidFill>
          <a:srgbClr val="000000"/>
        </a:solidFill>
        <a:effectLst/>
      </p:bgPr>
    </p:bg>
    <p:spTree>
      <p:nvGrpSpPr>
        <p:cNvPr id="1" name=""/>
        <p:cNvGrpSpPr/>
        <p:nvPr/>
      </p:nvGrpSpPr>
      <p:grpSpPr>
        <a:xfrm>
          <a:off x="0" y="0"/>
          <a:ext cx="0" cy="0"/>
          <a:chOff x="0" y="0"/>
          <a:chExt cx="0" cy="0"/>
        </a:xfrm>
      </p:grpSpPr>
      <p:sp>
        <p:nvSpPr>
          <p:cNvPr id="2" name="Shape 0"/>
          <p:cNvSpPr/>
          <p:nvPr/>
        </p:nvSpPr>
        <p:spPr>
          <a:xfrm>
            <a:off x="0" y="0"/>
            <a:ext cx="14630400" cy="10972800"/>
          </a:xfrm>
          <a:prstGeom prst="rect">
            <a:avLst/>
          </a:prstGeom>
          <a:solidFill>
            <a:srgbClr val="EDEDED"/>
          </a:solidFill>
          <a:ln/>
        </p:spPr>
      </p:sp>
      <p:sp>
        <p:nvSpPr>
          <p:cNvPr id="3" name="Shape 1"/>
          <p:cNvSpPr/>
          <p:nvPr/>
        </p:nvSpPr>
        <p:spPr>
          <a:xfrm>
            <a:off x="0" y="0"/>
            <a:ext cx="14630400" cy="10972800"/>
          </a:xfrm>
          <a:prstGeom prst="rect">
            <a:avLst/>
          </a:prstGeom>
          <a:solidFill>
            <a:srgbClr val="FFFFFF"/>
          </a:solidFill>
          <a:ln/>
        </p:spPr>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lide 11 master">
    <p:bg>
      <p:bgPr>
        <a:solidFill>
          <a:srgbClr val="000000"/>
        </a:solidFill>
        <a:effectLst/>
      </p:bgPr>
    </p:bg>
    <p:spTree>
      <p:nvGrpSpPr>
        <p:cNvPr id="1" name=""/>
        <p:cNvGrpSpPr/>
        <p:nvPr/>
      </p:nvGrpSpPr>
      <p:grpSpPr>
        <a:xfrm>
          <a:off x="0" y="0"/>
          <a:ext cx="0" cy="0"/>
          <a:chOff x="0" y="0"/>
          <a:chExt cx="0" cy="0"/>
        </a:xfrm>
      </p:grpSpPr>
      <p:sp>
        <p:nvSpPr>
          <p:cNvPr id="2" name="Shape 0"/>
          <p:cNvSpPr/>
          <p:nvPr/>
        </p:nvSpPr>
        <p:spPr>
          <a:xfrm>
            <a:off x="0" y="0"/>
            <a:ext cx="14630400" cy="10972800"/>
          </a:xfrm>
          <a:prstGeom prst="rect">
            <a:avLst/>
          </a:prstGeom>
          <a:solidFill>
            <a:srgbClr val="EDEDED"/>
          </a:solidFill>
          <a:ln/>
        </p:spPr>
      </p:sp>
      <p:sp>
        <p:nvSpPr>
          <p:cNvPr id="3" name="Shape 1"/>
          <p:cNvSpPr/>
          <p:nvPr/>
        </p:nvSpPr>
        <p:spPr>
          <a:xfrm>
            <a:off x="0" y="0"/>
            <a:ext cx="14630400" cy="10972800"/>
          </a:xfrm>
          <a:prstGeom prst="rect">
            <a:avLst/>
          </a:prstGeom>
          <a:solidFill>
            <a:srgbClr val="FFFFFF"/>
          </a:solidFill>
          <a:ln/>
        </p:spPr>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lide 12 master">
    <p:bg>
      <p:bgPr>
        <a:solidFill>
          <a:srgbClr val="000000"/>
        </a:solidFill>
        <a:effectLst/>
      </p:bgPr>
    </p:bg>
    <p:spTree>
      <p:nvGrpSpPr>
        <p:cNvPr id="1" name=""/>
        <p:cNvGrpSpPr/>
        <p:nvPr/>
      </p:nvGrpSpPr>
      <p:grpSpPr>
        <a:xfrm>
          <a:off x="0" y="0"/>
          <a:ext cx="0" cy="0"/>
          <a:chOff x="0" y="0"/>
          <a:chExt cx="0" cy="0"/>
        </a:xfrm>
      </p:grpSpPr>
      <p:sp>
        <p:nvSpPr>
          <p:cNvPr id="2" name="Shape 0"/>
          <p:cNvSpPr/>
          <p:nvPr/>
        </p:nvSpPr>
        <p:spPr>
          <a:xfrm>
            <a:off x="0" y="0"/>
            <a:ext cx="14630400" cy="10972800"/>
          </a:xfrm>
          <a:prstGeom prst="rect">
            <a:avLst/>
          </a:prstGeom>
          <a:solidFill>
            <a:srgbClr val="EDEDED"/>
          </a:solidFill>
          <a:ln/>
        </p:spPr>
      </p:sp>
      <p:sp>
        <p:nvSpPr>
          <p:cNvPr id="3" name="Shape 1"/>
          <p:cNvSpPr/>
          <p:nvPr/>
        </p:nvSpPr>
        <p:spPr>
          <a:xfrm>
            <a:off x="0" y="0"/>
            <a:ext cx="14630400" cy="10972800"/>
          </a:xfrm>
          <a:prstGeom prst="rect">
            <a:avLst/>
          </a:prstGeom>
          <a:solidFill>
            <a:srgbClr val="2D2E34"/>
          </a:solidFill>
          <a:ln/>
        </p:spPr>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lide 13 master">
    <p:bg>
      <p:bgPr>
        <a:solidFill>
          <a:srgbClr val="000000"/>
        </a:solidFill>
        <a:effectLst/>
      </p:bgPr>
    </p:bg>
    <p:spTree>
      <p:nvGrpSpPr>
        <p:cNvPr id="1" name=""/>
        <p:cNvGrpSpPr/>
        <p:nvPr/>
      </p:nvGrpSpPr>
      <p:grpSpPr>
        <a:xfrm>
          <a:off x="0" y="0"/>
          <a:ext cx="0" cy="0"/>
          <a:chOff x="0" y="0"/>
          <a:chExt cx="0" cy="0"/>
        </a:xfrm>
      </p:grpSpPr>
      <p:sp>
        <p:nvSpPr>
          <p:cNvPr id="2" name="Shape 0"/>
          <p:cNvSpPr/>
          <p:nvPr/>
        </p:nvSpPr>
        <p:spPr>
          <a:xfrm>
            <a:off x="0" y="0"/>
            <a:ext cx="14630400" cy="10972800"/>
          </a:xfrm>
          <a:prstGeom prst="rect">
            <a:avLst/>
          </a:prstGeom>
          <a:solidFill>
            <a:srgbClr val="EDEDED"/>
          </a:solidFill>
          <a:ln/>
        </p:spPr>
      </p:sp>
      <p:sp>
        <p:nvSpPr>
          <p:cNvPr id="3" name="Shape 1"/>
          <p:cNvSpPr/>
          <p:nvPr/>
        </p:nvSpPr>
        <p:spPr>
          <a:xfrm>
            <a:off x="0" y="0"/>
            <a:ext cx="14630400" cy="10972800"/>
          </a:xfrm>
          <a:prstGeom prst="rect">
            <a:avLst/>
          </a:prstGeom>
          <a:solidFill>
            <a:srgbClr val="FFFFFF"/>
          </a:solidFill>
          <a:ln/>
        </p:spPr>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lide 14 master">
    <p:bg>
      <p:bgPr>
        <a:solidFill>
          <a:srgbClr val="000000"/>
        </a:solidFill>
        <a:effectLst/>
      </p:bgPr>
    </p:bg>
    <p:spTree>
      <p:nvGrpSpPr>
        <p:cNvPr id="1" name=""/>
        <p:cNvGrpSpPr/>
        <p:nvPr/>
      </p:nvGrpSpPr>
      <p:grpSpPr>
        <a:xfrm>
          <a:off x="0" y="0"/>
          <a:ext cx="0" cy="0"/>
          <a:chOff x="0" y="0"/>
          <a:chExt cx="0" cy="0"/>
        </a:xfrm>
      </p:grpSpPr>
      <p:sp>
        <p:nvSpPr>
          <p:cNvPr id="2" name="Shape 0"/>
          <p:cNvSpPr/>
          <p:nvPr/>
        </p:nvSpPr>
        <p:spPr>
          <a:xfrm>
            <a:off x="0" y="0"/>
            <a:ext cx="14630400" cy="10972800"/>
          </a:xfrm>
          <a:prstGeom prst="rect">
            <a:avLst/>
          </a:prstGeom>
          <a:solidFill>
            <a:srgbClr val="EDEDED"/>
          </a:solidFill>
          <a:ln/>
        </p:spPr>
      </p:sp>
      <p:sp>
        <p:nvSpPr>
          <p:cNvPr id="3" name="Shape 1"/>
          <p:cNvSpPr/>
          <p:nvPr/>
        </p:nvSpPr>
        <p:spPr>
          <a:xfrm>
            <a:off x="0" y="0"/>
            <a:ext cx="14630400" cy="10972800"/>
          </a:xfrm>
          <a:prstGeom prst="rect">
            <a:avLst/>
          </a:prstGeom>
          <a:solidFill>
            <a:srgbClr val="FFFFFF"/>
          </a:solidFill>
          <a:ln/>
        </p:spPr>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Slide 15 master">
    <p:bg>
      <p:bgPr>
        <a:solidFill>
          <a:srgbClr val="000000"/>
        </a:solidFill>
        <a:effectLst/>
      </p:bgPr>
    </p:bg>
    <p:spTree>
      <p:nvGrpSpPr>
        <p:cNvPr id="1" name=""/>
        <p:cNvGrpSpPr/>
        <p:nvPr/>
      </p:nvGrpSpPr>
      <p:grpSpPr>
        <a:xfrm>
          <a:off x="0" y="0"/>
          <a:ext cx="0" cy="0"/>
          <a:chOff x="0" y="0"/>
          <a:chExt cx="0" cy="0"/>
        </a:xfrm>
      </p:grpSpPr>
      <p:sp>
        <p:nvSpPr>
          <p:cNvPr id="2" name="Shape 0"/>
          <p:cNvSpPr/>
          <p:nvPr/>
        </p:nvSpPr>
        <p:spPr>
          <a:xfrm>
            <a:off x="0" y="0"/>
            <a:ext cx="14630400" cy="10972800"/>
          </a:xfrm>
          <a:prstGeom prst="rect">
            <a:avLst/>
          </a:prstGeom>
          <a:solidFill>
            <a:srgbClr val="EDEDED"/>
          </a:solidFill>
          <a:ln/>
        </p:spPr>
      </p:sp>
      <p:sp>
        <p:nvSpPr>
          <p:cNvPr id="3" name="Shape 1"/>
          <p:cNvSpPr/>
          <p:nvPr/>
        </p:nvSpPr>
        <p:spPr>
          <a:xfrm>
            <a:off x="0" y="0"/>
            <a:ext cx="14630400" cy="10972800"/>
          </a:xfrm>
          <a:prstGeom prst="rect">
            <a:avLst/>
          </a:prstGeom>
          <a:solidFill>
            <a:srgbClr val="FFFFFF"/>
          </a:solidFill>
          <a:ln/>
        </p:spPr>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lide 16 master">
    <p:bg>
      <p:bgPr>
        <a:solidFill>
          <a:srgbClr val="000000"/>
        </a:solidFill>
        <a:effectLst/>
      </p:bgPr>
    </p:bg>
    <p:spTree>
      <p:nvGrpSpPr>
        <p:cNvPr id="1" name=""/>
        <p:cNvGrpSpPr/>
        <p:nvPr/>
      </p:nvGrpSpPr>
      <p:grpSpPr>
        <a:xfrm>
          <a:off x="0" y="0"/>
          <a:ext cx="0" cy="0"/>
          <a:chOff x="0" y="0"/>
          <a:chExt cx="0" cy="0"/>
        </a:xfrm>
      </p:grpSpPr>
      <p:sp>
        <p:nvSpPr>
          <p:cNvPr id="2" name="Shape 0"/>
          <p:cNvSpPr/>
          <p:nvPr/>
        </p:nvSpPr>
        <p:spPr>
          <a:xfrm>
            <a:off x="0" y="0"/>
            <a:ext cx="14630400" cy="10972800"/>
          </a:xfrm>
          <a:prstGeom prst="rect">
            <a:avLst/>
          </a:prstGeom>
          <a:solidFill>
            <a:srgbClr val="EDEDED"/>
          </a:solidFill>
          <a:ln/>
        </p:spPr>
      </p:sp>
      <p:sp>
        <p:nvSpPr>
          <p:cNvPr id="3" name="Shape 1"/>
          <p:cNvSpPr/>
          <p:nvPr/>
        </p:nvSpPr>
        <p:spPr>
          <a:xfrm>
            <a:off x="0" y="0"/>
            <a:ext cx="14630400" cy="10972800"/>
          </a:xfrm>
          <a:prstGeom prst="rect">
            <a:avLst/>
          </a:prstGeom>
          <a:solidFill>
            <a:srgbClr val="FFFFFF"/>
          </a:solidFill>
          <a:ln/>
        </p:spPr>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Slide 17 master">
    <p:bg>
      <p:bgPr>
        <a:solidFill>
          <a:srgbClr val="000000"/>
        </a:solidFill>
        <a:effectLst/>
      </p:bgPr>
    </p:bg>
    <p:spTree>
      <p:nvGrpSpPr>
        <p:cNvPr id="1" name=""/>
        <p:cNvGrpSpPr/>
        <p:nvPr/>
      </p:nvGrpSpPr>
      <p:grpSpPr>
        <a:xfrm>
          <a:off x="0" y="0"/>
          <a:ext cx="0" cy="0"/>
          <a:chOff x="0" y="0"/>
          <a:chExt cx="0" cy="0"/>
        </a:xfrm>
      </p:grpSpPr>
      <p:sp>
        <p:nvSpPr>
          <p:cNvPr id="2" name="Shape 0"/>
          <p:cNvSpPr/>
          <p:nvPr/>
        </p:nvSpPr>
        <p:spPr>
          <a:xfrm>
            <a:off x="0" y="0"/>
            <a:ext cx="14630400" cy="10972800"/>
          </a:xfrm>
          <a:prstGeom prst="rect">
            <a:avLst/>
          </a:prstGeom>
          <a:solidFill>
            <a:srgbClr val="EDEDED"/>
          </a:solidFill>
          <a:ln/>
        </p:spPr>
      </p:sp>
      <p:sp>
        <p:nvSpPr>
          <p:cNvPr id="3" name="Shape 1"/>
          <p:cNvSpPr/>
          <p:nvPr/>
        </p:nvSpPr>
        <p:spPr>
          <a:xfrm>
            <a:off x="0" y="0"/>
            <a:ext cx="14630400" cy="10972800"/>
          </a:xfrm>
          <a:prstGeom prst="rect">
            <a:avLst/>
          </a:prstGeom>
          <a:solidFill>
            <a:srgbClr val="2D2E34"/>
          </a:solidFill>
          <a:ln/>
        </p:spPr>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Slide 18 master">
    <p:bg>
      <p:bgPr>
        <a:solidFill>
          <a:srgbClr val="000000"/>
        </a:solidFill>
        <a:effectLst/>
      </p:bgPr>
    </p:bg>
    <p:spTree>
      <p:nvGrpSpPr>
        <p:cNvPr id="1" name=""/>
        <p:cNvGrpSpPr/>
        <p:nvPr/>
      </p:nvGrpSpPr>
      <p:grpSpPr>
        <a:xfrm>
          <a:off x="0" y="0"/>
          <a:ext cx="0" cy="0"/>
          <a:chOff x="0" y="0"/>
          <a:chExt cx="0" cy="0"/>
        </a:xfrm>
      </p:grpSpPr>
      <p:sp>
        <p:nvSpPr>
          <p:cNvPr id="2" name="Shape 0"/>
          <p:cNvSpPr/>
          <p:nvPr/>
        </p:nvSpPr>
        <p:spPr>
          <a:xfrm>
            <a:off x="0" y="0"/>
            <a:ext cx="14630400" cy="10972800"/>
          </a:xfrm>
          <a:prstGeom prst="rect">
            <a:avLst/>
          </a:prstGeom>
          <a:solidFill>
            <a:srgbClr val="EDEDED"/>
          </a:solidFill>
          <a:ln/>
        </p:spPr>
      </p:sp>
      <p:sp>
        <p:nvSpPr>
          <p:cNvPr id="3" name="Shape 1"/>
          <p:cNvSpPr/>
          <p:nvPr/>
        </p:nvSpPr>
        <p:spPr>
          <a:xfrm>
            <a:off x="0" y="0"/>
            <a:ext cx="14630400" cy="10972800"/>
          </a:xfrm>
          <a:prstGeom prst="rect">
            <a:avLst/>
          </a:prstGeom>
          <a:solidFill>
            <a:srgbClr val="FFFFFF"/>
          </a:solidFill>
          <a:ln/>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lide 1 master">
    <p:bg>
      <p:bgPr>
        <a:solidFill>
          <a:srgbClr val="000000"/>
        </a:solidFill>
        <a:effectLst/>
      </p:bgPr>
    </p:bg>
    <p:spTree>
      <p:nvGrpSpPr>
        <p:cNvPr id="1" name=""/>
        <p:cNvGrpSpPr/>
        <p:nvPr/>
      </p:nvGrpSpPr>
      <p:grpSpPr>
        <a:xfrm>
          <a:off x="0" y="0"/>
          <a:ext cx="0" cy="0"/>
          <a:chOff x="0" y="0"/>
          <a:chExt cx="0" cy="0"/>
        </a:xfrm>
      </p:grpSpPr>
      <p:sp>
        <p:nvSpPr>
          <p:cNvPr id="2" name="Shape 0"/>
          <p:cNvSpPr/>
          <p:nvPr/>
        </p:nvSpPr>
        <p:spPr>
          <a:xfrm>
            <a:off x="0" y="0"/>
            <a:ext cx="14630400" cy="10972800"/>
          </a:xfrm>
          <a:prstGeom prst="rect">
            <a:avLst/>
          </a:prstGeom>
          <a:solidFill>
            <a:srgbClr val="EDEDED"/>
          </a:solidFill>
          <a:ln/>
        </p:spPr>
      </p:sp>
      <p:sp>
        <p:nvSpPr>
          <p:cNvPr id="3" name="Shape 1"/>
          <p:cNvSpPr/>
          <p:nvPr/>
        </p:nvSpPr>
        <p:spPr>
          <a:xfrm>
            <a:off x="0" y="0"/>
            <a:ext cx="14630400" cy="10972800"/>
          </a:xfrm>
          <a:prstGeom prst="rect">
            <a:avLst/>
          </a:prstGeom>
          <a:solidFill>
            <a:srgbClr val="FFFFFF"/>
          </a:solidFill>
          <a:ln/>
        </p:spPr>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Slide 19 master">
    <p:bg>
      <p:bgPr>
        <a:solidFill>
          <a:srgbClr val="000000"/>
        </a:solidFill>
        <a:effectLst/>
      </p:bgPr>
    </p:bg>
    <p:spTree>
      <p:nvGrpSpPr>
        <p:cNvPr id="1" name=""/>
        <p:cNvGrpSpPr/>
        <p:nvPr/>
      </p:nvGrpSpPr>
      <p:grpSpPr>
        <a:xfrm>
          <a:off x="0" y="0"/>
          <a:ext cx="0" cy="0"/>
          <a:chOff x="0" y="0"/>
          <a:chExt cx="0" cy="0"/>
        </a:xfrm>
      </p:grpSpPr>
      <p:sp>
        <p:nvSpPr>
          <p:cNvPr id="2" name="Shape 0"/>
          <p:cNvSpPr/>
          <p:nvPr/>
        </p:nvSpPr>
        <p:spPr>
          <a:xfrm>
            <a:off x="0" y="0"/>
            <a:ext cx="14630400" cy="10972800"/>
          </a:xfrm>
          <a:prstGeom prst="rect">
            <a:avLst/>
          </a:prstGeom>
          <a:solidFill>
            <a:srgbClr val="EDEDED"/>
          </a:solidFill>
          <a:ln/>
        </p:spPr>
      </p:sp>
      <p:sp>
        <p:nvSpPr>
          <p:cNvPr id="3" name="Shape 1"/>
          <p:cNvSpPr/>
          <p:nvPr/>
        </p:nvSpPr>
        <p:spPr>
          <a:xfrm>
            <a:off x="0" y="0"/>
            <a:ext cx="14630400" cy="10972800"/>
          </a:xfrm>
          <a:prstGeom prst="rect">
            <a:avLst/>
          </a:prstGeom>
          <a:solidFill>
            <a:srgbClr val="FFFFFF"/>
          </a:solidFill>
          <a:ln/>
        </p:spPr>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Slide 20 master">
    <p:bg>
      <p:bgPr>
        <a:solidFill>
          <a:srgbClr val="000000"/>
        </a:solidFill>
        <a:effectLst/>
      </p:bgPr>
    </p:bg>
    <p:spTree>
      <p:nvGrpSpPr>
        <p:cNvPr id="1" name=""/>
        <p:cNvGrpSpPr/>
        <p:nvPr/>
      </p:nvGrpSpPr>
      <p:grpSpPr>
        <a:xfrm>
          <a:off x="0" y="0"/>
          <a:ext cx="0" cy="0"/>
          <a:chOff x="0" y="0"/>
          <a:chExt cx="0" cy="0"/>
        </a:xfrm>
      </p:grpSpPr>
      <p:sp>
        <p:nvSpPr>
          <p:cNvPr id="2" name="Shape 0"/>
          <p:cNvSpPr/>
          <p:nvPr/>
        </p:nvSpPr>
        <p:spPr>
          <a:xfrm>
            <a:off x="0" y="0"/>
            <a:ext cx="14630400" cy="10972800"/>
          </a:xfrm>
          <a:prstGeom prst="rect">
            <a:avLst/>
          </a:prstGeom>
          <a:solidFill>
            <a:srgbClr val="EDEDED"/>
          </a:solidFill>
          <a:ln/>
        </p:spPr>
      </p:sp>
      <p:sp>
        <p:nvSpPr>
          <p:cNvPr id="3" name="Shape 1"/>
          <p:cNvSpPr/>
          <p:nvPr/>
        </p:nvSpPr>
        <p:spPr>
          <a:xfrm>
            <a:off x="0" y="0"/>
            <a:ext cx="14630400" cy="10972800"/>
          </a:xfrm>
          <a:prstGeom prst="rect">
            <a:avLst/>
          </a:prstGeom>
          <a:solidFill>
            <a:srgbClr val="FFFFFF"/>
          </a:solidFill>
          <a:ln/>
        </p:spPr>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Slide 21 master">
    <p:bg>
      <p:bgPr>
        <a:solidFill>
          <a:srgbClr val="000000"/>
        </a:solidFill>
        <a:effectLst/>
      </p:bgPr>
    </p:bg>
    <p:spTree>
      <p:nvGrpSpPr>
        <p:cNvPr id="1" name=""/>
        <p:cNvGrpSpPr/>
        <p:nvPr/>
      </p:nvGrpSpPr>
      <p:grpSpPr>
        <a:xfrm>
          <a:off x="0" y="0"/>
          <a:ext cx="0" cy="0"/>
          <a:chOff x="0" y="0"/>
          <a:chExt cx="0" cy="0"/>
        </a:xfrm>
      </p:grpSpPr>
      <p:sp>
        <p:nvSpPr>
          <p:cNvPr id="2" name="Shape 0"/>
          <p:cNvSpPr/>
          <p:nvPr/>
        </p:nvSpPr>
        <p:spPr>
          <a:xfrm>
            <a:off x="0" y="0"/>
            <a:ext cx="14630400" cy="10972800"/>
          </a:xfrm>
          <a:prstGeom prst="rect">
            <a:avLst/>
          </a:prstGeom>
          <a:solidFill>
            <a:srgbClr val="EDEDED"/>
          </a:solidFill>
          <a:ln/>
        </p:spPr>
      </p:sp>
      <p:sp>
        <p:nvSpPr>
          <p:cNvPr id="3" name="Shape 1"/>
          <p:cNvSpPr/>
          <p:nvPr/>
        </p:nvSpPr>
        <p:spPr>
          <a:xfrm>
            <a:off x="0" y="0"/>
            <a:ext cx="14630400" cy="10972800"/>
          </a:xfrm>
          <a:prstGeom prst="rect">
            <a:avLst/>
          </a:prstGeom>
          <a:solidFill>
            <a:srgbClr val="FFFFFF"/>
          </a:solidFill>
          <a:ln/>
        </p:spPr>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Slide 22 master">
    <p:bg>
      <p:bgPr>
        <a:solidFill>
          <a:srgbClr val="000000"/>
        </a:solidFill>
        <a:effectLst/>
      </p:bgPr>
    </p:bg>
    <p:spTree>
      <p:nvGrpSpPr>
        <p:cNvPr id="1" name=""/>
        <p:cNvGrpSpPr/>
        <p:nvPr/>
      </p:nvGrpSpPr>
      <p:grpSpPr>
        <a:xfrm>
          <a:off x="0" y="0"/>
          <a:ext cx="0" cy="0"/>
          <a:chOff x="0" y="0"/>
          <a:chExt cx="0" cy="0"/>
        </a:xfrm>
      </p:grpSpPr>
      <p:sp>
        <p:nvSpPr>
          <p:cNvPr id="2" name="Shape 0"/>
          <p:cNvSpPr/>
          <p:nvPr/>
        </p:nvSpPr>
        <p:spPr>
          <a:xfrm>
            <a:off x="0" y="0"/>
            <a:ext cx="14630400" cy="10972800"/>
          </a:xfrm>
          <a:prstGeom prst="rect">
            <a:avLst/>
          </a:prstGeom>
          <a:solidFill>
            <a:srgbClr val="EDEDED"/>
          </a:solidFill>
          <a:ln/>
        </p:spPr>
      </p:sp>
      <p:sp>
        <p:nvSpPr>
          <p:cNvPr id="3" name="Shape 1"/>
          <p:cNvSpPr/>
          <p:nvPr/>
        </p:nvSpPr>
        <p:spPr>
          <a:xfrm>
            <a:off x="0" y="0"/>
            <a:ext cx="14630400" cy="10972800"/>
          </a:xfrm>
          <a:prstGeom prst="rect">
            <a:avLst/>
          </a:prstGeom>
          <a:solidFill>
            <a:srgbClr val="FFFFFF"/>
          </a:solidFill>
          <a:ln/>
        </p:spPr>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Slide 23 master">
    <p:bg>
      <p:bgPr>
        <a:solidFill>
          <a:srgbClr val="000000"/>
        </a:solidFill>
        <a:effectLst/>
      </p:bgPr>
    </p:bg>
    <p:spTree>
      <p:nvGrpSpPr>
        <p:cNvPr id="1" name=""/>
        <p:cNvGrpSpPr/>
        <p:nvPr/>
      </p:nvGrpSpPr>
      <p:grpSpPr>
        <a:xfrm>
          <a:off x="0" y="0"/>
          <a:ext cx="0" cy="0"/>
          <a:chOff x="0" y="0"/>
          <a:chExt cx="0" cy="0"/>
        </a:xfrm>
      </p:grpSpPr>
      <p:sp>
        <p:nvSpPr>
          <p:cNvPr id="2" name="Shape 0"/>
          <p:cNvSpPr/>
          <p:nvPr/>
        </p:nvSpPr>
        <p:spPr>
          <a:xfrm>
            <a:off x="0" y="0"/>
            <a:ext cx="14630400" cy="10972800"/>
          </a:xfrm>
          <a:prstGeom prst="rect">
            <a:avLst/>
          </a:prstGeom>
          <a:solidFill>
            <a:srgbClr val="EDEDED"/>
          </a:solidFill>
          <a:ln/>
        </p:spPr>
      </p:sp>
      <p:sp>
        <p:nvSpPr>
          <p:cNvPr id="3" name="Shape 1"/>
          <p:cNvSpPr/>
          <p:nvPr/>
        </p:nvSpPr>
        <p:spPr>
          <a:xfrm>
            <a:off x="0" y="0"/>
            <a:ext cx="14630400" cy="10972800"/>
          </a:xfrm>
          <a:prstGeom prst="rect">
            <a:avLst/>
          </a:prstGeom>
          <a:solidFill>
            <a:srgbClr val="2D2E34"/>
          </a:solidFill>
          <a:ln/>
        </p:spPr>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Slide 24 master">
    <p:bg>
      <p:bgPr>
        <a:solidFill>
          <a:srgbClr val="000000"/>
        </a:solidFill>
        <a:effectLst/>
      </p:bgPr>
    </p:bg>
    <p:spTree>
      <p:nvGrpSpPr>
        <p:cNvPr id="1" name=""/>
        <p:cNvGrpSpPr/>
        <p:nvPr/>
      </p:nvGrpSpPr>
      <p:grpSpPr>
        <a:xfrm>
          <a:off x="0" y="0"/>
          <a:ext cx="0" cy="0"/>
          <a:chOff x="0" y="0"/>
          <a:chExt cx="0" cy="0"/>
        </a:xfrm>
      </p:grpSpPr>
      <p:sp>
        <p:nvSpPr>
          <p:cNvPr id="2" name="Shape 0"/>
          <p:cNvSpPr/>
          <p:nvPr/>
        </p:nvSpPr>
        <p:spPr>
          <a:xfrm>
            <a:off x="0" y="0"/>
            <a:ext cx="14630400" cy="10972800"/>
          </a:xfrm>
          <a:prstGeom prst="rect">
            <a:avLst/>
          </a:prstGeom>
          <a:solidFill>
            <a:srgbClr val="EDEDED"/>
          </a:solidFill>
          <a:ln/>
        </p:spPr>
      </p:sp>
      <p:sp>
        <p:nvSpPr>
          <p:cNvPr id="3" name="Shape 1"/>
          <p:cNvSpPr/>
          <p:nvPr/>
        </p:nvSpPr>
        <p:spPr>
          <a:xfrm>
            <a:off x="0" y="0"/>
            <a:ext cx="14630400" cy="10972800"/>
          </a:xfrm>
          <a:prstGeom prst="rect">
            <a:avLst/>
          </a:prstGeom>
          <a:solidFill>
            <a:srgbClr val="FFFFFF"/>
          </a:solidFill>
          <a:ln/>
        </p:spPr>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Slide 25 master">
    <p:bg>
      <p:bgPr>
        <a:solidFill>
          <a:srgbClr val="000000"/>
        </a:solidFill>
        <a:effectLst/>
      </p:bgPr>
    </p:bg>
    <p:spTree>
      <p:nvGrpSpPr>
        <p:cNvPr id="1" name=""/>
        <p:cNvGrpSpPr/>
        <p:nvPr/>
      </p:nvGrpSpPr>
      <p:grpSpPr>
        <a:xfrm>
          <a:off x="0" y="0"/>
          <a:ext cx="0" cy="0"/>
          <a:chOff x="0" y="0"/>
          <a:chExt cx="0" cy="0"/>
        </a:xfrm>
      </p:grpSpPr>
      <p:sp>
        <p:nvSpPr>
          <p:cNvPr id="2" name="Shape 0"/>
          <p:cNvSpPr/>
          <p:nvPr/>
        </p:nvSpPr>
        <p:spPr>
          <a:xfrm>
            <a:off x="0" y="0"/>
            <a:ext cx="14630400" cy="10972800"/>
          </a:xfrm>
          <a:prstGeom prst="rect">
            <a:avLst/>
          </a:prstGeom>
          <a:solidFill>
            <a:srgbClr val="EDEDED"/>
          </a:solidFill>
          <a:ln/>
        </p:spPr>
      </p:sp>
      <p:sp>
        <p:nvSpPr>
          <p:cNvPr id="3" name="Shape 1"/>
          <p:cNvSpPr/>
          <p:nvPr/>
        </p:nvSpPr>
        <p:spPr>
          <a:xfrm>
            <a:off x="0" y="0"/>
            <a:ext cx="14630400" cy="10972800"/>
          </a:xfrm>
          <a:prstGeom prst="rect">
            <a:avLst/>
          </a:prstGeom>
          <a:solidFill>
            <a:srgbClr val="FFFFFF"/>
          </a:solidFill>
          <a:ln/>
        </p:spPr>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lide 2 master">
    <p:bg>
      <p:bgPr>
        <a:solidFill>
          <a:srgbClr val="000000"/>
        </a:solidFill>
        <a:effectLst/>
      </p:bgPr>
    </p:bg>
    <p:spTree>
      <p:nvGrpSpPr>
        <p:cNvPr id="1" name=""/>
        <p:cNvGrpSpPr/>
        <p:nvPr/>
      </p:nvGrpSpPr>
      <p:grpSpPr>
        <a:xfrm>
          <a:off x="0" y="0"/>
          <a:ext cx="0" cy="0"/>
          <a:chOff x="0" y="0"/>
          <a:chExt cx="0" cy="0"/>
        </a:xfrm>
      </p:grpSpPr>
      <p:sp>
        <p:nvSpPr>
          <p:cNvPr id="2" name="Shape 0"/>
          <p:cNvSpPr/>
          <p:nvPr/>
        </p:nvSpPr>
        <p:spPr>
          <a:xfrm>
            <a:off x="0" y="0"/>
            <a:ext cx="14630400" cy="10972800"/>
          </a:xfrm>
          <a:prstGeom prst="rect">
            <a:avLst/>
          </a:prstGeom>
          <a:solidFill>
            <a:srgbClr val="EDEDED"/>
          </a:solidFill>
          <a:ln/>
        </p:spPr>
      </p:sp>
      <p:sp>
        <p:nvSpPr>
          <p:cNvPr id="3" name="Shape 1"/>
          <p:cNvSpPr/>
          <p:nvPr/>
        </p:nvSpPr>
        <p:spPr>
          <a:xfrm>
            <a:off x="0" y="0"/>
            <a:ext cx="14630400" cy="10972800"/>
          </a:xfrm>
          <a:prstGeom prst="rect">
            <a:avLst/>
          </a:prstGeom>
          <a:solidFill>
            <a:srgbClr val="FFFFFF"/>
          </a:solidFill>
          <a:ln/>
        </p:spPr>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lide 3 master">
    <p:bg>
      <p:bgPr>
        <a:solidFill>
          <a:srgbClr val="000000"/>
        </a:solidFill>
        <a:effectLst/>
      </p:bgPr>
    </p:bg>
    <p:spTree>
      <p:nvGrpSpPr>
        <p:cNvPr id="1" name=""/>
        <p:cNvGrpSpPr/>
        <p:nvPr/>
      </p:nvGrpSpPr>
      <p:grpSpPr>
        <a:xfrm>
          <a:off x="0" y="0"/>
          <a:ext cx="0" cy="0"/>
          <a:chOff x="0" y="0"/>
          <a:chExt cx="0" cy="0"/>
        </a:xfrm>
      </p:grpSpPr>
      <p:sp>
        <p:nvSpPr>
          <p:cNvPr id="2" name="Shape 0"/>
          <p:cNvSpPr/>
          <p:nvPr/>
        </p:nvSpPr>
        <p:spPr>
          <a:xfrm>
            <a:off x="0" y="0"/>
            <a:ext cx="14630400" cy="10972800"/>
          </a:xfrm>
          <a:prstGeom prst="rect">
            <a:avLst/>
          </a:prstGeom>
          <a:solidFill>
            <a:srgbClr val="EDEDED"/>
          </a:solidFill>
          <a:ln/>
        </p:spPr>
      </p:sp>
      <p:sp>
        <p:nvSpPr>
          <p:cNvPr id="3" name="Shape 1"/>
          <p:cNvSpPr/>
          <p:nvPr/>
        </p:nvSpPr>
        <p:spPr>
          <a:xfrm>
            <a:off x="0" y="0"/>
            <a:ext cx="14630400" cy="10972800"/>
          </a:xfrm>
          <a:prstGeom prst="rect">
            <a:avLst/>
          </a:prstGeom>
          <a:solidFill>
            <a:srgbClr val="2D2E34"/>
          </a:solidFill>
          <a:ln/>
        </p:spPr>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lide 4 master">
    <p:bg>
      <p:bgPr>
        <a:solidFill>
          <a:srgbClr val="000000"/>
        </a:solidFill>
        <a:effectLst/>
      </p:bgPr>
    </p:bg>
    <p:spTree>
      <p:nvGrpSpPr>
        <p:cNvPr id="1" name=""/>
        <p:cNvGrpSpPr/>
        <p:nvPr/>
      </p:nvGrpSpPr>
      <p:grpSpPr>
        <a:xfrm>
          <a:off x="0" y="0"/>
          <a:ext cx="0" cy="0"/>
          <a:chOff x="0" y="0"/>
          <a:chExt cx="0" cy="0"/>
        </a:xfrm>
      </p:grpSpPr>
      <p:sp>
        <p:nvSpPr>
          <p:cNvPr id="2" name="Shape 0"/>
          <p:cNvSpPr/>
          <p:nvPr/>
        </p:nvSpPr>
        <p:spPr>
          <a:xfrm>
            <a:off x="0" y="0"/>
            <a:ext cx="14630400" cy="10972800"/>
          </a:xfrm>
          <a:prstGeom prst="rect">
            <a:avLst/>
          </a:prstGeom>
          <a:solidFill>
            <a:srgbClr val="EDEDED"/>
          </a:solidFill>
          <a:ln/>
        </p:spPr>
      </p:sp>
      <p:sp>
        <p:nvSpPr>
          <p:cNvPr id="3" name="Shape 1"/>
          <p:cNvSpPr/>
          <p:nvPr/>
        </p:nvSpPr>
        <p:spPr>
          <a:xfrm>
            <a:off x="0" y="0"/>
            <a:ext cx="14630400" cy="10972800"/>
          </a:xfrm>
          <a:prstGeom prst="rect">
            <a:avLst/>
          </a:prstGeom>
          <a:solidFill>
            <a:srgbClr val="FFFFFF"/>
          </a:solidFill>
          <a:ln/>
        </p:spPr>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lide 5 master">
    <p:bg>
      <p:bgPr>
        <a:solidFill>
          <a:srgbClr val="000000"/>
        </a:solidFill>
        <a:effectLst/>
      </p:bgPr>
    </p:bg>
    <p:spTree>
      <p:nvGrpSpPr>
        <p:cNvPr id="1" name=""/>
        <p:cNvGrpSpPr/>
        <p:nvPr/>
      </p:nvGrpSpPr>
      <p:grpSpPr>
        <a:xfrm>
          <a:off x="0" y="0"/>
          <a:ext cx="0" cy="0"/>
          <a:chOff x="0" y="0"/>
          <a:chExt cx="0" cy="0"/>
        </a:xfrm>
      </p:grpSpPr>
      <p:sp>
        <p:nvSpPr>
          <p:cNvPr id="2" name="Shape 0"/>
          <p:cNvSpPr/>
          <p:nvPr/>
        </p:nvSpPr>
        <p:spPr>
          <a:xfrm>
            <a:off x="0" y="0"/>
            <a:ext cx="14630400" cy="10972800"/>
          </a:xfrm>
          <a:prstGeom prst="rect">
            <a:avLst/>
          </a:prstGeom>
          <a:solidFill>
            <a:srgbClr val="EDEDED"/>
          </a:solidFill>
          <a:ln/>
        </p:spPr>
      </p:sp>
      <p:sp>
        <p:nvSpPr>
          <p:cNvPr id="3" name="Shape 1"/>
          <p:cNvSpPr/>
          <p:nvPr/>
        </p:nvSpPr>
        <p:spPr>
          <a:xfrm>
            <a:off x="0" y="0"/>
            <a:ext cx="14630400" cy="10972800"/>
          </a:xfrm>
          <a:prstGeom prst="rect">
            <a:avLst/>
          </a:prstGeom>
          <a:solidFill>
            <a:srgbClr val="FFFFFF"/>
          </a:solidFill>
          <a:ln/>
        </p:spPr>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lide 6 master">
    <p:bg>
      <p:bgPr>
        <a:solidFill>
          <a:srgbClr val="000000"/>
        </a:solidFill>
        <a:effectLst/>
      </p:bgPr>
    </p:bg>
    <p:spTree>
      <p:nvGrpSpPr>
        <p:cNvPr id="1" name=""/>
        <p:cNvGrpSpPr/>
        <p:nvPr/>
      </p:nvGrpSpPr>
      <p:grpSpPr>
        <a:xfrm>
          <a:off x="0" y="0"/>
          <a:ext cx="0" cy="0"/>
          <a:chOff x="0" y="0"/>
          <a:chExt cx="0" cy="0"/>
        </a:xfrm>
      </p:grpSpPr>
      <p:sp>
        <p:nvSpPr>
          <p:cNvPr id="2" name="Shape 0"/>
          <p:cNvSpPr/>
          <p:nvPr/>
        </p:nvSpPr>
        <p:spPr>
          <a:xfrm>
            <a:off x="0" y="0"/>
            <a:ext cx="14630400" cy="10972800"/>
          </a:xfrm>
          <a:prstGeom prst="rect">
            <a:avLst/>
          </a:prstGeom>
          <a:solidFill>
            <a:srgbClr val="EDEDED"/>
          </a:solidFill>
          <a:ln/>
        </p:spPr>
      </p:sp>
      <p:sp>
        <p:nvSpPr>
          <p:cNvPr id="3" name="Shape 1"/>
          <p:cNvSpPr/>
          <p:nvPr/>
        </p:nvSpPr>
        <p:spPr>
          <a:xfrm>
            <a:off x="0" y="0"/>
            <a:ext cx="14630400" cy="10972800"/>
          </a:xfrm>
          <a:prstGeom prst="rect">
            <a:avLst/>
          </a:prstGeom>
          <a:solidFill>
            <a:srgbClr val="FFFFFF"/>
          </a:solidFill>
          <a:ln/>
        </p:spPr>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lide 7 master">
    <p:bg>
      <p:bgPr>
        <a:solidFill>
          <a:srgbClr val="000000"/>
        </a:solidFill>
        <a:effectLst/>
      </p:bgPr>
    </p:bg>
    <p:spTree>
      <p:nvGrpSpPr>
        <p:cNvPr id="1" name=""/>
        <p:cNvGrpSpPr/>
        <p:nvPr/>
      </p:nvGrpSpPr>
      <p:grpSpPr>
        <a:xfrm>
          <a:off x="0" y="0"/>
          <a:ext cx="0" cy="0"/>
          <a:chOff x="0" y="0"/>
          <a:chExt cx="0" cy="0"/>
        </a:xfrm>
      </p:grpSpPr>
      <p:sp>
        <p:nvSpPr>
          <p:cNvPr id="2" name="Shape 0"/>
          <p:cNvSpPr/>
          <p:nvPr/>
        </p:nvSpPr>
        <p:spPr>
          <a:xfrm>
            <a:off x="0" y="0"/>
            <a:ext cx="14630400" cy="10972800"/>
          </a:xfrm>
          <a:prstGeom prst="rect">
            <a:avLst/>
          </a:prstGeom>
          <a:solidFill>
            <a:srgbClr val="EDEDED"/>
          </a:solidFill>
          <a:ln/>
        </p:spPr>
      </p:sp>
      <p:sp>
        <p:nvSpPr>
          <p:cNvPr id="3" name="Shape 1"/>
          <p:cNvSpPr/>
          <p:nvPr/>
        </p:nvSpPr>
        <p:spPr>
          <a:xfrm>
            <a:off x="0" y="0"/>
            <a:ext cx="14630400" cy="10972800"/>
          </a:xfrm>
          <a:prstGeom prst="rect">
            <a:avLst/>
          </a:prstGeom>
          <a:solidFill>
            <a:srgbClr val="2D2E34"/>
          </a:solidFill>
          <a:ln/>
        </p:spPr>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lide 8 master">
    <p:bg>
      <p:bgPr>
        <a:solidFill>
          <a:srgbClr val="000000"/>
        </a:solidFill>
        <a:effectLst/>
      </p:bgPr>
    </p:bg>
    <p:spTree>
      <p:nvGrpSpPr>
        <p:cNvPr id="1" name=""/>
        <p:cNvGrpSpPr/>
        <p:nvPr/>
      </p:nvGrpSpPr>
      <p:grpSpPr>
        <a:xfrm>
          <a:off x="0" y="0"/>
          <a:ext cx="0" cy="0"/>
          <a:chOff x="0" y="0"/>
          <a:chExt cx="0" cy="0"/>
        </a:xfrm>
      </p:grpSpPr>
      <p:sp>
        <p:nvSpPr>
          <p:cNvPr id="2" name="Shape 0"/>
          <p:cNvSpPr/>
          <p:nvPr/>
        </p:nvSpPr>
        <p:spPr>
          <a:xfrm>
            <a:off x="0" y="0"/>
            <a:ext cx="14630400" cy="10972800"/>
          </a:xfrm>
          <a:prstGeom prst="rect">
            <a:avLst/>
          </a:prstGeom>
          <a:solidFill>
            <a:srgbClr val="EDEDED"/>
          </a:solidFill>
          <a:ln/>
        </p:spPr>
      </p:sp>
      <p:sp>
        <p:nvSpPr>
          <p:cNvPr id="3" name="Shape 1"/>
          <p:cNvSpPr/>
          <p:nvPr/>
        </p:nvSpPr>
        <p:spPr>
          <a:xfrm>
            <a:off x="0" y="0"/>
            <a:ext cx="14630400" cy="10972800"/>
          </a:xfrm>
          <a:prstGeom prst="rect">
            <a:avLst/>
          </a:prstGeom>
          <a:solidFill>
            <a:srgbClr val="FFFFFF"/>
          </a:solidFill>
          <a:ln/>
        </p:spPr>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1.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name="Slide 1">
    <p:spTree>
      <p:nvGrpSpPr>
        <p:cNvPr id="1" name=""/>
        <p:cNvGrpSpPr/>
        <p:nvPr/>
      </p:nvGrpSpPr>
      <p:grpSpPr>
        <a:xfrm>
          <a:off x="0" y="0"/>
          <a:ext cx="0" cy="0"/>
          <a:chOff x="0" y="0"/>
          <a:chExt cx="0" cy="0"/>
        </a:xfrm>
      </p:grpSpPr>
      <p:sp>
        <p:nvSpPr>
          <p:cNvPr id="2" name="Text 0"/>
          <p:cNvSpPr/>
          <p:nvPr/>
        </p:nvSpPr>
        <p:spPr>
          <a:xfrm>
            <a:off x="863798" y="4211479"/>
            <a:ext cx="12902803" cy="1227058"/>
          </a:xfrm>
          <a:prstGeom prst="rect">
            <a:avLst/>
          </a:prstGeom>
          <a:noFill/>
          <a:ln/>
        </p:spPr>
        <p:txBody>
          <a:bodyPr wrap="square" lIns="0" tIns="0" rIns="0" bIns="0" rtlCol="0" anchor="t"/>
          <a:lstStyle/>
          <a:p>
            <a:pPr marL="0" indent="0" algn="l">
              <a:lnSpc>
                <a:spcPts val="4800"/>
              </a:lnSpc>
              <a:buNone/>
            </a:pPr>
            <a:r>
              <a:rPr lang="en-US" sz="3850" b="1" dirty="0">
                <a:solidFill>
                  <a:srgbClr val="000000"/>
                </a:solidFill>
                <a:latin typeface="Montserrat Bold" pitchFamily="34" charset="0"/>
                <a:ea typeface="Montserrat Bold" pitchFamily="34" charset="-122"/>
                <a:cs typeface="Montserrat Bold" pitchFamily="34" charset="-120"/>
              </a:rPr>
              <a:t>The Valiant Jaswant Singh Khalra: A Human Rights Martyr Immortalized in Fresno</a:t>
            </a:r>
            <a:endParaRPr lang="en-US" sz="3850" dirty="0"/>
          </a:p>
        </p:txBody>
      </p:sp>
      <p:sp>
        <p:nvSpPr>
          <p:cNvPr id="3" name="Text 1"/>
          <p:cNvSpPr/>
          <p:nvPr/>
        </p:nvSpPr>
        <p:spPr>
          <a:xfrm>
            <a:off x="863798" y="5870377"/>
            <a:ext cx="12902803" cy="323969"/>
          </a:xfrm>
          <a:prstGeom prst="rect">
            <a:avLst/>
          </a:prstGeom>
          <a:noFill/>
          <a:ln/>
        </p:spPr>
        <p:txBody>
          <a:bodyPr wrap="non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By Dr. Gurinder Singh Grewal</a:t>
            </a:r>
            <a:endParaRPr lang="en-US" sz="1700" dirty="0"/>
          </a:p>
        </p:txBody>
      </p:sp>
      <p:sp>
        <p:nvSpPr>
          <p:cNvPr id="4" name="Text 2"/>
          <p:cNvSpPr/>
          <p:nvPr/>
        </p:nvSpPr>
        <p:spPr>
          <a:xfrm>
            <a:off x="863798" y="6437233"/>
            <a:ext cx="12902803" cy="323969"/>
          </a:xfrm>
          <a:prstGeom prst="rect">
            <a:avLst/>
          </a:prstGeom>
          <a:noFill/>
          <a:ln/>
        </p:spPr>
        <p:txBody>
          <a:bodyPr wrap="non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September 1, 2025</a:t>
            </a:r>
            <a:endParaRPr lang="en-US" sz="17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spTree>
      <p:nvGrpSpPr>
        <p:cNvPr id="1" name=""/>
        <p:cNvGrpSpPr/>
        <p:nvPr/>
      </p:nvGrpSpPr>
      <p:grpSpPr>
        <a:xfrm>
          <a:off x="0" y="0"/>
          <a:ext cx="0" cy="0"/>
          <a:chOff x="0" y="0"/>
          <a:chExt cx="0" cy="0"/>
        </a:xfrm>
      </p:grpSpPr>
      <p:sp>
        <p:nvSpPr>
          <p:cNvPr id="2" name="Text 0"/>
          <p:cNvSpPr/>
          <p:nvPr/>
        </p:nvSpPr>
        <p:spPr>
          <a:xfrm>
            <a:off x="863798" y="2619256"/>
            <a:ext cx="12902803" cy="1227058"/>
          </a:xfrm>
          <a:prstGeom prst="rect">
            <a:avLst/>
          </a:prstGeom>
          <a:noFill/>
          <a:ln/>
        </p:spPr>
        <p:txBody>
          <a:bodyPr wrap="square" lIns="0" tIns="0" rIns="0" bIns="0" rtlCol="0" anchor="t"/>
          <a:lstStyle/>
          <a:p>
            <a:pPr marL="0" indent="0" algn="l">
              <a:lnSpc>
                <a:spcPts val="4800"/>
              </a:lnSpc>
              <a:buNone/>
            </a:pPr>
            <a:r>
              <a:rPr lang="en-US" sz="3850" b="1" dirty="0">
                <a:solidFill>
                  <a:srgbClr val="000000"/>
                </a:solidFill>
                <a:latin typeface="Montserrat Bold" pitchFamily="34" charset="0"/>
                <a:ea typeface="Montserrat Bold" pitchFamily="34" charset="-122"/>
                <a:cs typeface="Montserrat Bold" pitchFamily="34" charset="-120"/>
              </a:rPr>
              <a:t>The Psychology of Oppression: Why Did Sikh Police Kill Their Own?</a:t>
            </a:r>
            <a:endParaRPr lang="en-US" sz="3850" dirty="0"/>
          </a:p>
        </p:txBody>
      </p:sp>
      <p:sp>
        <p:nvSpPr>
          <p:cNvPr id="3" name="Text 1"/>
          <p:cNvSpPr/>
          <p:nvPr/>
        </p:nvSpPr>
        <p:spPr>
          <a:xfrm>
            <a:off x="863798" y="4170164"/>
            <a:ext cx="5841325" cy="306705"/>
          </a:xfrm>
          <a:prstGeom prst="rect">
            <a:avLst/>
          </a:prstGeom>
          <a:noFill/>
          <a:ln/>
        </p:spPr>
        <p:txBody>
          <a:bodyPr wrap="none" lIns="0" tIns="0" rIns="0" bIns="0" rtlCol="0" anchor="t"/>
          <a:lstStyle/>
          <a:p>
            <a:pPr marL="0" indent="0" algn="l">
              <a:lnSpc>
                <a:spcPts val="2400"/>
              </a:lnSpc>
              <a:buNone/>
            </a:pPr>
            <a:r>
              <a:rPr lang="en-US" sz="1900" b="1" dirty="0">
                <a:solidFill>
                  <a:srgbClr val="000000"/>
                </a:solidFill>
                <a:latin typeface="Montserrat Bold" pitchFamily="34" charset="0"/>
                <a:ea typeface="Montserrat Bold" pitchFamily="34" charset="-122"/>
                <a:cs typeface="Montserrat Bold" pitchFamily="34" charset="-120"/>
              </a:rPr>
              <a:t>Lessons from the Stanford Prison Experiment</a:t>
            </a:r>
            <a:endParaRPr lang="en-US" sz="1900" dirty="0"/>
          </a:p>
        </p:txBody>
      </p:sp>
      <p:sp>
        <p:nvSpPr>
          <p:cNvPr id="4" name="Shape 2"/>
          <p:cNvSpPr/>
          <p:nvPr/>
        </p:nvSpPr>
        <p:spPr>
          <a:xfrm>
            <a:off x="863798" y="4800719"/>
            <a:ext cx="6343412" cy="3552706"/>
          </a:xfrm>
          <a:prstGeom prst="roundRect">
            <a:avLst>
              <a:gd name="adj" fmla="val 912"/>
            </a:avLst>
          </a:prstGeom>
          <a:solidFill>
            <a:srgbClr val="FFFFFF"/>
          </a:solidFill>
          <a:ln w="30480">
            <a:solidFill>
              <a:srgbClr val="D8D4D4"/>
            </a:solidFill>
            <a:prstDash val="solid"/>
          </a:ln>
        </p:spPr>
        <p:txBody>
          <a:bodyPr/>
          <a:lstStyle/>
          <a:p>
            <a:endParaRPr lang="en-US"/>
          </a:p>
        </p:txBody>
      </p:sp>
      <p:sp>
        <p:nvSpPr>
          <p:cNvPr id="5" name="Text 3"/>
          <p:cNvSpPr/>
          <p:nvPr/>
        </p:nvSpPr>
        <p:spPr>
          <a:xfrm>
            <a:off x="1110139" y="5047059"/>
            <a:ext cx="2796064" cy="306705"/>
          </a:xfrm>
          <a:prstGeom prst="rect">
            <a:avLst/>
          </a:prstGeom>
          <a:noFill/>
          <a:ln/>
        </p:spPr>
        <p:txBody>
          <a:bodyPr wrap="none" lIns="0" tIns="0" rIns="0" bIns="0" rtlCol="0" anchor="t"/>
          <a:lstStyle/>
          <a:p>
            <a:pPr marL="0" indent="0" algn="l">
              <a:lnSpc>
                <a:spcPts val="2400"/>
              </a:lnSpc>
              <a:buNone/>
            </a:pPr>
            <a:r>
              <a:rPr lang="en-US" sz="1900" b="1" dirty="0">
                <a:solidFill>
                  <a:srgbClr val="3D3838"/>
                </a:solidFill>
                <a:latin typeface="Montserrat Bold" pitchFamily="34" charset="0"/>
                <a:ea typeface="Montserrat Bold" pitchFamily="34" charset="-122"/>
                <a:cs typeface="Montserrat Bold" pitchFamily="34" charset="-120"/>
              </a:rPr>
              <a:t>The Experiment (1971)</a:t>
            </a:r>
            <a:endParaRPr lang="en-US" sz="1900" dirty="0"/>
          </a:p>
        </p:txBody>
      </p:sp>
      <p:sp>
        <p:nvSpPr>
          <p:cNvPr id="6" name="Text 4"/>
          <p:cNvSpPr/>
          <p:nvPr/>
        </p:nvSpPr>
        <p:spPr>
          <a:xfrm>
            <a:off x="1110139" y="5483304"/>
            <a:ext cx="5850731" cy="647938"/>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Psychologist Philip Zimbardo randomly assigned college students roles as "guards" and "prisoners" in a simulated prison</a:t>
            </a:r>
            <a:endParaRPr lang="en-US" sz="1700" dirty="0"/>
          </a:p>
        </p:txBody>
      </p:sp>
      <p:sp>
        <p:nvSpPr>
          <p:cNvPr id="7" name="Text 5"/>
          <p:cNvSpPr/>
          <p:nvPr/>
        </p:nvSpPr>
        <p:spPr>
          <a:xfrm>
            <a:off x="1110139" y="6260783"/>
            <a:ext cx="5850731" cy="647938"/>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Within days, "guards" became increasingly abusive and violent, while "prisoners" became submissive</a:t>
            </a:r>
            <a:endParaRPr lang="en-US" sz="1700" dirty="0"/>
          </a:p>
        </p:txBody>
      </p:sp>
      <p:sp>
        <p:nvSpPr>
          <p:cNvPr id="8" name="Shape 6"/>
          <p:cNvSpPr/>
          <p:nvPr/>
        </p:nvSpPr>
        <p:spPr>
          <a:xfrm>
            <a:off x="7423071" y="4800719"/>
            <a:ext cx="6343531" cy="3552706"/>
          </a:xfrm>
          <a:prstGeom prst="roundRect">
            <a:avLst>
              <a:gd name="adj" fmla="val 912"/>
            </a:avLst>
          </a:prstGeom>
          <a:solidFill>
            <a:srgbClr val="FFFFFF"/>
          </a:solidFill>
          <a:ln w="30480">
            <a:solidFill>
              <a:srgbClr val="D8D4D4"/>
            </a:solidFill>
            <a:prstDash val="solid"/>
          </a:ln>
        </p:spPr>
        <p:txBody>
          <a:bodyPr/>
          <a:lstStyle/>
          <a:p>
            <a:endParaRPr lang="en-US"/>
          </a:p>
        </p:txBody>
      </p:sp>
      <p:sp>
        <p:nvSpPr>
          <p:cNvPr id="9" name="Text 7"/>
          <p:cNvSpPr/>
          <p:nvPr/>
        </p:nvSpPr>
        <p:spPr>
          <a:xfrm>
            <a:off x="7669411" y="5047059"/>
            <a:ext cx="2686526" cy="306705"/>
          </a:xfrm>
          <a:prstGeom prst="rect">
            <a:avLst/>
          </a:prstGeom>
          <a:noFill/>
          <a:ln/>
        </p:spPr>
        <p:txBody>
          <a:bodyPr wrap="none" lIns="0" tIns="0" rIns="0" bIns="0" rtlCol="0" anchor="t"/>
          <a:lstStyle/>
          <a:p>
            <a:pPr marL="0" indent="0" algn="l">
              <a:lnSpc>
                <a:spcPts val="2400"/>
              </a:lnSpc>
              <a:buNone/>
            </a:pPr>
            <a:r>
              <a:rPr lang="en-US" sz="1900" b="1" dirty="0">
                <a:solidFill>
                  <a:srgbClr val="3D3838"/>
                </a:solidFill>
                <a:latin typeface="Montserrat Bold" pitchFamily="34" charset="0"/>
                <a:ea typeface="Montserrat Bold" pitchFamily="34" charset="-122"/>
                <a:cs typeface="Montserrat Bold" pitchFamily="34" charset="-120"/>
              </a:rPr>
              <a:t>The Disturbing Truth</a:t>
            </a:r>
            <a:endParaRPr lang="en-US" sz="1900" dirty="0"/>
          </a:p>
        </p:txBody>
      </p:sp>
      <p:sp>
        <p:nvSpPr>
          <p:cNvPr id="10" name="Text 8"/>
          <p:cNvSpPr/>
          <p:nvPr/>
        </p:nvSpPr>
        <p:spPr>
          <a:xfrm>
            <a:off x="7669411" y="5483304"/>
            <a:ext cx="5850850" cy="971907"/>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Under certain conditions, ordinary individuals conform to roles of power and authority, even to the point of committing atrocities</a:t>
            </a:r>
            <a:endParaRPr lang="en-US" sz="1700" dirty="0"/>
          </a:p>
        </p:txBody>
      </p:sp>
      <p:sp>
        <p:nvSpPr>
          <p:cNvPr id="11" name="Text 9"/>
          <p:cNvSpPr/>
          <p:nvPr/>
        </p:nvSpPr>
        <p:spPr>
          <a:xfrm>
            <a:off x="7669411" y="6584752"/>
            <a:ext cx="5850850" cy="323969"/>
          </a:xfrm>
          <a:prstGeom prst="rect">
            <a:avLst/>
          </a:prstGeom>
          <a:noFill/>
          <a:ln/>
        </p:spPr>
        <p:txBody>
          <a:bodyPr wrap="none" lIns="0" tIns="0" rIns="0" bIns="0" rtlCol="0" anchor="t"/>
          <a:lstStyle/>
          <a:p>
            <a:pPr marL="342900" indent="-342900" algn="l">
              <a:lnSpc>
                <a:spcPts val="2550"/>
              </a:lnSpc>
              <a:buSzPct val="100000"/>
              <a:buChar char="•"/>
            </a:pPr>
            <a:r>
              <a:rPr lang="en-US" sz="1700" dirty="0">
                <a:solidFill>
                  <a:srgbClr val="3D3838"/>
                </a:solidFill>
                <a:latin typeface="Source Sans 3" pitchFamily="34" charset="0"/>
                <a:ea typeface="Source Sans 3" pitchFamily="34" charset="-122"/>
                <a:cs typeface="Source Sans 3" pitchFamily="34" charset="-120"/>
              </a:rPr>
              <a:t>Obedience to authority</a:t>
            </a:r>
            <a:endParaRPr lang="en-US" sz="1700" dirty="0"/>
          </a:p>
        </p:txBody>
      </p:sp>
      <p:sp>
        <p:nvSpPr>
          <p:cNvPr id="12" name="Text 10"/>
          <p:cNvSpPr/>
          <p:nvPr/>
        </p:nvSpPr>
        <p:spPr>
          <a:xfrm>
            <a:off x="7669411" y="6984206"/>
            <a:ext cx="5850850" cy="323969"/>
          </a:xfrm>
          <a:prstGeom prst="rect">
            <a:avLst/>
          </a:prstGeom>
          <a:noFill/>
          <a:ln/>
        </p:spPr>
        <p:txBody>
          <a:bodyPr wrap="none" lIns="0" tIns="0" rIns="0" bIns="0" rtlCol="0" anchor="t"/>
          <a:lstStyle/>
          <a:p>
            <a:pPr marL="342900" indent="-342900" algn="l">
              <a:lnSpc>
                <a:spcPts val="2550"/>
              </a:lnSpc>
              <a:buSzPct val="100000"/>
              <a:buChar char="•"/>
            </a:pPr>
            <a:r>
              <a:rPr lang="en-US" sz="1700" dirty="0">
                <a:solidFill>
                  <a:srgbClr val="3D3838"/>
                </a:solidFill>
                <a:latin typeface="Source Sans 3" pitchFamily="34" charset="0"/>
                <a:ea typeface="Source Sans 3" pitchFamily="34" charset="-122"/>
                <a:cs typeface="Source Sans 3" pitchFamily="34" charset="-120"/>
              </a:rPr>
              <a:t>Loss of personal responsibility</a:t>
            </a:r>
            <a:endParaRPr lang="en-US" sz="1700" dirty="0"/>
          </a:p>
        </p:txBody>
      </p:sp>
      <p:sp>
        <p:nvSpPr>
          <p:cNvPr id="13" name="Text 11"/>
          <p:cNvSpPr/>
          <p:nvPr/>
        </p:nvSpPr>
        <p:spPr>
          <a:xfrm>
            <a:off x="7669411" y="7383661"/>
            <a:ext cx="5850850" cy="323969"/>
          </a:xfrm>
          <a:prstGeom prst="rect">
            <a:avLst/>
          </a:prstGeom>
          <a:noFill/>
          <a:ln/>
        </p:spPr>
        <p:txBody>
          <a:bodyPr wrap="none" lIns="0" tIns="0" rIns="0" bIns="0" rtlCol="0" anchor="t"/>
          <a:lstStyle/>
          <a:p>
            <a:pPr marL="342900" indent="-342900" algn="l">
              <a:lnSpc>
                <a:spcPts val="2550"/>
              </a:lnSpc>
              <a:buSzPct val="100000"/>
              <a:buChar char="•"/>
            </a:pPr>
            <a:r>
              <a:rPr lang="en-US" sz="1700" dirty="0">
                <a:solidFill>
                  <a:srgbClr val="3D3838"/>
                </a:solidFill>
                <a:latin typeface="Source Sans 3" pitchFamily="34" charset="0"/>
                <a:ea typeface="Source Sans 3" pitchFamily="34" charset="-122"/>
                <a:cs typeface="Source Sans 3" pitchFamily="34" charset="-120"/>
              </a:rPr>
              <a:t>Institutional culture</a:t>
            </a:r>
            <a:endParaRPr lang="en-US" sz="1700" dirty="0"/>
          </a:p>
        </p:txBody>
      </p:sp>
      <p:sp>
        <p:nvSpPr>
          <p:cNvPr id="14" name="Text 12"/>
          <p:cNvSpPr/>
          <p:nvPr/>
        </p:nvSpPr>
        <p:spPr>
          <a:xfrm>
            <a:off x="7669411" y="7783116"/>
            <a:ext cx="5850850" cy="323969"/>
          </a:xfrm>
          <a:prstGeom prst="rect">
            <a:avLst/>
          </a:prstGeom>
          <a:noFill/>
          <a:ln/>
        </p:spPr>
        <p:txBody>
          <a:bodyPr wrap="none" lIns="0" tIns="0" rIns="0" bIns="0" rtlCol="0" anchor="t"/>
          <a:lstStyle/>
          <a:p>
            <a:pPr marL="342900" indent="-342900" algn="l">
              <a:lnSpc>
                <a:spcPts val="2550"/>
              </a:lnSpc>
              <a:buSzPct val="100000"/>
              <a:buChar char="•"/>
            </a:pPr>
            <a:r>
              <a:rPr lang="en-US" sz="1700" dirty="0">
                <a:solidFill>
                  <a:srgbClr val="3D3838"/>
                </a:solidFill>
                <a:latin typeface="Source Sans 3" pitchFamily="34" charset="0"/>
                <a:ea typeface="Source Sans 3" pitchFamily="34" charset="-122"/>
                <a:cs typeface="Source Sans 3" pitchFamily="34" charset="-120"/>
              </a:rPr>
              <a:t>Political pressure</a:t>
            </a:r>
            <a:endParaRPr lang="en-US" sz="17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 11">
    <p:spTree>
      <p:nvGrpSpPr>
        <p:cNvPr id="1" name=""/>
        <p:cNvGrpSpPr/>
        <p:nvPr/>
      </p:nvGrpSpPr>
      <p:grpSpPr>
        <a:xfrm>
          <a:off x="0" y="0"/>
          <a:ext cx="0" cy="0"/>
          <a:chOff x="0" y="0"/>
          <a:chExt cx="0" cy="0"/>
        </a:xfrm>
      </p:grpSpPr>
      <p:sp>
        <p:nvSpPr>
          <p:cNvPr id="2" name="Text 0"/>
          <p:cNvSpPr/>
          <p:nvPr/>
        </p:nvSpPr>
        <p:spPr>
          <a:xfrm>
            <a:off x="863798" y="3587115"/>
            <a:ext cx="10370582" cy="613529"/>
          </a:xfrm>
          <a:prstGeom prst="rect">
            <a:avLst/>
          </a:prstGeom>
          <a:noFill/>
          <a:ln/>
        </p:spPr>
        <p:txBody>
          <a:bodyPr wrap="none" lIns="0" tIns="0" rIns="0" bIns="0" rtlCol="0" anchor="t"/>
          <a:lstStyle/>
          <a:p>
            <a:pPr marL="0" indent="0" algn="l">
              <a:lnSpc>
                <a:spcPts val="4800"/>
              </a:lnSpc>
              <a:buNone/>
            </a:pPr>
            <a:r>
              <a:rPr lang="en-US" sz="3850" b="1" dirty="0">
                <a:solidFill>
                  <a:srgbClr val="000000"/>
                </a:solidFill>
                <a:latin typeface="Montserrat Bold" pitchFamily="34" charset="0"/>
                <a:ea typeface="Montserrat Bold" pitchFamily="34" charset="-122"/>
                <a:cs typeface="Montserrat Bold" pitchFamily="34" charset="-120"/>
              </a:rPr>
              <a:t>Systemic Corruption of Human Behavior</a:t>
            </a:r>
            <a:endParaRPr lang="en-US" sz="3850" dirty="0"/>
          </a:p>
        </p:txBody>
      </p:sp>
      <p:sp>
        <p:nvSpPr>
          <p:cNvPr id="3" name="Text 1"/>
          <p:cNvSpPr/>
          <p:nvPr/>
        </p:nvSpPr>
        <p:spPr>
          <a:xfrm>
            <a:off x="863798" y="4632484"/>
            <a:ext cx="12902803" cy="647938"/>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Punjab in the 1990s created an environment where systemic pressure, fear of reprisal, and blind obedience transformed police officers—many of them Sikh themselves—into instruments of brutality.</a:t>
            </a:r>
            <a:endParaRPr lang="en-US" sz="1700" dirty="0"/>
          </a:p>
        </p:txBody>
      </p:sp>
      <p:sp>
        <p:nvSpPr>
          <p:cNvPr id="4" name="Text 2"/>
          <p:cNvSpPr/>
          <p:nvPr/>
        </p:nvSpPr>
        <p:spPr>
          <a:xfrm>
            <a:off x="1187648" y="5766197"/>
            <a:ext cx="12578953" cy="809625"/>
          </a:xfrm>
          <a:prstGeom prst="rect">
            <a:avLst/>
          </a:prstGeom>
          <a:noFill/>
          <a:ln/>
        </p:spPr>
        <p:txBody>
          <a:bodyPr wrap="square" lIns="0" tIns="0" rIns="0" bIns="0" rtlCol="0" anchor="t"/>
          <a:lstStyle/>
          <a:p>
            <a:pPr marL="0" indent="0" algn="l">
              <a:lnSpc>
                <a:spcPts val="3150"/>
              </a:lnSpc>
              <a:buNone/>
            </a:pPr>
            <a:r>
              <a:rPr lang="en-US" sz="2100" dirty="0">
                <a:solidFill>
                  <a:srgbClr val="3D3838"/>
                </a:solidFill>
                <a:latin typeface="Source Sans 3" pitchFamily="34" charset="0"/>
                <a:ea typeface="Source Sans 3" pitchFamily="34" charset="-122"/>
                <a:cs typeface="Source Sans 3" pitchFamily="34" charset="-120"/>
              </a:rPr>
              <a:t>Khalra's murder was not simply the act of rogue individuals; it was the consequence of a political system that rewarded repression and punished compassion.</a:t>
            </a:r>
            <a:endParaRPr lang="en-US" sz="2100" dirty="0"/>
          </a:p>
        </p:txBody>
      </p:sp>
      <p:sp>
        <p:nvSpPr>
          <p:cNvPr id="5" name="Shape 3"/>
          <p:cNvSpPr/>
          <p:nvPr/>
        </p:nvSpPr>
        <p:spPr>
          <a:xfrm>
            <a:off x="863798" y="5523309"/>
            <a:ext cx="30480" cy="1295400"/>
          </a:xfrm>
          <a:prstGeom prst="rect">
            <a:avLst/>
          </a:prstGeom>
          <a:solidFill>
            <a:srgbClr val="2D2E34"/>
          </a:solidFill>
          <a:ln/>
        </p:spPr>
        <p:txBody>
          <a:bodyPr/>
          <a:lstStyle/>
          <a:p>
            <a:endParaRPr lang="en-US"/>
          </a:p>
        </p:txBody>
      </p:sp>
      <p:sp>
        <p:nvSpPr>
          <p:cNvPr id="6" name="Text 4"/>
          <p:cNvSpPr/>
          <p:nvPr/>
        </p:nvSpPr>
        <p:spPr>
          <a:xfrm>
            <a:off x="863798" y="7061597"/>
            <a:ext cx="12902803" cy="323969"/>
          </a:xfrm>
          <a:prstGeom prst="rect">
            <a:avLst/>
          </a:prstGeom>
          <a:noFill/>
          <a:ln/>
        </p:spPr>
        <p:txBody>
          <a:bodyPr wrap="non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This context does not excuse their crimes—but it helps us understand how state machinery can corrupt human behavior on a mass scale.</a:t>
            </a:r>
            <a:endParaRPr lang="en-US" sz="17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 12">
    <p:spTree>
      <p:nvGrpSpPr>
        <p:cNvPr id="1" name=""/>
        <p:cNvGrpSpPr/>
        <p:nvPr/>
      </p:nvGrpSpPr>
      <p:grpSpPr>
        <a:xfrm>
          <a:off x="0" y="0"/>
          <a:ext cx="0" cy="0"/>
          <a:chOff x="0" y="0"/>
          <a:chExt cx="0" cy="0"/>
        </a:xfrm>
      </p:grpSpPr>
      <p:sp>
        <p:nvSpPr>
          <p:cNvPr id="2" name="Text 0"/>
          <p:cNvSpPr/>
          <p:nvPr/>
        </p:nvSpPr>
        <p:spPr>
          <a:xfrm>
            <a:off x="863798" y="3916323"/>
            <a:ext cx="10506551" cy="613529"/>
          </a:xfrm>
          <a:prstGeom prst="rect">
            <a:avLst/>
          </a:prstGeom>
          <a:noFill/>
          <a:ln/>
        </p:spPr>
        <p:txBody>
          <a:bodyPr wrap="none" lIns="0" tIns="0" rIns="0" bIns="0" rtlCol="0" anchor="t"/>
          <a:lstStyle/>
          <a:p>
            <a:pPr marL="0" indent="0" algn="l">
              <a:lnSpc>
                <a:spcPts val="4800"/>
              </a:lnSpc>
              <a:buNone/>
            </a:pPr>
            <a:r>
              <a:rPr lang="en-US" sz="3850" b="1" dirty="0">
                <a:solidFill>
                  <a:srgbClr val="F2F2F2"/>
                </a:solidFill>
                <a:latin typeface="Montserrat Bold" pitchFamily="34" charset="0"/>
                <a:ea typeface="Montserrat Bold" pitchFamily="34" charset="-122"/>
                <a:cs typeface="Montserrat Bold" pitchFamily="34" charset="-120"/>
              </a:rPr>
              <a:t>Silencing the Story: The Suppressed Film</a:t>
            </a:r>
            <a:endParaRPr lang="en-US" sz="3850" dirty="0"/>
          </a:p>
        </p:txBody>
      </p:sp>
      <p:sp>
        <p:nvSpPr>
          <p:cNvPr id="3" name="Text 1"/>
          <p:cNvSpPr/>
          <p:nvPr/>
        </p:nvSpPr>
        <p:spPr>
          <a:xfrm>
            <a:off x="863798" y="5048012"/>
            <a:ext cx="7530822" cy="971907"/>
          </a:xfrm>
          <a:prstGeom prst="rect">
            <a:avLst/>
          </a:prstGeom>
          <a:noFill/>
          <a:ln/>
        </p:spPr>
        <p:txBody>
          <a:bodyPr wrap="square" lIns="0" tIns="0" rIns="0" bIns="0" rtlCol="0" anchor="t"/>
          <a:lstStyle/>
          <a:p>
            <a:pPr marL="0" indent="0" algn="l">
              <a:lnSpc>
                <a:spcPts val="2550"/>
              </a:lnSpc>
              <a:buNone/>
            </a:pPr>
            <a:r>
              <a:rPr lang="en-US" sz="1700" dirty="0">
                <a:solidFill>
                  <a:srgbClr val="F2F2F2"/>
                </a:solidFill>
                <a:latin typeface="Source Sans 3" pitchFamily="34" charset="0"/>
                <a:ea typeface="Source Sans 3" pitchFamily="34" charset="-122"/>
                <a:cs typeface="Source Sans 3" pitchFamily="34" charset="-120"/>
              </a:rPr>
              <a:t>A Punjabi film titled "Punjab 1995," starring internationally renowned actor Diljit Dosanjh as Jaswant Singh Khalra, has been completed but not permitted for release in India.</a:t>
            </a:r>
            <a:endParaRPr lang="en-US" sz="1700" dirty="0"/>
          </a:p>
        </p:txBody>
      </p:sp>
      <p:sp>
        <p:nvSpPr>
          <p:cNvPr id="4" name="Text 2"/>
          <p:cNvSpPr/>
          <p:nvPr/>
        </p:nvSpPr>
        <p:spPr>
          <a:xfrm>
            <a:off x="863798" y="6214229"/>
            <a:ext cx="7530822" cy="647938"/>
          </a:xfrm>
          <a:prstGeom prst="rect">
            <a:avLst/>
          </a:prstGeom>
          <a:noFill/>
          <a:ln/>
        </p:spPr>
        <p:txBody>
          <a:bodyPr wrap="square" lIns="0" tIns="0" rIns="0" bIns="0" rtlCol="0" anchor="t"/>
          <a:lstStyle/>
          <a:p>
            <a:pPr marL="0" indent="0" algn="l">
              <a:lnSpc>
                <a:spcPts val="2550"/>
              </a:lnSpc>
              <a:buNone/>
            </a:pPr>
            <a:r>
              <a:rPr lang="en-US" sz="1700" dirty="0">
                <a:solidFill>
                  <a:srgbClr val="F2F2F2"/>
                </a:solidFill>
                <a:latin typeface="Source Sans 3" pitchFamily="34" charset="0"/>
                <a:ea typeface="Source Sans 3" pitchFamily="34" charset="-122"/>
                <a:cs typeface="Source Sans 3" pitchFamily="34" charset="-120"/>
              </a:rPr>
              <a:t>Senior government officials reportedly pressured filmmakers to withhold the release, fearing it would expose truths the state still prefers to hide.</a:t>
            </a:r>
            <a:endParaRPr lang="en-US" sz="1700" dirty="0"/>
          </a:p>
        </p:txBody>
      </p:sp>
      <p:sp>
        <p:nvSpPr>
          <p:cNvPr id="5" name="Text 3"/>
          <p:cNvSpPr/>
          <p:nvPr/>
        </p:nvSpPr>
        <p:spPr>
          <a:xfrm>
            <a:off x="9253061" y="5096589"/>
            <a:ext cx="4521041" cy="809625"/>
          </a:xfrm>
          <a:prstGeom prst="rect">
            <a:avLst/>
          </a:prstGeom>
          <a:noFill/>
          <a:ln/>
        </p:spPr>
        <p:txBody>
          <a:bodyPr wrap="square" lIns="0" tIns="0" rIns="0" bIns="0" rtlCol="0" anchor="t"/>
          <a:lstStyle/>
          <a:p>
            <a:pPr marL="0" indent="0" algn="l">
              <a:lnSpc>
                <a:spcPts val="3150"/>
              </a:lnSpc>
              <a:buNone/>
            </a:pPr>
            <a:r>
              <a:rPr lang="en-US" sz="2100" dirty="0">
                <a:solidFill>
                  <a:srgbClr val="F2F2F2"/>
                </a:solidFill>
                <a:latin typeface="Source Sans 3" pitchFamily="34" charset="0"/>
                <a:ea typeface="Source Sans 3" pitchFamily="34" charset="-122"/>
                <a:cs typeface="Source Sans 3" pitchFamily="34" charset="-120"/>
              </a:rPr>
              <a:t>"In India, if the story cannot be killed, the storyteller is silenced."</a:t>
            </a:r>
            <a:endParaRPr lang="en-US" sz="2100" dirty="0"/>
          </a:p>
        </p:txBody>
      </p:sp>
      <p:sp>
        <p:nvSpPr>
          <p:cNvPr id="6" name="Shape 4"/>
          <p:cNvSpPr/>
          <p:nvPr/>
        </p:nvSpPr>
        <p:spPr>
          <a:xfrm>
            <a:off x="8929211" y="5096589"/>
            <a:ext cx="30480" cy="809625"/>
          </a:xfrm>
          <a:prstGeom prst="rect">
            <a:avLst/>
          </a:prstGeom>
          <a:solidFill>
            <a:srgbClr val="2D2E34"/>
          </a:solidFill>
          <a:ln/>
        </p:spPr>
        <p:txBody>
          <a:bodyPr/>
          <a:lstStyle/>
          <a:p>
            <a:endParaRPr lang="en-US"/>
          </a:p>
        </p:txBody>
      </p:sp>
      <p:sp>
        <p:nvSpPr>
          <p:cNvPr id="7" name="Text 5"/>
          <p:cNvSpPr/>
          <p:nvPr/>
        </p:nvSpPr>
        <p:spPr>
          <a:xfrm>
            <a:off x="8929211" y="6149102"/>
            <a:ext cx="4844891" cy="323969"/>
          </a:xfrm>
          <a:prstGeom prst="rect">
            <a:avLst/>
          </a:prstGeom>
          <a:noFill/>
          <a:ln/>
        </p:spPr>
        <p:txBody>
          <a:bodyPr wrap="none" lIns="0" tIns="0" rIns="0" bIns="0" rtlCol="0" anchor="t"/>
          <a:lstStyle/>
          <a:p>
            <a:pPr marL="0" indent="0" algn="r">
              <a:lnSpc>
                <a:spcPts val="2550"/>
              </a:lnSpc>
              <a:buNone/>
            </a:pPr>
            <a:r>
              <a:rPr lang="en-US" sz="1700" dirty="0">
                <a:solidFill>
                  <a:srgbClr val="FFFFFF"/>
                </a:solidFill>
                <a:latin typeface="Source Sans 3" pitchFamily="34" charset="0"/>
                <a:ea typeface="Source Sans 3" pitchFamily="34" charset="-122"/>
                <a:cs typeface="Source Sans 3" pitchFamily="34" charset="-120"/>
              </a:rPr>
              <a:t>— B.T. Venkatesh, Human Rights Lawyer</a:t>
            </a:r>
            <a:endParaRPr lang="en-US" sz="17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 13">
    <p:spTree>
      <p:nvGrpSpPr>
        <p:cNvPr id="1" name=""/>
        <p:cNvGrpSpPr/>
        <p:nvPr/>
      </p:nvGrpSpPr>
      <p:grpSpPr>
        <a:xfrm>
          <a:off x="0" y="0"/>
          <a:ext cx="0" cy="0"/>
          <a:chOff x="0" y="0"/>
          <a:chExt cx="0" cy="0"/>
        </a:xfrm>
      </p:grpSpPr>
      <p:sp>
        <p:nvSpPr>
          <p:cNvPr id="2" name="Text 0"/>
          <p:cNvSpPr/>
          <p:nvPr/>
        </p:nvSpPr>
        <p:spPr>
          <a:xfrm>
            <a:off x="863798" y="3154680"/>
            <a:ext cx="8304252" cy="846653"/>
          </a:xfrm>
          <a:prstGeom prst="rect">
            <a:avLst/>
          </a:prstGeom>
          <a:noFill/>
          <a:ln/>
        </p:spPr>
        <p:txBody>
          <a:bodyPr wrap="none" lIns="0" tIns="0" rIns="0" bIns="0" rtlCol="0" anchor="t"/>
          <a:lstStyle/>
          <a:p>
            <a:pPr marL="0" indent="0" algn="l">
              <a:lnSpc>
                <a:spcPts val="6650"/>
              </a:lnSpc>
              <a:buNone/>
            </a:pPr>
            <a:r>
              <a:rPr lang="en-US" sz="5300" b="1" dirty="0">
                <a:solidFill>
                  <a:srgbClr val="000000"/>
                </a:solidFill>
                <a:latin typeface="Montserrat Bold" pitchFamily="34" charset="0"/>
                <a:ea typeface="Montserrat Bold" pitchFamily="34" charset="-122"/>
                <a:cs typeface="Montserrat Bold" pitchFamily="34" charset="-120"/>
              </a:rPr>
              <a:t>Fresno Honors a Martyr</a:t>
            </a:r>
            <a:endParaRPr lang="en-US" sz="5300" dirty="0"/>
          </a:p>
        </p:txBody>
      </p:sp>
      <p:sp>
        <p:nvSpPr>
          <p:cNvPr id="3" name="Text 1"/>
          <p:cNvSpPr/>
          <p:nvPr/>
        </p:nvSpPr>
        <p:spPr>
          <a:xfrm>
            <a:off x="3110151" y="4325183"/>
            <a:ext cx="8409980" cy="490776"/>
          </a:xfrm>
          <a:prstGeom prst="rect">
            <a:avLst/>
          </a:prstGeom>
          <a:noFill/>
          <a:ln/>
        </p:spPr>
        <p:txBody>
          <a:bodyPr wrap="none" lIns="0" tIns="0" rIns="0" bIns="0" rtlCol="0" anchor="t"/>
          <a:lstStyle/>
          <a:p>
            <a:pPr marL="0" indent="0" algn="ctr">
              <a:lnSpc>
                <a:spcPts val="3850"/>
              </a:lnSpc>
              <a:buNone/>
            </a:pPr>
            <a:r>
              <a:rPr lang="en-US" sz="3050" b="1" dirty="0">
                <a:solidFill>
                  <a:srgbClr val="000000"/>
                </a:solidFill>
                <a:latin typeface="Montserrat Bold" pitchFamily="34" charset="0"/>
                <a:ea typeface="Montserrat Bold" pitchFamily="34" charset="-122"/>
                <a:cs typeface="Montserrat Bold" pitchFamily="34" charset="-120"/>
              </a:rPr>
              <a:t>Jaswant Singh Khalra Elementary School</a:t>
            </a:r>
            <a:endParaRPr lang="en-US" sz="3050" dirty="0"/>
          </a:p>
        </p:txBody>
      </p:sp>
      <p:sp>
        <p:nvSpPr>
          <p:cNvPr id="4" name="Shape 2"/>
          <p:cNvSpPr/>
          <p:nvPr/>
        </p:nvSpPr>
        <p:spPr>
          <a:xfrm>
            <a:off x="863798" y="5139809"/>
            <a:ext cx="4156948" cy="2678192"/>
          </a:xfrm>
          <a:prstGeom prst="roundRect">
            <a:avLst>
              <a:gd name="adj" fmla="val 1210"/>
            </a:avLst>
          </a:prstGeom>
          <a:solidFill>
            <a:srgbClr val="FFFFFF"/>
          </a:solidFill>
          <a:ln w="30480">
            <a:solidFill>
              <a:srgbClr val="D8D4D4"/>
            </a:solidFill>
            <a:prstDash val="solid"/>
          </a:ln>
        </p:spPr>
        <p:txBody>
          <a:bodyPr/>
          <a:lstStyle/>
          <a:p>
            <a:endParaRPr lang="en-US"/>
          </a:p>
        </p:txBody>
      </p:sp>
      <p:sp>
        <p:nvSpPr>
          <p:cNvPr id="5" name="Shape 3"/>
          <p:cNvSpPr/>
          <p:nvPr/>
        </p:nvSpPr>
        <p:spPr>
          <a:xfrm>
            <a:off x="894278" y="5170289"/>
            <a:ext cx="4095988" cy="647819"/>
          </a:xfrm>
          <a:prstGeom prst="rect">
            <a:avLst/>
          </a:prstGeom>
          <a:solidFill>
            <a:srgbClr val="F2EEEE"/>
          </a:solidFill>
          <a:ln/>
        </p:spPr>
        <p:txBody>
          <a:bodyPr/>
          <a:lstStyle/>
          <a:p>
            <a:endParaRPr lang="en-US"/>
          </a:p>
        </p:txBody>
      </p:sp>
      <p:sp>
        <p:nvSpPr>
          <p:cNvPr id="6" name="Text 4"/>
          <p:cNvSpPr/>
          <p:nvPr/>
        </p:nvSpPr>
        <p:spPr>
          <a:xfrm>
            <a:off x="2780348" y="5291733"/>
            <a:ext cx="323850" cy="404932"/>
          </a:xfrm>
          <a:prstGeom prst="rect">
            <a:avLst/>
          </a:prstGeom>
          <a:noFill/>
          <a:ln/>
        </p:spPr>
        <p:txBody>
          <a:bodyPr wrap="none" lIns="0" tIns="0" rIns="0" bIns="0" rtlCol="0" anchor="t"/>
          <a:lstStyle/>
          <a:p>
            <a:pPr marL="0" indent="0" algn="l">
              <a:lnSpc>
                <a:spcPts val="2550"/>
              </a:lnSpc>
              <a:buNone/>
            </a:pPr>
            <a:r>
              <a:rPr lang="en-US" sz="2550" b="1" dirty="0">
                <a:solidFill>
                  <a:srgbClr val="3D3838"/>
                </a:solidFill>
                <a:latin typeface="Montserrat Bold" pitchFamily="34" charset="0"/>
                <a:ea typeface="Montserrat Bold" pitchFamily="34" charset="-122"/>
                <a:cs typeface="Montserrat Bold" pitchFamily="34" charset="-120"/>
              </a:rPr>
              <a:t>1</a:t>
            </a:r>
            <a:endParaRPr lang="en-US" sz="2550" dirty="0"/>
          </a:p>
        </p:txBody>
      </p:sp>
      <p:sp>
        <p:nvSpPr>
          <p:cNvPr id="7" name="Text 5"/>
          <p:cNvSpPr/>
          <p:nvPr/>
        </p:nvSpPr>
        <p:spPr>
          <a:xfrm>
            <a:off x="1110139" y="6033968"/>
            <a:ext cx="2454235" cy="306705"/>
          </a:xfrm>
          <a:prstGeom prst="rect">
            <a:avLst/>
          </a:prstGeom>
          <a:noFill/>
          <a:ln/>
        </p:spPr>
        <p:txBody>
          <a:bodyPr wrap="none" lIns="0" tIns="0" rIns="0" bIns="0" rtlCol="0" anchor="t"/>
          <a:lstStyle/>
          <a:p>
            <a:pPr marL="0" indent="0" algn="l">
              <a:lnSpc>
                <a:spcPts val="2400"/>
              </a:lnSpc>
              <a:buNone/>
            </a:pPr>
            <a:r>
              <a:rPr lang="en-US" sz="1900" b="1" dirty="0">
                <a:solidFill>
                  <a:srgbClr val="3D3838"/>
                </a:solidFill>
                <a:latin typeface="Montserrat Bold" pitchFamily="34" charset="0"/>
                <a:ea typeface="Montserrat Bold" pitchFamily="34" charset="-122"/>
                <a:cs typeface="Montserrat Bold" pitchFamily="34" charset="-120"/>
              </a:rPr>
              <a:t>First in America</a:t>
            </a:r>
            <a:endParaRPr lang="en-US" sz="1900" dirty="0"/>
          </a:p>
        </p:txBody>
      </p:sp>
      <p:sp>
        <p:nvSpPr>
          <p:cNvPr id="8" name="Text 6"/>
          <p:cNvSpPr/>
          <p:nvPr/>
        </p:nvSpPr>
        <p:spPr>
          <a:xfrm>
            <a:off x="1110139" y="6470213"/>
            <a:ext cx="3664268" cy="647938"/>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The first school in the United States named after a Sikh human rights hero</a:t>
            </a:r>
            <a:endParaRPr lang="en-US" sz="1700" dirty="0"/>
          </a:p>
        </p:txBody>
      </p:sp>
      <p:sp>
        <p:nvSpPr>
          <p:cNvPr id="9" name="Shape 7"/>
          <p:cNvSpPr/>
          <p:nvPr/>
        </p:nvSpPr>
        <p:spPr>
          <a:xfrm>
            <a:off x="5236607" y="5139809"/>
            <a:ext cx="4157067" cy="2678192"/>
          </a:xfrm>
          <a:prstGeom prst="roundRect">
            <a:avLst>
              <a:gd name="adj" fmla="val 1210"/>
            </a:avLst>
          </a:prstGeom>
          <a:solidFill>
            <a:srgbClr val="FFFFFF"/>
          </a:solidFill>
          <a:ln w="30480">
            <a:solidFill>
              <a:srgbClr val="D8D4D4"/>
            </a:solidFill>
            <a:prstDash val="solid"/>
          </a:ln>
        </p:spPr>
        <p:txBody>
          <a:bodyPr/>
          <a:lstStyle/>
          <a:p>
            <a:endParaRPr lang="en-US"/>
          </a:p>
        </p:txBody>
      </p:sp>
      <p:sp>
        <p:nvSpPr>
          <p:cNvPr id="10" name="Shape 8"/>
          <p:cNvSpPr/>
          <p:nvPr/>
        </p:nvSpPr>
        <p:spPr>
          <a:xfrm>
            <a:off x="5267087" y="5170289"/>
            <a:ext cx="4096107" cy="647819"/>
          </a:xfrm>
          <a:prstGeom prst="rect">
            <a:avLst/>
          </a:prstGeom>
          <a:solidFill>
            <a:srgbClr val="F2EEEE"/>
          </a:solidFill>
          <a:ln/>
        </p:spPr>
        <p:txBody>
          <a:bodyPr/>
          <a:lstStyle/>
          <a:p>
            <a:endParaRPr lang="en-US"/>
          </a:p>
        </p:txBody>
      </p:sp>
      <p:sp>
        <p:nvSpPr>
          <p:cNvPr id="11" name="Text 9"/>
          <p:cNvSpPr/>
          <p:nvPr/>
        </p:nvSpPr>
        <p:spPr>
          <a:xfrm>
            <a:off x="7153156" y="5291733"/>
            <a:ext cx="323850" cy="404932"/>
          </a:xfrm>
          <a:prstGeom prst="rect">
            <a:avLst/>
          </a:prstGeom>
          <a:noFill/>
          <a:ln/>
        </p:spPr>
        <p:txBody>
          <a:bodyPr wrap="none" lIns="0" tIns="0" rIns="0" bIns="0" rtlCol="0" anchor="t"/>
          <a:lstStyle/>
          <a:p>
            <a:pPr marL="0" indent="0" algn="l">
              <a:lnSpc>
                <a:spcPts val="2550"/>
              </a:lnSpc>
              <a:buNone/>
            </a:pPr>
            <a:r>
              <a:rPr lang="en-US" sz="2550" b="1" dirty="0">
                <a:solidFill>
                  <a:srgbClr val="3D3838"/>
                </a:solidFill>
                <a:latin typeface="Montserrat Bold" pitchFamily="34" charset="0"/>
                <a:ea typeface="Montserrat Bold" pitchFamily="34" charset="-122"/>
                <a:cs typeface="Montserrat Bold" pitchFamily="34" charset="-120"/>
              </a:rPr>
              <a:t>2</a:t>
            </a:r>
            <a:endParaRPr lang="en-US" sz="2550" dirty="0"/>
          </a:p>
        </p:txBody>
      </p:sp>
      <p:sp>
        <p:nvSpPr>
          <p:cNvPr id="12" name="Text 10"/>
          <p:cNvSpPr/>
          <p:nvPr/>
        </p:nvSpPr>
        <p:spPr>
          <a:xfrm>
            <a:off x="5482947" y="6033968"/>
            <a:ext cx="2454235" cy="306705"/>
          </a:xfrm>
          <a:prstGeom prst="rect">
            <a:avLst/>
          </a:prstGeom>
          <a:noFill/>
          <a:ln/>
        </p:spPr>
        <p:txBody>
          <a:bodyPr wrap="none" lIns="0" tIns="0" rIns="0" bIns="0" rtlCol="0" anchor="t"/>
          <a:lstStyle/>
          <a:p>
            <a:pPr marL="0" indent="0" algn="l">
              <a:lnSpc>
                <a:spcPts val="2400"/>
              </a:lnSpc>
              <a:buNone/>
            </a:pPr>
            <a:r>
              <a:rPr lang="en-US" sz="1900" b="1" dirty="0">
                <a:solidFill>
                  <a:srgbClr val="3D3838"/>
                </a:solidFill>
                <a:latin typeface="Montserrat Bold" pitchFamily="34" charset="0"/>
                <a:ea typeface="Montserrat Bold" pitchFamily="34" charset="-122"/>
                <a:cs typeface="Montserrat Bold" pitchFamily="34" charset="-120"/>
              </a:rPr>
              <a:t>Grand Opening</a:t>
            </a:r>
            <a:endParaRPr lang="en-US" sz="1900" dirty="0"/>
          </a:p>
        </p:txBody>
      </p:sp>
      <p:sp>
        <p:nvSpPr>
          <p:cNvPr id="13" name="Text 11"/>
          <p:cNvSpPr/>
          <p:nvPr/>
        </p:nvSpPr>
        <p:spPr>
          <a:xfrm>
            <a:off x="5482947" y="6470213"/>
            <a:ext cx="3664387" cy="647938"/>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Ribbon-cutting ceremony: Thursday, June 26, 2025, at 9:00 AM</a:t>
            </a:r>
            <a:endParaRPr lang="en-US" sz="1700" dirty="0"/>
          </a:p>
        </p:txBody>
      </p:sp>
      <p:sp>
        <p:nvSpPr>
          <p:cNvPr id="14" name="Text 12"/>
          <p:cNvSpPr/>
          <p:nvPr/>
        </p:nvSpPr>
        <p:spPr>
          <a:xfrm>
            <a:off x="5482947" y="7247692"/>
            <a:ext cx="3664387" cy="323969"/>
          </a:xfrm>
          <a:prstGeom prst="rect">
            <a:avLst/>
          </a:prstGeom>
          <a:noFill/>
          <a:ln/>
        </p:spPr>
        <p:txBody>
          <a:bodyPr wrap="non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4061 W Fountain Way Ave, Fresno</a:t>
            </a:r>
            <a:endParaRPr lang="en-US" sz="1700" dirty="0"/>
          </a:p>
        </p:txBody>
      </p:sp>
      <p:sp>
        <p:nvSpPr>
          <p:cNvPr id="15" name="Shape 13"/>
          <p:cNvSpPr/>
          <p:nvPr/>
        </p:nvSpPr>
        <p:spPr>
          <a:xfrm>
            <a:off x="9609534" y="5139809"/>
            <a:ext cx="4157067" cy="2678192"/>
          </a:xfrm>
          <a:prstGeom prst="roundRect">
            <a:avLst>
              <a:gd name="adj" fmla="val 1210"/>
            </a:avLst>
          </a:prstGeom>
          <a:solidFill>
            <a:srgbClr val="FFFFFF"/>
          </a:solidFill>
          <a:ln w="30480">
            <a:solidFill>
              <a:srgbClr val="D8D4D4"/>
            </a:solidFill>
            <a:prstDash val="solid"/>
          </a:ln>
        </p:spPr>
        <p:txBody>
          <a:bodyPr/>
          <a:lstStyle/>
          <a:p>
            <a:endParaRPr lang="en-US"/>
          </a:p>
        </p:txBody>
      </p:sp>
      <p:sp>
        <p:nvSpPr>
          <p:cNvPr id="16" name="Shape 14"/>
          <p:cNvSpPr/>
          <p:nvPr/>
        </p:nvSpPr>
        <p:spPr>
          <a:xfrm>
            <a:off x="9640014" y="5170289"/>
            <a:ext cx="4096107" cy="647819"/>
          </a:xfrm>
          <a:prstGeom prst="rect">
            <a:avLst/>
          </a:prstGeom>
          <a:solidFill>
            <a:srgbClr val="F2EEEE"/>
          </a:solidFill>
          <a:ln/>
        </p:spPr>
        <p:txBody>
          <a:bodyPr/>
          <a:lstStyle/>
          <a:p>
            <a:endParaRPr lang="en-US"/>
          </a:p>
        </p:txBody>
      </p:sp>
      <p:sp>
        <p:nvSpPr>
          <p:cNvPr id="17" name="Text 15"/>
          <p:cNvSpPr/>
          <p:nvPr/>
        </p:nvSpPr>
        <p:spPr>
          <a:xfrm>
            <a:off x="11526083" y="5291733"/>
            <a:ext cx="323850" cy="404932"/>
          </a:xfrm>
          <a:prstGeom prst="rect">
            <a:avLst/>
          </a:prstGeom>
          <a:noFill/>
          <a:ln/>
        </p:spPr>
        <p:txBody>
          <a:bodyPr wrap="none" lIns="0" tIns="0" rIns="0" bIns="0" rtlCol="0" anchor="t"/>
          <a:lstStyle/>
          <a:p>
            <a:pPr marL="0" indent="0" algn="l">
              <a:lnSpc>
                <a:spcPts val="2550"/>
              </a:lnSpc>
              <a:buNone/>
            </a:pPr>
            <a:r>
              <a:rPr lang="en-US" sz="2550" b="1" dirty="0">
                <a:solidFill>
                  <a:srgbClr val="3D3838"/>
                </a:solidFill>
                <a:latin typeface="Montserrat Bold" pitchFamily="34" charset="0"/>
                <a:ea typeface="Montserrat Bold" pitchFamily="34" charset="-122"/>
                <a:cs typeface="Montserrat Bold" pitchFamily="34" charset="-120"/>
              </a:rPr>
              <a:t>3</a:t>
            </a:r>
            <a:endParaRPr lang="en-US" sz="2550" dirty="0"/>
          </a:p>
        </p:txBody>
      </p:sp>
      <p:sp>
        <p:nvSpPr>
          <p:cNvPr id="18" name="Text 16"/>
          <p:cNvSpPr/>
          <p:nvPr/>
        </p:nvSpPr>
        <p:spPr>
          <a:xfrm>
            <a:off x="9855875" y="6033968"/>
            <a:ext cx="2454235" cy="306705"/>
          </a:xfrm>
          <a:prstGeom prst="rect">
            <a:avLst/>
          </a:prstGeom>
          <a:noFill/>
          <a:ln/>
        </p:spPr>
        <p:txBody>
          <a:bodyPr wrap="none" lIns="0" tIns="0" rIns="0" bIns="0" rtlCol="0" anchor="t"/>
          <a:lstStyle/>
          <a:p>
            <a:pPr marL="0" indent="0" algn="l">
              <a:lnSpc>
                <a:spcPts val="2400"/>
              </a:lnSpc>
              <a:buNone/>
            </a:pPr>
            <a:r>
              <a:rPr lang="en-US" sz="1900" b="1" dirty="0">
                <a:solidFill>
                  <a:srgbClr val="3D3838"/>
                </a:solidFill>
                <a:latin typeface="Montserrat Bold" pitchFamily="34" charset="0"/>
                <a:ea typeface="Montserrat Bold" pitchFamily="34" charset="-122"/>
                <a:cs typeface="Montserrat Bold" pitchFamily="34" charset="-120"/>
              </a:rPr>
              <a:t>Community Pride</a:t>
            </a:r>
            <a:endParaRPr lang="en-US" sz="1900" dirty="0"/>
          </a:p>
        </p:txBody>
      </p:sp>
      <p:sp>
        <p:nvSpPr>
          <p:cNvPr id="19" name="Text 17"/>
          <p:cNvSpPr/>
          <p:nvPr/>
        </p:nvSpPr>
        <p:spPr>
          <a:xfrm>
            <a:off x="9855875" y="6470213"/>
            <a:ext cx="3664387" cy="971907"/>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For Fresno's Punjabi Sikh community—one of the largest in the United States—a moment of recognition and healing</a:t>
            </a:r>
            <a:endParaRPr lang="en-US" sz="17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 14">
    <p:spTree>
      <p:nvGrpSpPr>
        <p:cNvPr id="1" name=""/>
        <p:cNvGrpSpPr/>
        <p:nvPr/>
      </p:nvGrpSpPr>
      <p:grpSpPr>
        <a:xfrm>
          <a:off x="0" y="0"/>
          <a:ext cx="0" cy="0"/>
          <a:chOff x="0" y="0"/>
          <a:chExt cx="0" cy="0"/>
        </a:xfrm>
      </p:grpSpPr>
      <p:sp>
        <p:nvSpPr>
          <p:cNvPr id="2" name="Text 0"/>
          <p:cNvSpPr/>
          <p:nvPr/>
        </p:nvSpPr>
        <p:spPr>
          <a:xfrm>
            <a:off x="863798" y="3592354"/>
            <a:ext cx="4908471" cy="613529"/>
          </a:xfrm>
          <a:prstGeom prst="rect">
            <a:avLst/>
          </a:prstGeom>
          <a:noFill/>
          <a:ln/>
        </p:spPr>
        <p:txBody>
          <a:bodyPr wrap="none" lIns="0" tIns="0" rIns="0" bIns="0" rtlCol="0" anchor="t"/>
          <a:lstStyle/>
          <a:p>
            <a:pPr marL="0" indent="0" algn="l">
              <a:lnSpc>
                <a:spcPts val="4800"/>
              </a:lnSpc>
              <a:buNone/>
            </a:pPr>
            <a:r>
              <a:rPr lang="en-US" sz="3850" b="1" dirty="0">
                <a:solidFill>
                  <a:srgbClr val="000000"/>
                </a:solidFill>
                <a:latin typeface="Montserrat Bold" pitchFamily="34" charset="0"/>
                <a:ea typeface="Montserrat Bold" pitchFamily="34" charset="-122"/>
                <a:cs typeface="Montserrat Bold" pitchFamily="34" charset="-120"/>
              </a:rPr>
              <a:t>A Living Memorial</a:t>
            </a:r>
            <a:endParaRPr lang="en-US" sz="3850" dirty="0"/>
          </a:p>
        </p:txBody>
      </p:sp>
      <p:sp>
        <p:nvSpPr>
          <p:cNvPr id="3" name="Text 1"/>
          <p:cNvSpPr/>
          <p:nvPr/>
        </p:nvSpPr>
        <p:spPr>
          <a:xfrm>
            <a:off x="863798" y="4724043"/>
            <a:ext cx="6859310" cy="1295876"/>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Schools are more than institutions; they are vessels of memory. Each time a child in Fresno asks, "Who was Jaswant Singh Khalra?" a teacher, parent, or elder will tell the story of a man who stood against impossible odds to defend the voiceless.</a:t>
            </a:r>
            <a:endParaRPr lang="en-US" sz="1700" dirty="0"/>
          </a:p>
        </p:txBody>
      </p:sp>
      <p:sp>
        <p:nvSpPr>
          <p:cNvPr id="4" name="Text 2"/>
          <p:cNvSpPr/>
          <p:nvPr/>
        </p:nvSpPr>
        <p:spPr>
          <a:xfrm>
            <a:off x="863798" y="6214229"/>
            <a:ext cx="6859310" cy="971907"/>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Just as America honors civil rights leaders like Martin Luther King Jr. and César Chávez, Fresno has now placed a Sikh human rights martyr among those remembered for their moral courage.</a:t>
            </a:r>
            <a:endParaRPr lang="en-US" sz="1700" dirty="0"/>
          </a:p>
        </p:txBody>
      </p:sp>
      <p:sp>
        <p:nvSpPr>
          <p:cNvPr id="5" name="Text 3"/>
          <p:cNvSpPr/>
          <p:nvPr/>
        </p:nvSpPr>
        <p:spPr>
          <a:xfrm>
            <a:off x="8581549" y="4772620"/>
            <a:ext cx="5192554" cy="971907"/>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"Even a single candle is enough to bring light in darkness. If that candle is extinguished, another will rise to take its place."</a:t>
            </a:r>
            <a:endParaRPr lang="en-US" sz="1700" dirty="0"/>
          </a:p>
        </p:txBody>
      </p:sp>
      <p:sp>
        <p:nvSpPr>
          <p:cNvPr id="6" name="Shape 4"/>
          <p:cNvSpPr/>
          <p:nvPr/>
        </p:nvSpPr>
        <p:spPr>
          <a:xfrm>
            <a:off x="8257699" y="4772620"/>
            <a:ext cx="30480" cy="971907"/>
          </a:xfrm>
          <a:prstGeom prst="rect">
            <a:avLst/>
          </a:prstGeom>
          <a:solidFill>
            <a:srgbClr val="2D2E34"/>
          </a:solidFill>
          <a:ln/>
        </p:spPr>
        <p:txBody>
          <a:bodyPr/>
          <a:lstStyle/>
          <a:p>
            <a:endParaRPr lang="en-US"/>
          </a:p>
        </p:txBody>
      </p:sp>
      <p:sp>
        <p:nvSpPr>
          <p:cNvPr id="7" name="Text 5"/>
          <p:cNvSpPr/>
          <p:nvPr/>
        </p:nvSpPr>
        <p:spPr>
          <a:xfrm>
            <a:off x="8257699" y="5987415"/>
            <a:ext cx="5516404" cy="971907"/>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That candle now burns brightly in Fresno, where his name will guide generations of children toward justice and compassion.</a:t>
            </a:r>
            <a:endParaRPr lang="en-US" sz="17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Slide 15">
    <p:spTree>
      <p:nvGrpSpPr>
        <p:cNvPr id="1" name=""/>
        <p:cNvGrpSpPr/>
        <p:nvPr/>
      </p:nvGrpSpPr>
      <p:grpSpPr>
        <a:xfrm>
          <a:off x="0" y="0"/>
          <a:ext cx="0" cy="0"/>
          <a:chOff x="0" y="0"/>
          <a:chExt cx="0" cy="0"/>
        </a:xfrm>
      </p:grpSpPr>
      <p:sp>
        <p:nvSpPr>
          <p:cNvPr id="2" name="Text 0"/>
          <p:cNvSpPr/>
          <p:nvPr/>
        </p:nvSpPr>
        <p:spPr>
          <a:xfrm>
            <a:off x="863798" y="3354586"/>
            <a:ext cx="9191268" cy="613529"/>
          </a:xfrm>
          <a:prstGeom prst="rect">
            <a:avLst/>
          </a:prstGeom>
          <a:noFill/>
          <a:ln/>
        </p:spPr>
        <p:txBody>
          <a:bodyPr wrap="none" lIns="0" tIns="0" rIns="0" bIns="0" rtlCol="0" anchor="t"/>
          <a:lstStyle/>
          <a:p>
            <a:pPr marL="0" indent="0" algn="l">
              <a:lnSpc>
                <a:spcPts val="4800"/>
              </a:lnSpc>
              <a:buNone/>
            </a:pPr>
            <a:r>
              <a:rPr lang="en-US" sz="3850" b="1" dirty="0">
                <a:solidFill>
                  <a:srgbClr val="000000"/>
                </a:solidFill>
                <a:latin typeface="Montserrat Bold" pitchFamily="34" charset="0"/>
                <a:ea typeface="Montserrat Bold" pitchFamily="34" charset="-122"/>
                <a:cs typeface="Montserrat Bold" pitchFamily="34" charset="-120"/>
              </a:rPr>
              <a:t>Voices from the Opening Ceremony</a:t>
            </a:r>
            <a:endParaRPr lang="en-US" sz="3850" dirty="0"/>
          </a:p>
        </p:txBody>
      </p:sp>
      <p:sp>
        <p:nvSpPr>
          <p:cNvPr id="3" name="Shape 1"/>
          <p:cNvSpPr/>
          <p:nvPr/>
        </p:nvSpPr>
        <p:spPr>
          <a:xfrm>
            <a:off x="863798" y="4399955"/>
            <a:ext cx="6343412" cy="3218259"/>
          </a:xfrm>
          <a:prstGeom prst="roundRect">
            <a:avLst>
              <a:gd name="adj" fmla="val 1007"/>
            </a:avLst>
          </a:prstGeom>
          <a:solidFill>
            <a:srgbClr val="FFFFFF"/>
          </a:solidFill>
          <a:ln w="30480">
            <a:solidFill>
              <a:srgbClr val="D8D4D4"/>
            </a:solidFill>
            <a:prstDash val="solid"/>
          </a:ln>
        </p:spPr>
        <p:txBody>
          <a:bodyPr/>
          <a:lstStyle/>
          <a:p>
            <a:endParaRPr lang="en-US"/>
          </a:p>
        </p:txBody>
      </p:sp>
      <p:pic>
        <p:nvPicPr>
          <p:cNvPr id="4" name="Image 0" descr="preencoded.png"/>
          <p:cNvPicPr>
            <a:picLocks noChangeAspect="1"/>
          </p:cNvPicPr>
          <p:nvPr/>
        </p:nvPicPr>
        <p:blipFill>
          <a:blip r:embed="rId3"/>
          <a:stretch>
            <a:fillRect/>
          </a:stretch>
        </p:blipFill>
        <p:spPr>
          <a:xfrm>
            <a:off x="764738" y="4300895"/>
            <a:ext cx="259080" cy="259080"/>
          </a:xfrm>
          <a:prstGeom prst="rect">
            <a:avLst/>
          </a:prstGeom>
        </p:spPr>
      </p:pic>
      <p:pic>
        <p:nvPicPr>
          <p:cNvPr id="5" name="Image 1" descr="preencoded.png"/>
          <p:cNvPicPr>
            <a:picLocks noChangeAspect="1"/>
          </p:cNvPicPr>
          <p:nvPr/>
        </p:nvPicPr>
        <p:blipFill>
          <a:blip r:embed="rId3"/>
          <a:stretch>
            <a:fillRect/>
          </a:stretch>
        </p:blipFill>
        <p:spPr>
          <a:xfrm>
            <a:off x="7047190" y="7458194"/>
            <a:ext cx="259080" cy="259080"/>
          </a:xfrm>
          <a:prstGeom prst="rect">
            <a:avLst/>
          </a:prstGeom>
        </p:spPr>
      </p:pic>
      <p:sp>
        <p:nvSpPr>
          <p:cNvPr id="6" name="Text 2"/>
          <p:cNvSpPr/>
          <p:nvPr/>
        </p:nvSpPr>
        <p:spPr>
          <a:xfrm>
            <a:off x="1218128" y="4754285"/>
            <a:ext cx="2454235" cy="306705"/>
          </a:xfrm>
          <a:prstGeom prst="rect">
            <a:avLst/>
          </a:prstGeom>
          <a:noFill/>
          <a:ln/>
        </p:spPr>
        <p:txBody>
          <a:bodyPr wrap="none" lIns="0" tIns="0" rIns="0" bIns="0" rtlCol="0" anchor="t"/>
          <a:lstStyle/>
          <a:p>
            <a:pPr marL="0" indent="0" algn="l">
              <a:lnSpc>
                <a:spcPts val="2400"/>
              </a:lnSpc>
              <a:buNone/>
            </a:pPr>
            <a:r>
              <a:rPr lang="en-US" sz="1900" b="1" dirty="0">
                <a:solidFill>
                  <a:srgbClr val="3D3838"/>
                </a:solidFill>
                <a:latin typeface="Montserrat Bold" pitchFamily="34" charset="0"/>
                <a:ea typeface="Montserrat Bold" pitchFamily="34" charset="-122"/>
                <a:cs typeface="Montserrat Bold" pitchFamily="34" charset="-120"/>
              </a:rPr>
              <a:t>Dr. Sara Martinez</a:t>
            </a:r>
            <a:endParaRPr lang="en-US" sz="1900" dirty="0"/>
          </a:p>
        </p:txBody>
      </p:sp>
      <p:sp>
        <p:nvSpPr>
          <p:cNvPr id="7" name="Text 3"/>
          <p:cNvSpPr/>
          <p:nvPr/>
        </p:nvSpPr>
        <p:spPr>
          <a:xfrm>
            <a:off x="1218128" y="5190530"/>
            <a:ext cx="5634752" cy="323969"/>
          </a:xfrm>
          <a:prstGeom prst="rect">
            <a:avLst/>
          </a:prstGeom>
          <a:noFill/>
          <a:ln/>
        </p:spPr>
        <p:txBody>
          <a:bodyPr wrap="non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Superintendent, Central Unified School District</a:t>
            </a:r>
            <a:endParaRPr lang="en-US" sz="1700" dirty="0"/>
          </a:p>
        </p:txBody>
      </p:sp>
      <p:sp>
        <p:nvSpPr>
          <p:cNvPr id="8" name="Text 4"/>
          <p:cNvSpPr/>
          <p:nvPr/>
        </p:nvSpPr>
        <p:spPr>
          <a:xfrm>
            <a:off x="1218128" y="5644039"/>
            <a:ext cx="5634752" cy="1619845"/>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"Education is not only about academics—it is about values. By naming this school after Jaswant Singh Khalra, we are teaching our children that courage, truth, and justice matter. His name will remind them daily that even one voice can change history."</a:t>
            </a:r>
            <a:endParaRPr lang="en-US" sz="1700" dirty="0"/>
          </a:p>
        </p:txBody>
      </p:sp>
      <p:sp>
        <p:nvSpPr>
          <p:cNvPr id="9" name="Shape 5"/>
          <p:cNvSpPr/>
          <p:nvPr/>
        </p:nvSpPr>
        <p:spPr>
          <a:xfrm>
            <a:off x="7423071" y="4399955"/>
            <a:ext cx="6343531" cy="3218259"/>
          </a:xfrm>
          <a:prstGeom prst="roundRect">
            <a:avLst>
              <a:gd name="adj" fmla="val 1007"/>
            </a:avLst>
          </a:prstGeom>
          <a:solidFill>
            <a:srgbClr val="FFFFFF"/>
          </a:solidFill>
          <a:ln w="30480">
            <a:solidFill>
              <a:srgbClr val="D8D4D4"/>
            </a:solidFill>
            <a:prstDash val="solid"/>
          </a:ln>
        </p:spPr>
        <p:txBody>
          <a:bodyPr/>
          <a:lstStyle/>
          <a:p>
            <a:endParaRPr lang="en-US"/>
          </a:p>
        </p:txBody>
      </p:sp>
      <p:pic>
        <p:nvPicPr>
          <p:cNvPr id="10" name="Image 2" descr="preencoded.png"/>
          <p:cNvPicPr>
            <a:picLocks noChangeAspect="1"/>
          </p:cNvPicPr>
          <p:nvPr/>
        </p:nvPicPr>
        <p:blipFill>
          <a:blip r:embed="rId3"/>
          <a:stretch>
            <a:fillRect/>
          </a:stretch>
        </p:blipFill>
        <p:spPr>
          <a:xfrm>
            <a:off x="7324011" y="4300895"/>
            <a:ext cx="259080" cy="259080"/>
          </a:xfrm>
          <a:prstGeom prst="rect">
            <a:avLst/>
          </a:prstGeom>
        </p:spPr>
      </p:pic>
      <p:pic>
        <p:nvPicPr>
          <p:cNvPr id="11" name="Image 3" descr="preencoded.png"/>
          <p:cNvPicPr>
            <a:picLocks noChangeAspect="1"/>
          </p:cNvPicPr>
          <p:nvPr/>
        </p:nvPicPr>
        <p:blipFill>
          <a:blip r:embed="rId3"/>
          <a:stretch>
            <a:fillRect/>
          </a:stretch>
        </p:blipFill>
        <p:spPr>
          <a:xfrm>
            <a:off x="13606582" y="7458194"/>
            <a:ext cx="259080" cy="259080"/>
          </a:xfrm>
          <a:prstGeom prst="rect">
            <a:avLst/>
          </a:prstGeom>
        </p:spPr>
      </p:pic>
      <p:sp>
        <p:nvSpPr>
          <p:cNvPr id="12" name="Text 6"/>
          <p:cNvSpPr/>
          <p:nvPr/>
        </p:nvSpPr>
        <p:spPr>
          <a:xfrm>
            <a:off x="7777401" y="4754285"/>
            <a:ext cx="2454235" cy="306705"/>
          </a:xfrm>
          <a:prstGeom prst="rect">
            <a:avLst/>
          </a:prstGeom>
          <a:noFill/>
          <a:ln/>
        </p:spPr>
        <p:txBody>
          <a:bodyPr wrap="none" lIns="0" tIns="0" rIns="0" bIns="0" rtlCol="0" anchor="t"/>
          <a:lstStyle/>
          <a:p>
            <a:pPr marL="0" indent="0" algn="l">
              <a:lnSpc>
                <a:spcPts val="2400"/>
              </a:lnSpc>
              <a:buNone/>
            </a:pPr>
            <a:r>
              <a:rPr lang="en-US" sz="1900" b="1" dirty="0">
                <a:solidFill>
                  <a:srgbClr val="3D3838"/>
                </a:solidFill>
                <a:latin typeface="Montserrat Bold" pitchFamily="34" charset="0"/>
                <a:ea typeface="Montserrat Bold" pitchFamily="34" charset="-122"/>
                <a:cs typeface="Montserrat Bold" pitchFamily="34" charset="-120"/>
              </a:rPr>
              <a:t>Raj Singh</a:t>
            </a:r>
            <a:endParaRPr lang="en-US" sz="1900" dirty="0"/>
          </a:p>
        </p:txBody>
      </p:sp>
      <p:sp>
        <p:nvSpPr>
          <p:cNvPr id="13" name="Text 7"/>
          <p:cNvSpPr/>
          <p:nvPr/>
        </p:nvSpPr>
        <p:spPr>
          <a:xfrm>
            <a:off x="7777401" y="5190530"/>
            <a:ext cx="5634871" cy="323969"/>
          </a:xfrm>
          <a:prstGeom prst="rect">
            <a:avLst/>
          </a:prstGeom>
          <a:noFill/>
          <a:ln/>
        </p:spPr>
        <p:txBody>
          <a:bodyPr wrap="non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Fresno City Councilmember</a:t>
            </a:r>
            <a:endParaRPr lang="en-US" sz="1700" dirty="0"/>
          </a:p>
        </p:txBody>
      </p:sp>
      <p:sp>
        <p:nvSpPr>
          <p:cNvPr id="14" name="Text 8"/>
          <p:cNvSpPr/>
          <p:nvPr/>
        </p:nvSpPr>
        <p:spPr>
          <a:xfrm>
            <a:off x="7777401" y="5644039"/>
            <a:ext cx="5634871" cy="1295876"/>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"This is not just a school for Sikhs, it is a school for Fresno, for California, and for America. Jaswant Singh Khalra stood up for human dignity, and today his name stands here as a lesson for generations."</a:t>
            </a:r>
            <a:endParaRPr lang="en-US" sz="17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name="Slide 16">
    <p:spTree>
      <p:nvGrpSpPr>
        <p:cNvPr id="1" name=""/>
        <p:cNvGrpSpPr/>
        <p:nvPr/>
      </p:nvGrpSpPr>
      <p:grpSpPr>
        <a:xfrm>
          <a:off x="0" y="0"/>
          <a:ext cx="0" cy="0"/>
          <a:chOff x="0" y="0"/>
          <a:chExt cx="0" cy="0"/>
        </a:xfrm>
      </p:grpSpPr>
      <p:sp>
        <p:nvSpPr>
          <p:cNvPr id="2" name="Text 0"/>
          <p:cNvSpPr/>
          <p:nvPr/>
        </p:nvSpPr>
        <p:spPr>
          <a:xfrm>
            <a:off x="863798" y="3867745"/>
            <a:ext cx="8641675" cy="613529"/>
          </a:xfrm>
          <a:prstGeom prst="rect">
            <a:avLst/>
          </a:prstGeom>
          <a:noFill/>
          <a:ln/>
        </p:spPr>
        <p:txBody>
          <a:bodyPr wrap="none" lIns="0" tIns="0" rIns="0" bIns="0" rtlCol="0" anchor="t"/>
          <a:lstStyle/>
          <a:p>
            <a:pPr marL="0" indent="0" algn="l">
              <a:lnSpc>
                <a:spcPts val="4800"/>
              </a:lnSpc>
              <a:buNone/>
            </a:pPr>
            <a:r>
              <a:rPr lang="en-US" sz="3850" b="1" dirty="0">
                <a:solidFill>
                  <a:srgbClr val="000000"/>
                </a:solidFill>
                <a:latin typeface="Montserrat Bold" pitchFamily="34" charset="0"/>
                <a:ea typeface="Montserrat Bold" pitchFamily="34" charset="-122"/>
                <a:cs typeface="Montserrat Bold" pitchFamily="34" charset="-120"/>
              </a:rPr>
              <a:t>More Voices from the Community</a:t>
            </a:r>
            <a:endParaRPr lang="en-US" sz="3850" dirty="0"/>
          </a:p>
        </p:txBody>
      </p:sp>
      <p:sp>
        <p:nvSpPr>
          <p:cNvPr id="3" name="Text 1"/>
          <p:cNvSpPr/>
          <p:nvPr/>
        </p:nvSpPr>
        <p:spPr>
          <a:xfrm>
            <a:off x="1187648" y="5048012"/>
            <a:ext cx="5864066" cy="1295876"/>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"For years, our elders told the story of Khalra Sahib in gurdwaras and community halls. Today, that story has been written into Fresno's history. Our children will walk into a school that bears his name, and they will know that truth is worth defending."</a:t>
            </a:r>
            <a:endParaRPr lang="en-US" sz="1700" dirty="0"/>
          </a:p>
        </p:txBody>
      </p:sp>
      <p:sp>
        <p:nvSpPr>
          <p:cNvPr id="4" name="Shape 2"/>
          <p:cNvSpPr/>
          <p:nvPr/>
        </p:nvSpPr>
        <p:spPr>
          <a:xfrm>
            <a:off x="863798" y="5048012"/>
            <a:ext cx="30480" cy="1295876"/>
          </a:xfrm>
          <a:prstGeom prst="rect">
            <a:avLst/>
          </a:prstGeom>
          <a:solidFill>
            <a:srgbClr val="2D2E34"/>
          </a:solidFill>
          <a:ln/>
        </p:spPr>
        <p:txBody>
          <a:bodyPr/>
          <a:lstStyle/>
          <a:p>
            <a:endParaRPr lang="en-US"/>
          </a:p>
        </p:txBody>
      </p:sp>
      <p:sp>
        <p:nvSpPr>
          <p:cNvPr id="5" name="Text 3"/>
          <p:cNvSpPr/>
          <p:nvPr/>
        </p:nvSpPr>
        <p:spPr>
          <a:xfrm>
            <a:off x="863798" y="6586776"/>
            <a:ext cx="6187916" cy="323969"/>
          </a:xfrm>
          <a:prstGeom prst="rect">
            <a:avLst/>
          </a:prstGeom>
          <a:noFill/>
          <a:ln/>
        </p:spPr>
        <p:txBody>
          <a:bodyPr wrap="none" lIns="0" tIns="0" rIns="0" bIns="0" rtlCol="0" anchor="t"/>
          <a:lstStyle/>
          <a:p>
            <a:pPr marL="0" indent="0" algn="r">
              <a:lnSpc>
                <a:spcPts val="2550"/>
              </a:lnSpc>
              <a:buNone/>
            </a:pPr>
            <a:r>
              <a:rPr lang="en-US" sz="1700" dirty="0">
                <a:solidFill>
                  <a:srgbClr val="3D3838"/>
                </a:solidFill>
                <a:latin typeface="Source Sans 3" pitchFamily="34" charset="0"/>
                <a:ea typeface="Source Sans 3" pitchFamily="34" charset="-122"/>
                <a:cs typeface="Source Sans 3" pitchFamily="34" charset="-120"/>
              </a:rPr>
              <a:t>— Navdeep Kaur, President of the Fresno Sikh Council</a:t>
            </a:r>
            <a:endParaRPr lang="en-US" sz="1700" dirty="0"/>
          </a:p>
        </p:txBody>
      </p:sp>
      <p:sp>
        <p:nvSpPr>
          <p:cNvPr id="6" name="Text 4"/>
          <p:cNvSpPr/>
          <p:nvPr/>
        </p:nvSpPr>
        <p:spPr>
          <a:xfrm>
            <a:off x="7910155" y="5048012"/>
            <a:ext cx="5864066" cy="647938"/>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"I didn't know who Jaswant Singh Khalra was before. Now I do. He was brave. I want to be brave like him."</a:t>
            </a:r>
            <a:endParaRPr lang="en-US" sz="1700" dirty="0"/>
          </a:p>
        </p:txBody>
      </p:sp>
      <p:sp>
        <p:nvSpPr>
          <p:cNvPr id="7" name="Shape 5"/>
          <p:cNvSpPr/>
          <p:nvPr/>
        </p:nvSpPr>
        <p:spPr>
          <a:xfrm>
            <a:off x="7586305" y="5048012"/>
            <a:ext cx="30480" cy="647938"/>
          </a:xfrm>
          <a:prstGeom prst="rect">
            <a:avLst/>
          </a:prstGeom>
          <a:solidFill>
            <a:srgbClr val="2D2E34"/>
          </a:solidFill>
          <a:ln/>
        </p:spPr>
        <p:txBody>
          <a:bodyPr/>
          <a:lstStyle/>
          <a:p>
            <a:endParaRPr lang="en-US"/>
          </a:p>
        </p:txBody>
      </p:sp>
      <p:sp>
        <p:nvSpPr>
          <p:cNvPr id="8" name="Text 6"/>
          <p:cNvSpPr/>
          <p:nvPr/>
        </p:nvSpPr>
        <p:spPr>
          <a:xfrm>
            <a:off x="7586305" y="5938837"/>
            <a:ext cx="6187916" cy="323969"/>
          </a:xfrm>
          <a:prstGeom prst="rect">
            <a:avLst/>
          </a:prstGeom>
          <a:noFill/>
          <a:ln/>
        </p:spPr>
        <p:txBody>
          <a:bodyPr wrap="none" lIns="0" tIns="0" rIns="0" bIns="0" rtlCol="0" anchor="t"/>
          <a:lstStyle/>
          <a:p>
            <a:pPr marL="0" indent="0" algn="r">
              <a:lnSpc>
                <a:spcPts val="2550"/>
              </a:lnSpc>
              <a:buNone/>
            </a:pPr>
            <a:r>
              <a:rPr lang="en-US" sz="1700" dirty="0">
                <a:solidFill>
                  <a:srgbClr val="3D3838"/>
                </a:solidFill>
                <a:latin typeface="Source Sans 3" pitchFamily="34" charset="0"/>
                <a:ea typeface="Source Sans 3" pitchFamily="34" charset="-122"/>
                <a:cs typeface="Source Sans 3" pitchFamily="34" charset="-120"/>
              </a:rPr>
              <a:t>— Amrit Singh, Fifth-grader who will attend the school</a:t>
            </a:r>
            <a:endParaRPr lang="en-US" sz="17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name="Slide 17">
    <p:spTree>
      <p:nvGrpSpPr>
        <p:cNvPr id="1" name=""/>
        <p:cNvGrpSpPr/>
        <p:nvPr/>
      </p:nvGrpSpPr>
      <p:grpSpPr>
        <a:xfrm>
          <a:off x="0" y="0"/>
          <a:ext cx="0" cy="0"/>
          <a:chOff x="0" y="0"/>
          <a:chExt cx="0" cy="0"/>
        </a:xfrm>
      </p:grpSpPr>
      <p:sp>
        <p:nvSpPr>
          <p:cNvPr id="2" name="Text 0"/>
          <p:cNvSpPr/>
          <p:nvPr/>
        </p:nvSpPr>
        <p:spPr>
          <a:xfrm>
            <a:off x="863798" y="3546753"/>
            <a:ext cx="4908471" cy="613529"/>
          </a:xfrm>
          <a:prstGeom prst="rect">
            <a:avLst/>
          </a:prstGeom>
          <a:noFill/>
          <a:ln/>
        </p:spPr>
        <p:txBody>
          <a:bodyPr wrap="none" lIns="0" tIns="0" rIns="0" bIns="0" rtlCol="0" anchor="t"/>
          <a:lstStyle/>
          <a:p>
            <a:pPr marL="0" indent="0" algn="l">
              <a:lnSpc>
                <a:spcPts val="4800"/>
              </a:lnSpc>
              <a:buNone/>
            </a:pPr>
            <a:r>
              <a:rPr lang="en-US" sz="3850" b="1" dirty="0">
                <a:solidFill>
                  <a:srgbClr val="F2F2F2"/>
                </a:solidFill>
                <a:latin typeface="Montserrat Bold" pitchFamily="34" charset="0"/>
                <a:ea typeface="Montserrat Bold" pitchFamily="34" charset="-122"/>
                <a:cs typeface="Montserrat Bold" pitchFamily="34" charset="-120"/>
              </a:rPr>
              <a:t>A Widow's Words</a:t>
            </a:r>
            <a:endParaRPr lang="en-US" sz="3850" dirty="0"/>
          </a:p>
        </p:txBody>
      </p:sp>
      <p:sp>
        <p:nvSpPr>
          <p:cNvPr id="3" name="Text 1"/>
          <p:cNvSpPr/>
          <p:nvPr/>
        </p:nvSpPr>
        <p:spPr>
          <a:xfrm>
            <a:off x="1187648" y="4835009"/>
            <a:ext cx="12578953" cy="1214438"/>
          </a:xfrm>
          <a:prstGeom prst="rect">
            <a:avLst/>
          </a:prstGeom>
          <a:noFill/>
          <a:ln/>
        </p:spPr>
        <p:txBody>
          <a:bodyPr wrap="square" lIns="0" tIns="0" rIns="0" bIns="0" rtlCol="0" anchor="t"/>
          <a:lstStyle/>
          <a:p>
            <a:pPr marL="0" indent="0" algn="l">
              <a:lnSpc>
                <a:spcPts val="3150"/>
              </a:lnSpc>
              <a:buNone/>
            </a:pPr>
            <a:r>
              <a:rPr lang="en-US" sz="2100" dirty="0">
                <a:solidFill>
                  <a:srgbClr val="F2F2F2"/>
                </a:solidFill>
                <a:latin typeface="Source Sans 3" pitchFamily="34" charset="0"/>
                <a:ea typeface="Source Sans 3" pitchFamily="34" charset="-122"/>
                <a:cs typeface="Source Sans 3" pitchFamily="34" charset="-120"/>
              </a:rPr>
              <a:t>"My husband gave his life so the disappeared would not be forgotten. To see a school named after him in America fills my heart with gratitude. May these children carry his light forward. His candle has not gone out—it is burning here in Fresno."</a:t>
            </a:r>
            <a:endParaRPr lang="en-US" sz="2100" dirty="0"/>
          </a:p>
        </p:txBody>
      </p:sp>
      <p:sp>
        <p:nvSpPr>
          <p:cNvPr id="4" name="Shape 2"/>
          <p:cNvSpPr/>
          <p:nvPr/>
        </p:nvSpPr>
        <p:spPr>
          <a:xfrm>
            <a:off x="863798" y="4592122"/>
            <a:ext cx="30480" cy="1700213"/>
          </a:xfrm>
          <a:prstGeom prst="rect">
            <a:avLst/>
          </a:prstGeom>
          <a:solidFill>
            <a:srgbClr val="2D2E34"/>
          </a:solidFill>
          <a:ln/>
        </p:spPr>
        <p:txBody>
          <a:bodyPr/>
          <a:lstStyle/>
          <a:p>
            <a:endParaRPr lang="en-US"/>
          </a:p>
        </p:txBody>
      </p:sp>
      <p:sp>
        <p:nvSpPr>
          <p:cNvPr id="5" name="Text 3"/>
          <p:cNvSpPr/>
          <p:nvPr/>
        </p:nvSpPr>
        <p:spPr>
          <a:xfrm>
            <a:off x="863798" y="6535222"/>
            <a:ext cx="12902803" cy="323969"/>
          </a:xfrm>
          <a:prstGeom prst="rect">
            <a:avLst/>
          </a:prstGeom>
          <a:noFill/>
          <a:ln/>
        </p:spPr>
        <p:txBody>
          <a:bodyPr wrap="none" lIns="0" tIns="0" rIns="0" bIns="0" rtlCol="0" anchor="t"/>
          <a:lstStyle/>
          <a:p>
            <a:pPr marL="0" indent="0" algn="r">
              <a:lnSpc>
                <a:spcPts val="2550"/>
              </a:lnSpc>
              <a:buNone/>
            </a:pPr>
            <a:r>
              <a:rPr lang="en-US" sz="1700" dirty="0">
                <a:solidFill>
                  <a:srgbClr val="F2F2F2"/>
                </a:solidFill>
                <a:latin typeface="Source Sans 3" pitchFamily="34" charset="0"/>
                <a:ea typeface="Source Sans 3" pitchFamily="34" charset="-122"/>
                <a:cs typeface="Source Sans 3" pitchFamily="34" charset="-120"/>
              </a:rPr>
              <a:t>— Paramjit Kaur Khalra, widow of Jaswant Singh Khalra</a:t>
            </a:r>
            <a:endParaRPr lang="en-US" sz="1700" dirty="0"/>
          </a:p>
        </p:txBody>
      </p:sp>
      <p:sp>
        <p:nvSpPr>
          <p:cNvPr id="6" name="Text 4"/>
          <p:cNvSpPr/>
          <p:nvPr/>
        </p:nvSpPr>
        <p:spPr>
          <a:xfrm>
            <a:off x="863798" y="7102078"/>
            <a:ext cx="12902803" cy="323969"/>
          </a:xfrm>
          <a:prstGeom prst="rect">
            <a:avLst/>
          </a:prstGeom>
          <a:noFill/>
          <a:ln/>
        </p:spPr>
        <p:txBody>
          <a:bodyPr wrap="none" lIns="0" tIns="0" rIns="0" bIns="0" rtlCol="0" anchor="t"/>
          <a:lstStyle/>
          <a:p>
            <a:pPr marL="0" indent="0" algn="ctr">
              <a:lnSpc>
                <a:spcPts val="2550"/>
              </a:lnSpc>
              <a:buNone/>
            </a:pPr>
            <a:r>
              <a:rPr lang="en-US" sz="1700" dirty="0">
                <a:solidFill>
                  <a:srgbClr val="FFFFFF"/>
                </a:solidFill>
                <a:latin typeface="Source Sans 3" pitchFamily="34" charset="0"/>
                <a:ea typeface="Source Sans 3" pitchFamily="34" charset="-122"/>
                <a:cs typeface="Source Sans 3" pitchFamily="34" charset="-120"/>
              </a:rPr>
              <a:t>Joining the event virtually from Punjab</a:t>
            </a:r>
            <a:endParaRPr lang="en-US" sz="17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name="Slide 18">
    <p:spTree>
      <p:nvGrpSpPr>
        <p:cNvPr id="1" name=""/>
        <p:cNvGrpSpPr/>
        <p:nvPr/>
      </p:nvGrpSpPr>
      <p:grpSpPr>
        <a:xfrm>
          <a:off x="0" y="0"/>
          <a:ext cx="0" cy="0"/>
          <a:chOff x="0" y="0"/>
          <a:chExt cx="0" cy="0"/>
        </a:xfrm>
      </p:grpSpPr>
      <p:sp>
        <p:nvSpPr>
          <p:cNvPr id="2" name="Text 0"/>
          <p:cNvSpPr/>
          <p:nvPr/>
        </p:nvSpPr>
        <p:spPr>
          <a:xfrm>
            <a:off x="863798" y="2301954"/>
            <a:ext cx="7261027" cy="613529"/>
          </a:xfrm>
          <a:prstGeom prst="rect">
            <a:avLst/>
          </a:prstGeom>
          <a:noFill/>
          <a:ln/>
        </p:spPr>
        <p:txBody>
          <a:bodyPr wrap="none" lIns="0" tIns="0" rIns="0" bIns="0" rtlCol="0" anchor="t"/>
          <a:lstStyle/>
          <a:p>
            <a:pPr marL="0" indent="0" algn="l">
              <a:lnSpc>
                <a:spcPts val="4800"/>
              </a:lnSpc>
              <a:buNone/>
            </a:pPr>
            <a:r>
              <a:rPr lang="en-US" sz="3850" b="1" dirty="0">
                <a:solidFill>
                  <a:srgbClr val="000000"/>
                </a:solidFill>
                <a:latin typeface="Montserrat Bold" pitchFamily="34" charset="0"/>
                <a:ea typeface="Montserrat Bold" pitchFamily="34" charset="-122"/>
                <a:cs typeface="Montserrat Bold" pitchFamily="34" charset="-120"/>
              </a:rPr>
              <a:t>The Impact of Khalra's Work</a:t>
            </a:r>
            <a:endParaRPr lang="en-US" sz="3850" dirty="0"/>
          </a:p>
        </p:txBody>
      </p:sp>
      <p:pic>
        <p:nvPicPr>
          <p:cNvPr id="3" name="Image 0" descr="preencoded.png"/>
          <p:cNvPicPr>
            <a:picLocks noChangeAspect="1"/>
          </p:cNvPicPr>
          <p:nvPr/>
        </p:nvPicPr>
        <p:blipFill>
          <a:blip r:embed="rId3"/>
          <a:stretch>
            <a:fillRect/>
          </a:stretch>
        </p:blipFill>
        <p:spPr>
          <a:xfrm>
            <a:off x="939760" y="3347323"/>
            <a:ext cx="12750879" cy="4756547"/>
          </a:xfrm>
          <a:prstGeom prst="rect">
            <a:avLst/>
          </a:prstGeom>
        </p:spPr>
      </p:pic>
      <p:sp>
        <p:nvSpPr>
          <p:cNvPr id="4" name="Text 1"/>
          <p:cNvSpPr/>
          <p:nvPr/>
        </p:nvSpPr>
        <p:spPr>
          <a:xfrm>
            <a:off x="1953586" y="3627609"/>
            <a:ext cx="2760163" cy="329825"/>
          </a:xfrm>
          <a:prstGeom prst="rect">
            <a:avLst/>
          </a:prstGeom>
          <a:noFill/>
          <a:ln/>
        </p:spPr>
        <p:txBody>
          <a:bodyPr wrap="none" lIns="0" tIns="0" rIns="0" bIns="0" rtlCol="0" anchor="t"/>
          <a:lstStyle/>
          <a:p>
            <a:pPr marL="0" indent="0" algn="r">
              <a:lnSpc>
                <a:spcPts val="1500"/>
              </a:lnSpc>
              <a:buNone/>
            </a:pPr>
            <a:r>
              <a:rPr lang="en-US" sz="1200" b="1" dirty="0">
                <a:solidFill>
                  <a:srgbClr val="3D3838"/>
                </a:solidFill>
                <a:latin typeface="Montserrat Bold" pitchFamily="34" charset="0"/>
                <a:ea typeface="Montserrat Bold" pitchFamily="34" charset="-122"/>
                <a:cs typeface="Montserrat Bold" pitchFamily="34" charset="-120"/>
              </a:rPr>
              <a:t>Local Investigations</a:t>
            </a:r>
            <a:endParaRPr lang="en-US" sz="1200" dirty="0"/>
          </a:p>
        </p:txBody>
      </p:sp>
      <p:sp>
        <p:nvSpPr>
          <p:cNvPr id="5" name="Text 2"/>
          <p:cNvSpPr/>
          <p:nvPr/>
        </p:nvSpPr>
        <p:spPr>
          <a:xfrm>
            <a:off x="1952578" y="4060655"/>
            <a:ext cx="2761171" cy="580620"/>
          </a:xfrm>
          <a:prstGeom prst="rect">
            <a:avLst/>
          </a:prstGeom>
          <a:noFill/>
          <a:ln/>
        </p:spPr>
        <p:txBody>
          <a:bodyPr wrap="square" lIns="0" tIns="0" rIns="0" bIns="0" rtlCol="0" anchor="t"/>
          <a:lstStyle/>
          <a:p>
            <a:pPr marL="0" indent="0" algn="r">
              <a:lnSpc>
                <a:spcPts val="1350"/>
              </a:lnSpc>
              <a:buNone/>
            </a:pPr>
            <a:r>
              <a:rPr lang="en-US" sz="1050" dirty="0">
                <a:solidFill>
                  <a:srgbClr val="3D3838"/>
                </a:solidFill>
                <a:latin typeface="Source Sans 3" pitchFamily="34" charset="0"/>
                <a:ea typeface="Source Sans 3" pitchFamily="34" charset="-122"/>
                <a:cs typeface="Source Sans 3" pitchFamily="34" charset="-120"/>
              </a:rPr>
              <a:t>Documenting disappearances in Punjab</a:t>
            </a:r>
            <a:endParaRPr lang="en-US" sz="1050" dirty="0"/>
          </a:p>
        </p:txBody>
      </p:sp>
      <p:sp>
        <p:nvSpPr>
          <p:cNvPr id="6" name="Text 3"/>
          <p:cNvSpPr/>
          <p:nvPr/>
        </p:nvSpPr>
        <p:spPr>
          <a:xfrm>
            <a:off x="10625995" y="4492089"/>
            <a:ext cx="2638999" cy="329824"/>
          </a:xfrm>
          <a:prstGeom prst="rect">
            <a:avLst/>
          </a:prstGeom>
          <a:noFill/>
          <a:ln/>
        </p:spPr>
        <p:txBody>
          <a:bodyPr wrap="none" lIns="0" tIns="0" rIns="0" bIns="0" rtlCol="0" anchor="t"/>
          <a:lstStyle/>
          <a:p>
            <a:pPr marL="0" indent="0" algn="l">
              <a:lnSpc>
                <a:spcPts val="1500"/>
              </a:lnSpc>
              <a:buNone/>
            </a:pPr>
            <a:r>
              <a:rPr lang="en-US" sz="1200" b="1" dirty="0">
                <a:solidFill>
                  <a:srgbClr val="3D3838"/>
                </a:solidFill>
                <a:latin typeface="Montserrat Bold" pitchFamily="34" charset="0"/>
                <a:ea typeface="Montserrat Bold" pitchFamily="34" charset="-122"/>
                <a:cs typeface="Montserrat Bold" pitchFamily="34" charset="-120"/>
              </a:rPr>
              <a:t>Legal Action</a:t>
            </a:r>
            <a:endParaRPr lang="en-US" sz="1200" dirty="0"/>
          </a:p>
        </p:txBody>
      </p:sp>
      <p:sp>
        <p:nvSpPr>
          <p:cNvPr id="7" name="Text 4"/>
          <p:cNvSpPr/>
          <p:nvPr/>
        </p:nvSpPr>
        <p:spPr>
          <a:xfrm>
            <a:off x="10625995" y="4925134"/>
            <a:ext cx="2761171" cy="580620"/>
          </a:xfrm>
          <a:prstGeom prst="rect">
            <a:avLst/>
          </a:prstGeom>
          <a:noFill/>
          <a:ln/>
        </p:spPr>
        <p:txBody>
          <a:bodyPr wrap="square" lIns="0" tIns="0" rIns="0" bIns="0" rtlCol="0" anchor="t"/>
          <a:lstStyle/>
          <a:p>
            <a:pPr marL="0" indent="0" algn="l">
              <a:lnSpc>
                <a:spcPts val="1350"/>
              </a:lnSpc>
              <a:buNone/>
            </a:pPr>
            <a:r>
              <a:rPr lang="en-US" sz="1050" dirty="0">
                <a:solidFill>
                  <a:srgbClr val="3D3838"/>
                </a:solidFill>
                <a:latin typeface="Source Sans 3" pitchFamily="34" charset="0"/>
                <a:ea typeface="Source Sans 3" pitchFamily="34" charset="-122"/>
                <a:cs typeface="Source Sans 3" pitchFamily="34" charset="-120"/>
              </a:rPr>
              <a:t>Evidence used in Indian courts</a:t>
            </a:r>
            <a:endParaRPr lang="en-US" sz="1050" dirty="0"/>
          </a:p>
        </p:txBody>
      </p:sp>
      <p:sp>
        <p:nvSpPr>
          <p:cNvPr id="8" name="Text 5"/>
          <p:cNvSpPr/>
          <p:nvPr/>
        </p:nvSpPr>
        <p:spPr>
          <a:xfrm>
            <a:off x="1242931" y="5320682"/>
            <a:ext cx="2761171" cy="659649"/>
          </a:xfrm>
          <a:prstGeom prst="rect">
            <a:avLst/>
          </a:prstGeom>
          <a:noFill/>
          <a:ln/>
        </p:spPr>
        <p:txBody>
          <a:bodyPr wrap="square" lIns="0" tIns="0" rIns="0" bIns="0" rtlCol="0" anchor="t"/>
          <a:lstStyle/>
          <a:p>
            <a:pPr marL="0" indent="0" algn="r">
              <a:lnSpc>
                <a:spcPts val="1500"/>
              </a:lnSpc>
              <a:buNone/>
            </a:pPr>
            <a:r>
              <a:rPr lang="en-US" sz="1200" b="1" dirty="0">
                <a:solidFill>
                  <a:srgbClr val="3D3838"/>
                </a:solidFill>
                <a:latin typeface="Montserrat Bold" pitchFamily="34" charset="0"/>
                <a:ea typeface="Montserrat Bold" pitchFamily="34" charset="-122"/>
                <a:cs typeface="Montserrat Bold" pitchFamily="34" charset="-120"/>
              </a:rPr>
              <a:t>International Awareness</a:t>
            </a:r>
            <a:endParaRPr lang="en-US" sz="1200" dirty="0"/>
          </a:p>
        </p:txBody>
      </p:sp>
      <p:sp>
        <p:nvSpPr>
          <p:cNvPr id="9" name="Text 6"/>
          <p:cNvSpPr/>
          <p:nvPr/>
        </p:nvSpPr>
        <p:spPr>
          <a:xfrm>
            <a:off x="1242931" y="6083552"/>
            <a:ext cx="2761171" cy="580620"/>
          </a:xfrm>
          <a:prstGeom prst="rect">
            <a:avLst/>
          </a:prstGeom>
          <a:noFill/>
          <a:ln/>
        </p:spPr>
        <p:txBody>
          <a:bodyPr wrap="square" lIns="0" tIns="0" rIns="0" bIns="0" rtlCol="0" anchor="t"/>
          <a:lstStyle/>
          <a:p>
            <a:pPr marL="0" indent="0" algn="r">
              <a:lnSpc>
                <a:spcPts val="1350"/>
              </a:lnSpc>
              <a:buNone/>
            </a:pPr>
            <a:r>
              <a:rPr lang="en-US" sz="1050" dirty="0">
                <a:solidFill>
                  <a:srgbClr val="3D3838"/>
                </a:solidFill>
                <a:latin typeface="Source Sans 3" pitchFamily="34" charset="0"/>
                <a:ea typeface="Source Sans 3" pitchFamily="34" charset="-122"/>
                <a:cs typeface="Source Sans 3" pitchFamily="34" charset="-120"/>
              </a:rPr>
              <a:t>Global human rights attention raised</a:t>
            </a:r>
            <a:endParaRPr lang="en-US" sz="1050" dirty="0"/>
          </a:p>
        </p:txBody>
      </p:sp>
      <p:sp>
        <p:nvSpPr>
          <p:cNvPr id="10" name="Text 7"/>
          <p:cNvSpPr/>
          <p:nvPr/>
        </p:nvSpPr>
        <p:spPr>
          <a:xfrm>
            <a:off x="10625995" y="6685542"/>
            <a:ext cx="2638999" cy="329825"/>
          </a:xfrm>
          <a:prstGeom prst="rect">
            <a:avLst/>
          </a:prstGeom>
          <a:noFill/>
          <a:ln/>
        </p:spPr>
        <p:txBody>
          <a:bodyPr wrap="none" lIns="0" tIns="0" rIns="0" bIns="0" rtlCol="0" anchor="t"/>
          <a:lstStyle/>
          <a:p>
            <a:pPr marL="0" indent="0" algn="l">
              <a:lnSpc>
                <a:spcPts val="1500"/>
              </a:lnSpc>
              <a:buNone/>
            </a:pPr>
            <a:r>
              <a:rPr lang="en-US" sz="1200" b="1" dirty="0">
                <a:solidFill>
                  <a:srgbClr val="3D3838"/>
                </a:solidFill>
                <a:latin typeface="Montserrat Bold" pitchFamily="34" charset="0"/>
                <a:ea typeface="Montserrat Bold" pitchFamily="34" charset="-122"/>
                <a:cs typeface="Montserrat Bold" pitchFamily="34" charset="-120"/>
              </a:rPr>
              <a:t>Honor &amp; Memory</a:t>
            </a:r>
            <a:endParaRPr lang="en-US" sz="1200" dirty="0"/>
          </a:p>
        </p:txBody>
      </p:sp>
      <p:sp>
        <p:nvSpPr>
          <p:cNvPr id="11" name="Text 8"/>
          <p:cNvSpPr/>
          <p:nvPr/>
        </p:nvSpPr>
        <p:spPr>
          <a:xfrm>
            <a:off x="10625995" y="7118588"/>
            <a:ext cx="2761171" cy="580620"/>
          </a:xfrm>
          <a:prstGeom prst="rect">
            <a:avLst/>
          </a:prstGeom>
          <a:noFill/>
          <a:ln/>
        </p:spPr>
        <p:txBody>
          <a:bodyPr wrap="square" lIns="0" tIns="0" rIns="0" bIns="0" rtlCol="0" anchor="t"/>
          <a:lstStyle/>
          <a:p>
            <a:pPr marL="0" indent="0" algn="l">
              <a:lnSpc>
                <a:spcPts val="1350"/>
              </a:lnSpc>
              <a:buNone/>
            </a:pPr>
            <a:r>
              <a:rPr lang="en-US" sz="1050" dirty="0">
                <a:solidFill>
                  <a:srgbClr val="3D3838"/>
                </a:solidFill>
                <a:latin typeface="Source Sans 3" pitchFamily="34" charset="0"/>
                <a:ea typeface="Source Sans 3" pitchFamily="34" charset="-122"/>
                <a:cs typeface="Source Sans 3" pitchFamily="34" charset="-120"/>
              </a:rPr>
              <a:t>School named in Fresno to honor legacy</a:t>
            </a:r>
            <a:endParaRPr lang="en-US" sz="1050" dirty="0"/>
          </a:p>
        </p:txBody>
      </p:sp>
      <p:sp>
        <p:nvSpPr>
          <p:cNvPr id="12" name="Text 9"/>
          <p:cNvSpPr/>
          <p:nvPr/>
        </p:nvSpPr>
        <p:spPr>
          <a:xfrm>
            <a:off x="863798" y="8346757"/>
            <a:ext cx="12902803" cy="323969"/>
          </a:xfrm>
          <a:prstGeom prst="rect">
            <a:avLst/>
          </a:prstGeom>
          <a:noFill/>
          <a:ln/>
        </p:spPr>
        <p:txBody>
          <a:bodyPr wrap="non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Despite attempts to silence him, Khalra's work created waves that continue to expand across continents and generations.</a:t>
            </a:r>
            <a:endParaRPr lang="en-US" sz="17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name="Slide 19">
    <p:spTree>
      <p:nvGrpSpPr>
        <p:cNvPr id="1" name=""/>
        <p:cNvGrpSpPr/>
        <p:nvPr/>
      </p:nvGrpSpPr>
      <p:grpSpPr>
        <a:xfrm>
          <a:off x="0" y="0"/>
          <a:ext cx="0" cy="0"/>
          <a:chOff x="0" y="0"/>
          <a:chExt cx="0" cy="0"/>
        </a:xfrm>
      </p:grpSpPr>
      <p:sp>
        <p:nvSpPr>
          <p:cNvPr id="2" name="Text 0"/>
          <p:cNvSpPr/>
          <p:nvPr/>
        </p:nvSpPr>
        <p:spPr>
          <a:xfrm>
            <a:off x="863798" y="3851315"/>
            <a:ext cx="8613696" cy="613529"/>
          </a:xfrm>
          <a:prstGeom prst="rect">
            <a:avLst/>
          </a:prstGeom>
          <a:noFill/>
          <a:ln/>
        </p:spPr>
        <p:txBody>
          <a:bodyPr wrap="none" lIns="0" tIns="0" rIns="0" bIns="0" rtlCol="0" anchor="t"/>
          <a:lstStyle/>
          <a:p>
            <a:pPr marL="0" indent="0" algn="l">
              <a:lnSpc>
                <a:spcPts val="4800"/>
              </a:lnSpc>
              <a:buNone/>
            </a:pPr>
            <a:r>
              <a:rPr lang="en-US" sz="3850" b="1" dirty="0">
                <a:solidFill>
                  <a:srgbClr val="000000"/>
                </a:solidFill>
                <a:latin typeface="Montserrat Bold" pitchFamily="34" charset="0"/>
                <a:ea typeface="Montserrat Bold" pitchFamily="34" charset="-122"/>
                <a:cs typeface="Montserrat Bold" pitchFamily="34" charset="-120"/>
              </a:rPr>
              <a:t>Why Khalra's Story Matters Today</a:t>
            </a:r>
            <a:endParaRPr lang="en-US" sz="3850" dirty="0"/>
          </a:p>
        </p:txBody>
      </p:sp>
      <p:sp>
        <p:nvSpPr>
          <p:cNvPr id="3" name="Shape 1"/>
          <p:cNvSpPr/>
          <p:nvPr/>
        </p:nvSpPr>
        <p:spPr>
          <a:xfrm>
            <a:off x="863798" y="4896683"/>
            <a:ext cx="4156948" cy="2224802"/>
          </a:xfrm>
          <a:prstGeom prst="roundRect">
            <a:avLst>
              <a:gd name="adj" fmla="val 1456"/>
            </a:avLst>
          </a:prstGeom>
          <a:solidFill>
            <a:srgbClr val="FFFFFF"/>
          </a:solidFill>
          <a:ln w="30480">
            <a:solidFill>
              <a:srgbClr val="D8D4D4"/>
            </a:solidFill>
            <a:prstDash val="solid"/>
          </a:ln>
        </p:spPr>
        <p:txBody>
          <a:bodyPr/>
          <a:lstStyle/>
          <a:p>
            <a:endParaRPr lang="en-US"/>
          </a:p>
        </p:txBody>
      </p:sp>
      <p:sp>
        <p:nvSpPr>
          <p:cNvPr id="4" name="Shape 2"/>
          <p:cNvSpPr/>
          <p:nvPr/>
        </p:nvSpPr>
        <p:spPr>
          <a:xfrm>
            <a:off x="863798" y="4896683"/>
            <a:ext cx="121920" cy="2224802"/>
          </a:xfrm>
          <a:prstGeom prst="roundRect">
            <a:avLst>
              <a:gd name="adj" fmla="val 26572"/>
            </a:avLst>
          </a:prstGeom>
          <a:solidFill>
            <a:srgbClr val="2D2E34"/>
          </a:solidFill>
          <a:ln/>
        </p:spPr>
        <p:txBody>
          <a:bodyPr/>
          <a:lstStyle/>
          <a:p>
            <a:endParaRPr lang="en-US"/>
          </a:p>
        </p:txBody>
      </p:sp>
      <p:sp>
        <p:nvSpPr>
          <p:cNvPr id="5" name="Text 3"/>
          <p:cNvSpPr/>
          <p:nvPr/>
        </p:nvSpPr>
        <p:spPr>
          <a:xfrm>
            <a:off x="1232059" y="5143024"/>
            <a:ext cx="3034546" cy="306705"/>
          </a:xfrm>
          <a:prstGeom prst="rect">
            <a:avLst/>
          </a:prstGeom>
          <a:noFill/>
          <a:ln/>
        </p:spPr>
        <p:txBody>
          <a:bodyPr wrap="none" lIns="0" tIns="0" rIns="0" bIns="0" rtlCol="0" anchor="t"/>
          <a:lstStyle/>
          <a:p>
            <a:pPr marL="0" indent="0" algn="l">
              <a:lnSpc>
                <a:spcPts val="2400"/>
              </a:lnSpc>
              <a:buNone/>
            </a:pPr>
            <a:r>
              <a:rPr lang="en-US" sz="1900" b="1" dirty="0">
                <a:solidFill>
                  <a:srgbClr val="3D3838"/>
                </a:solidFill>
                <a:latin typeface="Montserrat Bold" pitchFamily="34" charset="0"/>
                <a:ea typeface="Montserrat Bold" pitchFamily="34" charset="-122"/>
                <a:cs typeface="Montserrat Bold" pitchFamily="34" charset="-120"/>
              </a:rPr>
              <a:t>A Template for Courage</a:t>
            </a:r>
            <a:endParaRPr lang="en-US" sz="1900" dirty="0"/>
          </a:p>
        </p:txBody>
      </p:sp>
      <p:sp>
        <p:nvSpPr>
          <p:cNvPr id="6" name="Text 4"/>
          <p:cNvSpPr/>
          <p:nvPr/>
        </p:nvSpPr>
        <p:spPr>
          <a:xfrm>
            <a:off x="1232059" y="5579269"/>
            <a:ext cx="3542347" cy="1295876"/>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In an era of misinformation and state propaganda, Khalra demonstrates how a single individual armed with truth can challenge powerful institutions</a:t>
            </a:r>
            <a:endParaRPr lang="en-US" sz="1700" dirty="0"/>
          </a:p>
        </p:txBody>
      </p:sp>
      <p:sp>
        <p:nvSpPr>
          <p:cNvPr id="7" name="Shape 5"/>
          <p:cNvSpPr/>
          <p:nvPr/>
        </p:nvSpPr>
        <p:spPr>
          <a:xfrm>
            <a:off x="5236607" y="4896683"/>
            <a:ext cx="4157067" cy="2224802"/>
          </a:xfrm>
          <a:prstGeom prst="roundRect">
            <a:avLst>
              <a:gd name="adj" fmla="val 1456"/>
            </a:avLst>
          </a:prstGeom>
          <a:solidFill>
            <a:srgbClr val="FFFFFF"/>
          </a:solidFill>
          <a:ln w="30480">
            <a:solidFill>
              <a:srgbClr val="D8D4D4"/>
            </a:solidFill>
            <a:prstDash val="solid"/>
          </a:ln>
        </p:spPr>
        <p:txBody>
          <a:bodyPr/>
          <a:lstStyle/>
          <a:p>
            <a:endParaRPr lang="en-US"/>
          </a:p>
        </p:txBody>
      </p:sp>
      <p:sp>
        <p:nvSpPr>
          <p:cNvPr id="8" name="Shape 6"/>
          <p:cNvSpPr/>
          <p:nvPr/>
        </p:nvSpPr>
        <p:spPr>
          <a:xfrm>
            <a:off x="5236607" y="4896683"/>
            <a:ext cx="121920" cy="2224802"/>
          </a:xfrm>
          <a:prstGeom prst="roundRect">
            <a:avLst>
              <a:gd name="adj" fmla="val 26572"/>
            </a:avLst>
          </a:prstGeom>
          <a:solidFill>
            <a:srgbClr val="2D2E34"/>
          </a:solidFill>
          <a:ln/>
        </p:spPr>
        <p:txBody>
          <a:bodyPr/>
          <a:lstStyle/>
          <a:p>
            <a:endParaRPr lang="en-US"/>
          </a:p>
        </p:txBody>
      </p:sp>
      <p:sp>
        <p:nvSpPr>
          <p:cNvPr id="9" name="Text 7"/>
          <p:cNvSpPr/>
          <p:nvPr/>
        </p:nvSpPr>
        <p:spPr>
          <a:xfrm>
            <a:off x="5604867" y="5143024"/>
            <a:ext cx="3267075" cy="306705"/>
          </a:xfrm>
          <a:prstGeom prst="rect">
            <a:avLst/>
          </a:prstGeom>
          <a:noFill/>
          <a:ln/>
        </p:spPr>
        <p:txBody>
          <a:bodyPr wrap="none" lIns="0" tIns="0" rIns="0" bIns="0" rtlCol="0" anchor="t"/>
          <a:lstStyle/>
          <a:p>
            <a:pPr marL="0" indent="0" algn="l">
              <a:lnSpc>
                <a:spcPts val="2400"/>
              </a:lnSpc>
              <a:buNone/>
            </a:pPr>
            <a:r>
              <a:rPr lang="en-US" sz="1900" b="1" dirty="0">
                <a:solidFill>
                  <a:srgbClr val="3D3838"/>
                </a:solidFill>
                <a:latin typeface="Montserrat Bold" pitchFamily="34" charset="0"/>
                <a:ea typeface="Montserrat Bold" pitchFamily="34" charset="-122"/>
                <a:cs typeface="Montserrat Bold" pitchFamily="34" charset="-120"/>
              </a:rPr>
              <a:t>Accountability Precedent</a:t>
            </a:r>
            <a:endParaRPr lang="en-US" sz="1900" dirty="0"/>
          </a:p>
        </p:txBody>
      </p:sp>
      <p:sp>
        <p:nvSpPr>
          <p:cNvPr id="10" name="Text 8"/>
          <p:cNvSpPr/>
          <p:nvPr/>
        </p:nvSpPr>
        <p:spPr>
          <a:xfrm>
            <a:off x="5604867" y="5579269"/>
            <a:ext cx="3542467" cy="1295876"/>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The successful prosecution of police officials—despite their power—shows that persistence can eventually bring perpetrators to justice</a:t>
            </a:r>
            <a:endParaRPr lang="en-US" sz="1700" dirty="0"/>
          </a:p>
        </p:txBody>
      </p:sp>
      <p:sp>
        <p:nvSpPr>
          <p:cNvPr id="11" name="Shape 9"/>
          <p:cNvSpPr/>
          <p:nvPr/>
        </p:nvSpPr>
        <p:spPr>
          <a:xfrm>
            <a:off x="9609534" y="4896683"/>
            <a:ext cx="4157067" cy="2224802"/>
          </a:xfrm>
          <a:prstGeom prst="roundRect">
            <a:avLst>
              <a:gd name="adj" fmla="val 1456"/>
            </a:avLst>
          </a:prstGeom>
          <a:solidFill>
            <a:srgbClr val="FFFFFF"/>
          </a:solidFill>
          <a:ln w="30480">
            <a:solidFill>
              <a:srgbClr val="D8D4D4"/>
            </a:solidFill>
            <a:prstDash val="solid"/>
          </a:ln>
        </p:spPr>
        <p:txBody>
          <a:bodyPr/>
          <a:lstStyle/>
          <a:p>
            <a:endParaRPr lang="en-US"/>
          </a:p>
        </p:txBody>
      </p:sp>
      <p:sp>
        <p:nvSpPr>
          <p:cNvPr id="12" name="Shape 10"/>
          <p:cNvSpPr/>
          <p:nvPr/>
        </p:nvSpPr>
        <p:spPr>
          <a:xfrm>
            <a:off x="9609534" y="4896683"/>
            <a:ext cx="121920" cy="2224802"/>
          </a:xfrm>
          <a:prstGeom prst="roundRect">
            <a:avLst>
              <a:gd name="adj" fmla="val 26572"/>
            </a:avLst>
          </a:prstGeom>
          <a:solidFill>
            <a:srgbClr val="2D2E34"/>
          </a:solidFill>
          <a:ln/>
        </p:spPr>
        <p:txBody>
          <a:bodyPr/>
          <a:lstStyle/>
          <a:p>
            <a:endParaRPr lang="en-US"/>
          </a:p>
        </p:txBody>
      </p:sp>
      <p:sp>
        <p:nvSpPr>
          <p:cNvPr id="13" name="Text 11"/>
          <p:cNvSpPr/>
          <p:nvPr/>
        </p:nvSpPr>
        <p:spPr>
          <a:xfrm>
            <a:off x="9977795" y="5143024"/>
            <a:ext cx="3295531" cy="306705"/>
          </a:xfrm>
          <a:prstGeom prst="rect">
            <a:avLst/>
          </a:prstGeom>
          <a:noFill/>
          <a:ln/>
        </p:spPr>
        <p:txBody>
          <a:bodyPr wrap="none" lIns="0" tIns="0" rIns="0" bIns="0" rtlCol="0" anchor="t"/>
          <a:lstStyle/>
          <a:p>
            <a:pPr marL="0" indent="0" algn="l">
              <a:lnSpc>
                <a:spcPts val="2400"/>
              </a:lnSpc>
              <a:buNone/>
            </a:pPr>
            <a:r>
              <a:rPr lang="en-US" sz="1900" b="1" dirty="0">
                <a:solidFill>
                  <a:srgbClr val="3D3838"/>
                </a:solidFill>
                <a:latin typeface="Montserrat Bold" pitchFamily="34" charset="0"/>
                <a:ea typeface="Montserrat Bold" pitchFamily="34" charset="-122"/>
                <a:cs typeface="Montserrat Bold" pitchFamily="34" charset="-120"/>
              </a:rPr>
              <a:t>Cross-Cultural Resonance</a:t>
            </a:r>
            <a:endParaRPr lang="en-US" sz="1900" dirty="0"/>
          </a:p>
        </p:txBody>
      </p:sp>
      <p:sp>
        <p:nvSpPr>
          <p:cNvPr id="14" name="Text 12"/>
          <p:cNvSpPr/>
          <p:nvPr/>
        </p:nvSpPr>
        <p:spPr>
          <a:xfrm>
            <a:off x="9977795" y="5579269"/>
            <a:ext cx="3542467" cy="1295876"/>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Khalra's story transcends cultural boundaries, finding meaning in America where his values align with core democratic principles</a:t>
            </a:r>
            <a:endParaRPr lang="en-US" sz="17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spTree>
      <p:nvGrpSpPr>
        <p:cNvPr id="1" name=""/>
        <p:cNvGrpSpPr/>
        <p:nvPr/>
      </p:nvGrpSpPr>
      <p:grpSpPr>
        <a:xfrm>
          <a:off x="0" y="0"/>
          <a:ext cx="0" cy="0"/>
          <a:chOff x="0" y="0"/>
          <a:chExt cx="0" cy="0"/>
        </a:xfrm>
      </p:grpSpPr>
      <p:sp>
        <p:nvSpPr>
          <p:cNvPr id="2" name="Text 0"/>
          <p:cNvSpPr/>
          <p:nvPr/>
        </p:nvSpPr>
        <p:spPr>
          <a:xfrm>
            <a:off x="863798" y="2907983"/>
            <a:ext cx="4908471" cy="613529"/>
          </a:xfrm>
          <a:prstGeom prst="rect">
            <a:avLst/>
          </a:prstGeom>
          <a:noFill/>
          <a:ln/>
        </p:spPr>
        <p:txBody>
          <a:bodyPr wrap="none" lIns="0" tIns="0" rIns="0" bIns="0" rtlCol="0" anchor="t"/>
          <a:lstStyle/>
          <a:p>
            <a:pPr marL="0" indent="0" algn="l">
              <a:lnSpc>
                <a:spcPts val="4800"/>
              </a:lnSpc>
              <a:buNone/>
            </a:pPr>
            <a:r>
              <a:rPr lang="en-US" sz="3850" b="1" dirty="0">
                <a:solidFill>
                  <a:srgbClr val="000000"/>
                </a:solidFill>
                <a:latin typeface="Montserrat Bold" pitchFamily="34" charset="0"/>
                <a:ea typeface="Montserrat Bold" pitchFamily="34" charset="-122"/>
                <a:cs typeface="Montserrat Bold" pitchFamily="34" charset="-120"/>
              </a:rPr>
              <a:t>Agenda</a:t>
            </a:r>
            <a:endParaRPr lang="en-US" sz="3850" dirty="0"/>
          </a:p>
        </p:txBody>
      </p:sp>
      <p:pic>
        <p:nvPicPr>
          <p:cNvPr id="3" name="Image 0" descr="preencoded.png"/>
          <p:cNvPicPr>
            <a:picLocks noChangeAspect="1"/>
          </p:cNvPicPr>
          <p:nvPr/>
        </p:nvPicPr>
        <p:blipFill>
          <a:blip r:embed="rId3"/>
          <a:stretch>
            <a:fillRect/>
          </a:stretch>
        </p:blipFill>
        <p:spPr>
          <a:xfrm>
            <a:off x="863798" y="3953351"/>
            <a:ext cx="6451402" cy="863798"/>
          </a:xfrm>
          <a:prstGeom prst="rect">
            <a:avLst/>
          </a:prstGeom>
        </p:spPr>
      </p:pic>
      <p:sp>
        <p:nvSpPr>
          <p:cNvPr id="4" name="Text 1"/>
          <p:cNvSpPr/>
          <p:nvPr/>
        </p:nvSpPr>
        <p:spPr>
          <a:xfrm>
            <a:off x="1079659" y="5033010"/>
            <a:ext cx="3439001" cy="306705"/>
          </a:xfrm>
          <a:prstGeom prst="rect">
            <a:avLst/>
          </a:prstGeom>
          <a:noFill/>
          <a:ln/>
        </p:spPr>
        <p:txBody>
          <a:bodyPr wrap="none" lIns="0" tIns="0" rIns="0" bIns="0" rtlCol="0" anchor="t"/>
          <a:lstStyle/>
          <a:p>
            <a:pPr marL="0" indent="0" algn="l">
              <a:lnSpc>
                <a:spcPts val="2400"/>
              </a:lnSpc>
              <a:buNone/>
            </a:pPr>
            <a:r>
              <a:rPr lang="en-US" sz="1900" b="1" dirty="0">
                <a:solidFill>
                  <a:srgbClr val="3D3838"/>
                </a:solidFill>
                <a:latin typeface="Montserrat Bold" pitchFamily="34" charset="0"/>
                <a:ea typeface="Montserrat Bold" pitchFamily="34" charset="-122"/>
                <a:cs typeface="Montserrat Bold" pitchFamily="34" charset="-120"/>
              </a:rPr>
              <a:t>The Voice for the Voiceless</a:t>
            </a:r>
            <a:endParaRPr lang="en-US" sz="1900" dirty="0"/>
          </a:p>
        </p:txBody>
      </p:sp>
      <p:sp>
        <p:nvSpPr>
          <p:cNvPr id="5" name="Text 2"/>
          <p:cNvSpPr/>
          <p:nvPr/>
        </p:nvSpPr>
        <p:spPr>
          <a:xfrm>
            <a:off x="1079659" y="5469255"/>
            <a:ext cx="6019681" cy="323969"/>
          </a:xfrm>
          <a:prstGeom prst="rect">
            <a:avLst/>
          </a:prstGeom>
          <a:noFill/>
          <a:ln/>
        </p:spPr>
        <p:txBody>
          <a:bodyPr wrap="non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Khalra's background and human rights investigations</a:t>
            </a:r>
            <a:endParaRPr lang="en-US" sz="1700" dirty="0"/>
          </a:p>
        </p:txBody>
      </p:sp>
      <p:pic>
        <p:nvPicPr>
          <p:cNvPr id="6" name="Image 1" descr="preencoded.png"/>
          <p:cNvPicPr>
            <a:picLocks noChangeAspect="1"/>
          </p:cNvPicPr>
          <p:nvPr/>
        </p:nvPicPr>
        <p:blipFill>
          <a:blip r:embed="rId4"/>
          <a:stretch>
            <a:fillRect/>
          </a:stretch>
        </p:blipFill>
        <p:spPr>
          <a:xfrm>
            <a:off x="7315200" y="3953351"/>
            <a:ext cx="6451402" cy="863798"/>
          </a:xfrm>
          <a:prstGeom prst="rect">
            <a:avLst/>
          </a:prstGeom>
        </p:spPr>
      </p:pic>
      <p:sp>
        <p:nvSpPr>
          <p:cNvPr id="7" name="Text 3"/>
          <p:cNvSpPr/>
          <p:nvPr/>
        </p:nvSpPr>
        <p:spPr>
          <a:xfrm>
            <a:off x="7531060" y="5033010"/>
            <a:ext cx="2807375" cy="306705"/>
          </a:xfrm>
          <a:prstGeom prst="rect">
            <a:avLst/>
          </a:prstGeom>
          <a:noFill/>
          <a:ln/>
        </p:spPr>
        <p:txBody>
          <a:bodyPr wrap="none" lIns="0" tIns="0" rIns="0" bIns="0" rtlCol="0" anchor="t"/>
          <a:lstStyle/>
          <a:p>
            <a:pPr marL="0" indent="0" algn="l">
              <a:lnSpc>
                <a:spcPts val="2400"/>
              </a:lnSpc>
              <a:buNone/>
            </a:pPr>
            <a:r>
              <a:rPr lang="en-US" sz="1900" b="1" dirty="0">
                <a:solidFill>
                  <a:srgbClr val="3D3838"/>
                </a:solidFill>
                <a:latin typeface="Montserrat Bold" pitchFamily="34" charset="0"/>
                <a:ea typeface="Montserrat Bold" pitchFamily="34" charset="-122"/>
                <a:cs typeface="Montserrat Bold" pitchFamily="34" charset="-120"/>
              </a:rPr>
              <a:t>Courage and Sacrifice</a:t>
            </a:r>
            <a:endParaRPr lang="en-US" sz="1900" dirty="0"/>
          </a:p>
        </p:txBody>
      </p:sp>
      <p:sp>
        <p:nvSpPr>
          <p:cNvPr id="8" name="Text 4"/>
          <p:cNvSpPr/>
          <p:nvPr/>
        </p:nvSpPr>
        <p:spPr>
          <a:xfrm>
            <a:off x="7531060" y="5469255"/>
            <a:ext cx="6019681" cy="323969"/>
          </a:xfrm>
          <a:prstGeom prst="rect">
            <a:avLst/>
          </a:prstGeom>
          <a:noFill/>
          <a:ln/>
        </p:spPr>
        <p:txBody>
          <a:bodyPr wrap="non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His journey, abduction, and ultimate martyrdom</a:t>
            </a:r>
            <a:endParaRPr lang="en-US" sz="1700" dirty="0"/>
          </a:p>
        </p:txBody>
      </p:sp>
      <p:pic>
        <p:nvPicPr>
          <p:cNvPr id="9" name="Image 2" descr="preencoded.png"/>
          <p:cNvPicPr>
            <a:picLocks noChangeAspect="1"/>
          </p:cNvPicPr>
          <p:nvPr/>
        </p:nvPicPr>
        <p:blipFill>
          <a:blip r:embed="rId5"/>
          <a:stretch>
            <a:fillRect/>
          </a:stretch>
        </p:blipFill>
        <p:spPr>
          <a:xfrm>
            <a:off x="863798" y="6009084"/>
            <a:ext cx="6451402" cy="863798"/>
          </a:xfrm>
          <a:prstGeom prst="rect">
            <a:avLst/>
          </a:prstGeom>
        </p:spPr>
      </p:pic>
      <p:sp>
        <p:nvSpPr>
          <p:cNvPr id="10" name="Text 5"/>
          <p:cNvSpPr/>
          <p:nvPr/>
        </p:nvSpPr>
        <p:spPr>
          <a:xfrm>
            <a:off x="1079659" y="7088743"/>
            <a:ext cx="2458879" cy="306705"/>
          </a:xfrm>
          <a:prstGeom prst="rect">
            <a:avLst/>
          </a:prstGeom>
          <a:noFill/>
          <a:ln/>
        </p:spPr>
        <p:txBody>
          <a:bodyPr wrap="none" lIns="0" tIns="0" rIns="0" bIns="0" rtlCol="0" anchor="t"/>
          <a:lstStyle/>
          <a:p>
            <a:pPr marL="0" indent="0" algn="l">
              <a:lnSpc>
                <a:spcPts val="2400"/>
              </a:lnSpc>
              <a:buNone/>
            </a:pPr>
            <a:r>
              <a:rPr lang="en-US" sz="1900" b="1" dirty="0">
                <a:solidFill>
                  <a:srgbClr val="3D3838"/>
                </a:solidFill>
                <a:latin typeface="Montserrat Bold" pitchFamily="34" charset="0"/>
                <a:ea typeface="Montserrat Bold" pitchFamily="34" charset="-122"/>
                <a:cs typeface="Montserrat Bold" pitchFamily="34" charset="-120"/>
              </a:rPr>
              <a:t>Justice and Legacy</a:t>
            </a:r>
            <a:endParaRPr lang="en-US" sz="1900" dirty="0"/>
          </a:p>
        </p:txBody>
      </p:sp>
      <p:sp>
        <p:nvSpPr>
          <p:cNvPr id="11" name="Text 6"/>
          <p:cNvSpPr/>
          <p:nvPr/>
        </p:nvSpPr>
        <p:spPr>
          <a:xfrm>
            <a:off x="1079659" y="7524988"/>
            <a:ext cx="6019681" cy="323969"/>
          </a:xfrm>
          <a:prstGeom prst="rect">
            <a:avLst/>
          </a:prstGeom>
          <a:noFill/>
          <a:ln/>
        </p:spPr>
        <p:txBody>
          <a:bodyPr wrap="non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Legal outcomes and global recognition</a:t>
            </a:r>
            <a:endParaRPr lang="en-US" sz="1700" dirty="0"/>
          </a:p>
        </p:txBody>
      </p:sp>
      <p:pic>
        <p:nvPicPr>
          <p:cNvPr id="12" name="Image 3" descr="preencoded.png"/>
          <p:cNvPicPr>
            <a:picLocks noChangeAspect="1"/>
          </p:cNvPicPr>
          <p:nvPr/>
        </p:nvPicPr>
        <p:blipFill>
          <a:blip r:embed="rId6"/>
          <a:stretch>
            <a:fillRect/>
          </a:stretch>
        </p:blipFill>
        <p:spPr>
          <a:xfrm>
            <a:off x="7315200" y="6009084"/>
            <a:ext cx="6451402" cy="863798"/>
          </a:xfrm>
          <a:prstGeom prst="rect">
            <a:avLst/>
          </a:prstGeom>
        </p:spPr>
      </p:pic>
      <p:sp>
        <p:nvSpPr>
          <p:cNvPr id="13" name="Text 7"/>
          <p:cNvSpPr/>
          <p:nvPr/>
        </p:nvSpPr>
        <p:spPr>
          <a:xfrm>
            <a:off x="7531060" y="7088743"/>
            <a:ext cx="2454235" cy="306705"/>
          </a:xfrm>
          <a:prstGeom prst="rect">
            <a:avLst/>
          </a:prstGeom>
          <a:noFill/>
          <a:ln/>
        </p:spPr>
        <p:txBody>
          <a:bodyPr wrap="none" lIns="0" tIns="0" rIns="0" bIns="0" rtlCol="0" anchor="t"/>
          <a:lstStyle/>
          <a:p>
            <a:pPr marL="0" indent="0" algn="l">
              <a:lnSpc>
                <a:spcPts val="2400"/>
              </a:lnSpc>
              <a:buNone/>
            </a:pPr>
            <a:r>
              <a:rPr lang="en-US" sz="1900" b="1" dirty="0">
                <a:solidFill>
                  <a:srgbClr val="3D3838"/>
                </a:solidFill>
                <a:latin typeface="Montserrat Bold" pitchFamily="34" charset="0"/>
                <a:ea typeface="Montserrat Bold" pitchFamily="34" charset="-122"/>
                <a:cs typeface="Montserrat Bold" pitchFamily="34" charset="-120"/>
              </a:rPr>
              <a:t>Fresno's Memorial</a:t>
            </a:r>
            <a:endParaRPr lang="en-US" sz="1900" dirty="0"/>
          </a:p>
        </p:txBody>
      </p:sp>
      <p:sp>
        <p:nvSpPr>
          <p:cNvPr id="14" name="Text 8"/>
          <p:cNvSpPr/>
          <p:nvPr/>
        </p:nvSpPr>
        <p:spPr>
          <a:xfrm>
            <a:off x="7531060" y="7524988"/>
            <a:ext cx="6019681" cy="323969"/>
          </a:xfrm>
          <a:prstGeom prst="rect">
            <a:avLst/>
          </a:prstGeom>
          <a:noFill/>
          <a:ln/>
        </p:spPr>
        <p:txBody>
          <a:bodyPr wrap="non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Jaswant Singh Khalra Elementary School</a:t>
            </a:r>
            <a:endParaRPr lang="en-US" sz="17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name="Slide 20">
    <p:spTree>
      <p:nvGrpSpPr>
        <p:cNvPr id="1" name=""/>
        <p:cNvGrpSpPr/>
        <p:nvPr/>
      </p:nvGrpSpPr>
      <p:grpSpPr>
        <a:xfrm>
          <a:off x="0" y="0"/>
          <a:ext cx="0" cy="0"/>
          <a:chOff x="0" y="0"/>
          <a:chExt cx="0" cy="0"/>
        </a:xfrm>
      </p:grpSpPr>
      <p:sp>
        <p:nvSpPr>
          <p:cNvPr id="2" name="Text 0"/>
          <p:cNvSpPr/>
          <p:nvPr/>
        </p:nvSpPr>
        <p:spPr>
          <a:xfrm>
            <a:off x="863798" y="3332917"/>
            <a:ext cx="10438328" cy="613529"/>
          </a:xfrm>
          <a:prstGeom prst="rect">
            <a:avLst/>
          </a:prstGeom>
          <a:noFill/>
          <a:ln/>
        </p:spPr>
        <p:txBody>
          <a:bodyPr wrap="none" lIns="0" tIns="0" rIns="0" bIns="0" rtlCol="0" anchor="t"/>
          <a:lstStyle/>
          <a:p>
            <a:pPr marL="0" indent="0" algn="l">
              <a:lnSpc>
                <a:spcPts val="4800"/>
              </a:lnSpc>
              <a:buNone/>
            </a:pPr>
            <a:r>
              <a:rPr lang="en-US" sz="3850" b="1" dirty="0">
                <a:solidFill>
                  <a:srgbClr val="000000"/>
                </a:solidFill>
                <a:latin typeface="Montserrat Bold" pitchFamily="34" charset="0"/>
                <a:ea typeface="Montserrat Bold" pitchFamily="34" charset="-122"/>
                <a:cs typeface="Montserrat Bold" pitchFamily="34" charset="-120"/>
              </a:rPr>
              <a:t>Parallels to American Civil Rights Heroes</a:t>
            </a:r>
            <a:endParaRPr lang="en-US" sz="3850" dirty="0"/>
          </a:p>
        </p:txBody>
      </p:sp>
      <p:sp>
        <p:nvSpPr>
          <p:cNvPr id="3" name="Text 1"/>
          <p:cNvSpPr/>
          <p:nvPr/>
        </p:nvSpPr>
        <p:spPr>
          <a:xfrm>
            <a:off x="863798" y="4486156"/>
            <a:ext cx="3366373" cy="368141"/>
          </a:xfrm>
          <a:prstGeom prst="rect">
            <a:avLst/>
          </a:prstGeom>
          <a:noFill/>
          <a:ln/>
        </p:spPr>
        <p:txBody>
          <a:bodyPr wrap="none" lIns="0" tIns="0" rIns="0" bIns="0" rtlCol="0" anchor="t"/>
          <a:lstStyle/>
          <a:p>
            <a:pPr marL="0" indent="0" algn="l">
              <a:lnSpc>
                <a:spcPts val="2850"/>
              </a:lnSpc>
              <a:buNone/>
            </a:pPr>
            <a:r>
              <a:rPr lang="en-US" sz="2300" b="1" dirty="0">
                <a:solidFill>
                  <a:srgbClr val="000000"/>
                </a:solidFill>
                <a:latin typeface="Montserrat Bold" pitchFamily="34" charset="0"/>
                <a:ea typeface="Montserrat Bold" pitchFamily="34" charset="-122"/>
                <a:cs typeface="Montserrat Bold" pitchFamily="34" charset="-120"/>
              </a:rPr>
              <a:t>Martin Luther King Jr.</a:t>
            </a:r>
            <a:endParaRPr lang="en-US" sz="2300" dirty="0"/>
          </a:p>
        </p:txBody>
      </p:sp>
      <p:sp>
        <p:nvSpPr>
          <p:cNvPr id="4" name="Text 2"/>
          <p:cNvSpPr/>
          <p:nvPr/>
        </p:nvSpPr>
        <p:spPr>
          <a:xfrm>
            <a:off x="863798" y="5070158"/>
            <a:ext cx="3904774" cy="647938"/>
          </a:xfrm>
          <a:prstGeom prst="rect">
            <a:avLst/>
          </a:prstGeom>
          <a:noFill/>
          <a:ln/>
        </p:spPr>
        <p:txBody>
          <a:bodyPr wrap="square" lIns="0" tIns="0" rIns="0" bIns="0" rtlCol="0" anchor="t"/>
          <a:lstStyle/>
          <a:p>
            <a:pPr marL="342900" indent="-342900" algn="l">
              <a:lnSpc>
                <a:spcPts val="2550"/>
              </a:lnSpc>
              <a:buSzPct val="100000"/>
              <a:buChar char="•"/>
            </a:pPr>
            <a:r>
              <a:rPr lang="en-US" sz="1700" dirty="0">
                <a:solidFill>
                  <a:srgbClr val="3D3838"/>
                </a:solidFill>
                <a:latin typeface="Source Sans 3" pitchFamily="34" charset="0"/>
                <a:ea typeface="Source Sans 3" pitchFamily="34" charset="-122"/>
                <a:cs typeface="Source Sans 3" pitchFamily="34" charset="-120"/>
              </a:rPr>
              <a:t>Faced death threats for challenging systemic injustice</a:t>
            </a:r>
            <a:endParaRPr lang="en-US" sz="1700" dirty="0"/>
          </a:p>
        </p:txBody>
      </p:sp>
      <p:sp>
        <p:nvSpPr>
          <p:cNvPr id="5" name="Text 3"/>
          <p:cNvSpPr/>
          <p:nvPr/>
        </p:nvSpPr>
        <p:spPr>
          <a:xfrm>
            <a:off x="863798" y="5793581"/>
            <a:ext cx="3904774" cy="323969"/>
          </a:xfrm>
          <a:prstGeom prst="rect">
            <a:avLst/>
          </a:prstGeom>
          <a:noFill/>
          <a:ln/>
        </p:spPr>
        <p:txBody>
          <a:bodyPr wrap="none" lIns="0" tIns="0" rIns="0" bIns="0" rtlCol="0" anchor="t"/>
          <a:lstStyle/>
          <a:p>
            <a:pPr marL="342900" indent="-342900" algn="l">
              <a:lnSpc>
                <a:spcPts val="2550"/>
              </a:lnSpc>
              <a:buSzPct val="100000"/>
              <a:buChar char="•"/>
            </a:pPr>
            <a:r>
              <a:rPr lang="en-US" sz="1700" dirty="0">
                <a:solidFill>
                  <a:srgbClr val="3D3838"/>
                </a:solidFill>
                <a:latin typeface="Source Sans 3" pitchFamily="34" charset="0"/>
                <a:ea typeface="Source Sans 3" pitchFamily="34" charset="-122"/>
                <a:cs typeface="Source Sans 3" pitchFamily="34" charset="-120"/>
              </a:rPr>
              <a:t>Used truth as his primary weapon</a:t>
            </a:r>
            <a:endParaRPr lang="en-US" sz="1700" dirty="0"/>
          </a:p>
        </p:txBody>
      </p:sp>
      <p:sp>
        <p:nvSpPr>
          <p:cNvPr id="6" name="Text 4"/>
          <p:cNvSpPr/>
          <p:nvPr/>
        </p:nvSpPr>
        <p:spPr>
          <a:xfrm>
            <a:off x="863798" y="6193036"/>
            <a:ext cx="3904774" cy="323969"/>
          </a:xfrm>
          <a:prstGeom prst="rect">
            <a:avLst/>
          </a:prstGeom>
          <a:noFill/>
          <a:ln/>
        </p:spPr>
        <p:txBody>
          <a:bodyPr wrap="none" lIns="0" tIns="0" rIns="0" bIns="0" rtlCol="0" anchor="t"/>
          <a:lstStyle/>
          <a:p>
            <a:pPr marL="342900" indent="-342900" algn="l">
              <a:lnSpc>
                <a:spcPts val="2550"/>
              </a:lnSpc>
              <a:buSzPct val="100000"/>
              <a:buChar char="•"/>
            </a:pPr>
            <a:r>
              <a:rPr lang="en-US" sz="1700" dirty="0">
                <a:solidFill>
                  <a:srgbClr val="3D3838"/>
                </a:solidFill>
                <a:latin typeface="Source Sans 3" pitchFamily="34" charset="0"/>
                <a:ea typeface="Source Sans 3" pitchFamily="34" charset="-122"/>
                <a:cs typeface="Source Sans 3" pitchFamily="34" charset="-120"/>
              </a:rPr>
              <a:t>Assassinated for his work</a:t>
            </a:r>
            <a:endParaRPr lang="en-US" sz="1700" dirty="0"/>
          </a:p>
        </p:txBody>
      </p:sp>
      <p:sp>
        <p:nvSpPr>
          <p:cNvPr id="7" name="Text 5"/>
          <p:cNvSpPr/>
          <p:nvPr/>
        </p:nvSpPr>
        <p:spPr>
          <a:xfrm>
            <a:off x="863798" y="6592491"/>
            <a:ext cx="3904774" cy="647938"/>
          </a:xfrm>
          <a:prstGeom prst="rect">
            <a:avLst/>
          </a:prstGeom>
          <a:noFill/>
          <a:ln/>
        </p:spPr>
        <p:txBody>
          <a:bodyPr wrap="square" lIns="0" tIns="0" rIns="0" bIns="0" rtlCol="0" anchor="t"/>
          <a:lstStyle/>
          <a:p>
            <a:pPr marL="342900" indent="-342900" algn="l">
              <a:lnSpc>
                <a:spcPts val="2550"/>
              </a:lnSpc>
              <a:buSzPct val="100000"/>
              <a:buChar char="•"/>
            </a:pPr>
            <a:r>
              <a:rPr lang="en-US" sz="1700" dirty="0">
                <a:solidFill>
                  <a:srgbClr val="3D3838"/>
                </a:solidFill>
                <a:latin typeface="Source Sans 3" pitchFamily="34" charset="0"/>
                <a:ea typeface="Source Sans 3" pitchFamily="34" charset="-122"/>
                <a:cs typeface="Source Sans 3" pitchFamily="34" charset="-120"/>
              </a:rPr>
              <a:t>Legacy preserved through memorials and education</a:t>
            </a:r>
            <a:endParaRPr lang="en-US" sz="1700" dirty="0"/>
          </a:p>
        </p:txBody>
      </p:sp>
      <p:sp>
        <p:nvSpPr>
          <p:cNvPr id="8" name="Text 6"/>
          <p:cNvSpPr/>
          <p:nvPr/>
        </p:nvSpPr>
        <p:spPr>
          <a:xfrm>
            <a:off x="5303163" y="4486156"/>
            <a:ext cx="3323153" cy="368141"/>
          </a:xfrm>
          <a:prstGeom prst="rect">
            <a:avLst/>
          </a:prstGeom>
          <a:noFill/>
          <a:ln/>
        </p:spPr>
        <p:txBody>
          <a:bodyPr wrap="none" lIns="0" tIns="0" rIns="0" bIns="0" rtlCol="0" anchor="t"/>
          <a:lstStyle/>
          <a:p>
            <a:pPr marL="0" indent="0" algn="l">
              <a:lnSpc>
                <a:spcPts val="2850"/>
              </a:lnSpc>
              <a:buNone/>
            </a:pPr>
            <a:r>
              <a:rPr lang="en-US" sz="2300" b="1" dirty="0">
                <a:solidFill>
                  <a:srgbClr val="000000"/>
                </a:solidFill>
                <a:latin typeface="Montserrat Bold" pitchFamily="34" charset="0"/>
                <a:ea typeface="Montserrat Bold" pitchFamily="34" charset="-122"/>
                <a:cs typeface="Montserrat Bold" pitchFamily="34" charset="-120"/>
              </a:rPr>
              <a:t>Jaswant Singh Khalra</a:t>
            </a:r>
            <a:endParaRPr lang="en-US" sz="2300" dirty="0"/>
          </a:p>
        </p:txBody>
      </p:sp>
      <p:sp>
        <p:nvSpPr>
          <p:cNvPr id="9" name="Text 7"/>
          <p:cNvSpPr/>
          <p:nvPr/>
        </p:nvSpPr>
        <p:spPr>
          <a:xfrm>
            <a:off x="5303163" y="5070158"/>
            <a:ext cx="3904774" cy="647938"/>
          </a:xfrm>
          <a:prstGeom prst="rect">
            <a:avLst/>
          </a:prstGeom>
          <a:noFill/>
          <a:ln/>
        </p:spPr>
        <p:txBody>
          <a:bodyPr wrap="square" lIns="0" tIns="0" rIns="0" bIns="0" rtlCol="0" anchor="t"/>
          <a:lstStyle/>
          <a:p>
            <a:pPr marL="342900" indent="-342900" algn="l">
              <a:lnSpc>
                <a:spcPts val="2550"/>
              </a:lnSpc>
              <a:buSzPct val="100000"/>
              <a:buChar char="•"/>
            </a:pPr>
            <a:r>
              <a:rPr lang="en-US" sz="1700" dirty="0">
                <a:solidFill>
                  <a:srgbClr val="3D3838"/>
                </a:solidFill>
                <a:latin typeface="Source Sans 3" pitchFamily="34" charset="0"/>
                <a:ea typeface="Source Sans 3" pitchFamily="34" charset="-122"/>
                <a:cs typeface="Source Sans 3" pitchFamily="34" charset="-120"/>
              </a:rPr>
              <a:t>Faced death threats for exposing state crimes</a:t>
            </a:r>
            <a:endParaRPr lang="en-US" sz="1700" dirty="0"/>
          </a:p>
        </p:txBody>
      </p:sp>
      <p:sp>
        <p:nvSpPr>
          <p:cNvPr id="10" name="Text 8"/>
          <p:cNvSpPr/>
          <p:nvPr/>
        </p:nvSpPr>
        <p:spPr>
          <a:xfrm>
            <a:off x="5303163" y="5793581"/>
            <a:ext cx="3904774" cy="647938"/>
          </a:xfrm>
          <a:prstGeom prst="rect">
            <a:avLst/>
          </a:prstGeom>
          <a:noFill/>
          <a:ln/>
        </p:spPr>
        <p:txBody>
          <a:bodyPr wrap="square" lIns="0" tIns="0" rIns="0" bIns="0" rtlCol="0" anchor="t"/>
          <a:lstStyle/>
          <a:p>
            <a:pPr marL="342900" indent="-342900" algn="l">
              <a:lnSpc>
                <a:spcPts val="2550"/>
              </a:lnSpc>
              <a:buSzPct val="100000"/>
              <a:buChar char="•"/>
            </a:pPr>
            <a:r>
              <a:rPr lang="en-US" sz="1700" dirty="0">
                <a:solidFill>
                  <a:srgbClr val="3D3838"/>
                </a:solidFill>
                <a:latin typeface="Source Sans 3" pitchFamily="34" charset="0"/>
                <a:ea typeface="Source Sans 3" pitchFamily="34" charset="-122"/>
                <a:cs typeface="Source Sans 3" pitchFamily="34" charset="-120"/>
              </a:rPr>
              <a:t>Used documented evidence as his primary weapon</a:t>
            </a:r>
            <a:endParaRPr lang="en-US" sz="1700" dirty="0"/>
          </a:p>
        </p:txBody>
      </p:sp>
      <p:sp>
        <p:nvSpPr>
          <p:cNvPr id="11" name="Text 9"/>
          <p:cNvSpPr/>
          <p:nvPr/>
        </p:nvSpPr>
        <p:spPr>
          <a:xfrm>
            <a:off x="5303163" y="6517005"/>
            <a:ext cx="3904774" cy="323969"/>
          </a:xfrm>
          <a:prstGeom prst="rect">
            <a:avLst/>
          </a:prstGeom>
          <a:noFill/>
          <a:ln/>
        </p:spPr>
        <p:txBody>
          <a:bodyPr wrap="none" lIns="0" tIns="0" rIns="0" bIns="0" rtlCol="0" anchor="t"/>
          <a:lstStyle/>
          <a:p>
            <a:pPr marL="342900" indent="-342900" algn="l">
              <a:lnSpc>
                <a:spcPts val="2550"/>
              </a:lnSpc>
              <a:buSzPct val="100000"/>
              <a:buChar char="•"/>
            </a:pPr>
            <a:r>
              <a:rPr lang="en-US" sz="1700" dirty="0">
                <a:solidFill>
                  <a:srgbClr val="3D3838"/>
                </a:solidFill>
                <a:latin typeface="Source Sans 3" pitchFamily="34" charset="0"/>
                <a:ea typeface="Source Sans 3" pitchFamily="34" charset="-122"/>
                <a:cs typeface="Source Sans 3" pitchFamily="34" charset="-120"/>
              </a:rPr>
              <a:t>Murdered for his investigations</a:t>
            </a:r>
            <a:endParaRPr lang="en-US" sz="1700" dirty="0"/>
          </a:p>
        </p:txBody>
      </p:sp>
      <p:sp>
        <p:nvSpPr>
          <p:cNvPr id="12" name="Text 10"/>
          <p:cNvSpPr/>
          <p:nvPr/>
        </p:nvSpPr>
        <p:spPr>
          <a:xfrm>
            <a:off x="5303163" y="6916460"/>
            <a:ext cx="3904774" cy="647938"/>
          </a:xfrm>
          <a:prstGeom prst="rect">
            <a:avLst/>
          </a:prstGeom>
          <a:noFill/>
          <a:ln/>
        </p:spPr>
        <p:txBody>
          <a:bodyPr wrap="square" lIns="0" tIns="0" rIns="0" bIns="0" rtlCol="0" anchor="t"/>
          <a:lstStyle/>
          <a:p>
            <a:pPr marL="342900" indent="-342900" algn="l">
              <a:lnSpc>
                <a:spcPts val="2550"/>
              </a:lnSpc>
              <a:buSzPct val="100000"/>
              <a:buChar char="•"/>
            </a:pPr>
            <a:r>
              <a:rPr lang="en-US" sz="1700" dirty="0">
                <a:solidFill>
                  <a:srgbClr val="3D3838"/>
                </a:solidFill>
                <a:latin typeface="Source Sans 3" pitchFamily="34" charset="0"/>
                <a:ea typeface="Source Sans 3" pitchFamily="34" charset="-122"/>
                <a:cs typeface="Source Sans 3" pitchFamily="34" charset="-120"/>
              </a:rPr>
              <a:t>Legacy now preserved through education</a:t>
            </a:r>
            <a:endParaRPr lang="en-US" sz="1700" dirty="0"/>
          </a:p>
        </p:txBody>
      </p:sp>
      <p:sp>
        <p:nvSpPr>
          <p:cNvPr id="13" name="Text 11"/>
          <p:cNvSpPr/>
          <p:nvPr/>
        </p:nvSpPr>
        <p:spPr>
          <a:xfrm>
            <a:off x="9742527" y="4486156"/>
            <a:ext cx="2945130" cy="368141"/>
          </a:xfrm>
          <a:prstGeom prst="rect">
            <a:avLst/>
          </a:prstGeom>
          <a:noFill/>
          <a:ln/>
        </p:spPr>
        <p:txBody>
          <a:bodyPr wrap="none" lIns="0" tIns="0" rIns="0" bIns="0" rtlCol="0" anchor="t"/>
          <a:lstStyle/>
          <a:p>
            <a:pPr marL="0" indent="0" algn="l">
              <a:lnSpc>
                <a:spcPts val="2850"/>
              </a:lnSpc>
              <a:buNone/>
            </a:pPr>
            <a:r>
              <a:rPr lang="en-US" sz="2300" b="1" dirty="0">
                <a:solidFill>
                  <a:srgbClr val="000000"/>
                </a:solidFill>
                <a:latin typeface="Montserrat Bold" pitchFamily="34" charset="0"/>
                <a:ea typeface="Montserrat Bold" pitchFamily="34" charset="-122"/>
                <a:cs typeface="Montserrat Bold" pitchFamily="34" charset="-120"/>
              </a:rPr>
              <a:t>César Chávez</a:t>
            </a:r>
            <a:endParaRPr lang="en-US" sz="2300" dirty="0"/>
          </a:p>
        </p:txBody>
      </p:sp>
      <p:sp>
        <p:nvSpPr>
          <p:cNvPr id="14" name="Text 12"/>
          <p:cNvSpPr/>
          <p:nvPr/>
        </p:nvSpPr>
        <p:spPr>
          <a:xfrm>
            <a:off x="9742527" y="5070158"/>
            <a:ext cx="4039076" cy="323969"/>
          </a:xfrm>
          <a:prstGeom prst="rect">
            <a:avLst/>
          </a:prstGeom>
          <a:noFill/>
          <a:ln/>
        </p:spPr>
        <p:txBody>
          <a:bodyPr wrap="none" lIns="0" tIns="0" rIns="0" bIns="0" rtlCol="0" anchor="t"/>
          <a:lstStyle/>
          <a:p>
            <a:pPr marL="342900" indent="-342900" algn="l">
              <a:lnSpc>
                <a:spcPts val="2550"/>
              </a:lnSpc>
              <a:buSzPct val="100000"/>
              <a:buChar char="•"/>
            </a:pPr>
            <a:r>
              <a:rPr lang="en-US" sz="1700" dirty="0">
                <a:solidFill>
                  <a:srgbClr val="3D3838"/>
                </a:solidFill>
                <a:latin typeface="Source Sans 3" pitchFamily="34" charset="0"/>
                <a:ea typeface="Source Sans 3" pitchFamily="34" charset="-122"/>
                <a:cs typeface="Source Sans 3" pitchFamily="34" charset="-120"/>
              </a:rPr>
              <a:t>Advocated for marginalized workers</a:t>
            </a:r>
            <a:endParaRPr lang="en-US" sz="1700" dirty="0"/>
          </a:p>
        </p:txBody>
      </p:sp>
      <p:sp>
        <p:nvSpPr>
          <p:cNvPr id="15" name="Text 13"/>
          <p:cNvSpPr/>
          <p:nvPr/>
        </p:nvSpPr>
        <p:spPr>
          <a:xfrm>
            <a:off x="9742527" y="5469612"/>
            <a:ext cx="4039076" cy="647938"/>
          </a:xfrm>
          <a:prstGeom prst="rect">
            <a:avLst/>
          </a:prstGeom>
          <a:noFill/>
          <a:ln/>
        </p:spPr>
        <p:txBody>
          <a:bodyPr wrap="square" lIns="0" tIns="0" rIns="0" bIns="0" rtlCol="0" anchor="t"/>
          <a:lstStyle/>
          <a:p>
            <a:pPr marL="342900" indent="-342900" algn="l">
              <a:lnSpc>
                <a:spcPts val="2550"/>
              </a:lnSpc>
              <a:buSzPct val="100000"/>
              <a:buChar char="•"/>
            </a:pPr>
            <a:r>
              <a:rPr lang="en-US" sz="1700" dirty="0">
                <a:solidFill>
                  <a:srgbClr val="3D3838"/>
                </a:solidFill>
                <a:latin typeface="Source Sans 3" pitchFamily="34" charset="0"/>
                <a:ea typeface="Source Sans 3" pitchFamily="34" charset="-122"/>
                <a:cs typeface="Source Sans 3" pitchFamily="34" charset="-120"/>
              </a:rPr>
              <a:t>Used peaceful resistance against powerful interests</a:t>
            </a:r>
            <a:endParaRPr lang="en-US" sz="1700" dirty="0"/>
          </a:p>
        </p:txBody>
      </p:sp>
      <p:sp>
        <p:nvSpPr>
          <p:cNvPr id="16" name="Text 14"/>
          <p:cNvSpPr/>
          <p:nvPr/>
        </p:nvSpPr>
        <p:spPr>
          <a:xfrm>
            <a:off x="9742527" y="6193036"/>
            <a:ext cx="4039076" cy="323969"/>
          </a:xfrm>
          <a:prstGeom prst="rect">
            <a:avLst/>
          </a:prstGeom>
          <a:noFill/>
          <a:ln/>
        </p:spPr>
        <p:txBody>
          <a:bodyPr wrap="none" lIns="0" tIns="0" rIns="0" bIns="0" rtlCol="0" anchor="t"/>
          <a:lstStyle/>
          <a:p>
            <a:pPr marL="342900" indent="-342900" algn="l">
              <a:lnSpc>
                <a:spcPts val="2550"/>
              </a:lnSpc>
              <a:buSzPct val="100000"/>
              <a:buChar char="•"/>
            </a:pPr>
            <a:r>
              <a:rPr lang="en-US" sz="1700" dirty="0">
                <a:solidFill>
                  <a:srgbClr val="3D3838"/>
                </a:solidFill>
                <a:latin typeface="Source Sans 3" pitchFamily="34" charset="0"/>
                <a:ea typeface="Source Sans 3" pitchFamily="34" charset="-122"/>
                <a:cs typeface="Source Sans 3" pitchFamily="34" charset="-120"/>
              </a:rPr>
              <a:t>Risked personal safety for others</a:t>
            </a:r>
            <a:endParaRPr lang="en-US" sz="1700" dirty="0"/>
          </a:p>
        </p:txBody>
      </p:sp>
      <p:sp>
        <p:nvSpPr>
          <p:cNvPr id="17" name="Text 15"/>
          <p:cNvSpPr/>
          <p:nvPr/>
        </p:nvSpPr>
        <p:spPr>
          <a:xfrm>
            <a:off x="9742527" y="6592491"/>
            <a:ext cx="4039076" cy="647938"/>
          </a:xfrm>
          <a:prstGeom prst="rect">
            <a:avLst/>
          </a:prstGeom>
          <a:noFill/>
          <a:ln/>
        </p:spPr>
        <p:txBody>
          <a:bodyPr wrap="square" lIns="0" tIns="0" rIns="0" bIns="0" rtlCol="0" anchor="t"/>
          <a:lstStyle/>
          <a:p>
            <a:pPr marL="342900" indent="-342900" algn="l">
              <a:lnSpc>
                <a:spcPts val="2550"/>
              </a:lnSpc>
              <a:buSzPct val="100000"/>
              <a:buChar char="•"/>
            </a:pPr>
            <a:r>
              <a:rPr lang="en-US" sz="1700" dirty="0">
                <a:solidFill>
                  <a:srgbClr val="3D3838"/>
                </a:solidFill>
                <a:latin typeface="Source Sans 3" pitchFamily="34" charset="0"/>
                <a:ea typeface="Source Sans 3" pitchFamily="34" charset="-122"/>
                <a:cs typeface="Source Sans 3" pitchFamily="34" charset="-120"/>
              </a:rPr>
              <a:t>Honored through educational institutions</a:t>
            </a:r>
            <a:endParaRPr lang="en-US" sz="17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name="Slide 21">
    <p:spTree>
      <p:nvGrpSpPr>
        <p:cNvPr id="1" name=""/>
        <p:cNvGrpSpPr/>
        <p:nvPr/>
      </p:nvGrpSpPr>
      <p:grpSpPr>
        <a:xfrm>
          <a:off x="0" y="0"/>
          <a:ext cx="0" cy="0"/>
          <a:chOff x="0" y="0"/>
          <a:chExt cx="0" cy="0"/>
        </a:xfrm>
      </p:grpSpPr>
      <p:sp>
        <p:nvSpPr>
          <p:cNvPr id="2" name="Text 0"/>
          <p:cNvSpPr/>
          <p:nvPr/>
        </p:nvSpPr>
        <p:spPr>
          <a:xfrm>
            <a:off x="863798" y="2584013"/>
            <a:ext cx="10936486" cy="613529"/>
          </a:xfrm>
          <a:prstGeom prst="rect">
            <a:avLst/>
          </a:prstGeom>
          <a:noFill/>
          <a:ln/>
        </p:spPr>
        <p:txBody>
          <a:bodyPr wrap="none" lIns="0" tIns="0" rIns="0" bIns="0" rtlCol="0" anchor="t"/>
          <a:lstStyle/>
          <a:p>
            <a:pPr marL="0" indent="0" algn="l">
              <a:lnSpc>
                <a:spcPts val="4800"/>
              </a:lnSpc>
              <a:buNone/>
            </a:pPr>
            <a:r>
              <a:rPr lang="en-US" sz="3850" b="1" dirty="0">
                <a:solidFill>
                  <a:srgbClr val="000000"/>
                </a:solidFill>
                <a:latin typeface="Montserrat Bold" pitchFamily="34" charset="0"/>
                <a:ea typeface="Montserrat Bold" pitchFamily="34" charset="-122"/>
                <a:cs typeface="Montserrat Bold" pitchFamily="34" charset="-120"/>
              </a:rPr>
              <a:t>The Significance of Educational Memorials</a:t>
            </a:r>
            <a:endParaRPr lang="en-US" sz="3850" dirty="0"/>
          </a:p>
        </p:txBody>
      </p:sp>
      <p:pic>
        <p:nvPicPr>
          <p:cNvPr id="3" name="Image 0" descr="preencoded.png"/>
          <p:cNvPicPr>
            <a:picLocks noChangeAspect="1"/>
          </p:cNvPicPr>
          <p:nvPr/>
        </p:nvPicPr>
        <p:blipFill>
          <a:blip r:embed="rId3"/>
          <a:stretch>
            <a:fillRect/>
          </a:stretch>
        </p:blipFill>
        <p:spPr>
          <a:xfrm>
            <a:off x="863798" y="3629382"/>
            <a:ext cx="6451402" cy="863798"/>
          </a:xfrm>
          <a:prstGeom prst="rect">
            <a:avLst/>
          </a:prstGeom>
        </p:spPr>
      </p:pic>
      <p:sp>
        <p:nvSpPr>
          <p:cNvPr id="4" name="Text 1"/>
          <p:cNvSpPr/>
          <p:nvPr/>
        </p:nvSpPr>
        <p:spPr>
          <a:xfrm>
            <a:off x="1079659" y="4709041"/>
            <a:ext cx="2454235" cy="306705"/>
          </a:xfrm>
          <a:prstGeom prst="rect">
            <a:avLst/>
          </a:prstGeom>
          <a:noFill/>
          <a:ln/>
        </p:spPr>
        <p:txBody>
          <a:bodyPr wrap="none" lIns="0" tIns="0" rIns="0" bIns="0" rtlCol="0" anchor="t"/>
          <a:lstStyle/>
          <a:p>
            <a:pPr marL="0" indent="0" algn="l">
              <a:lnSpc>
                <a:spcPts val="2400"/>
              </a:lnSpc>
              <a:buNone/>
            </a:pPr>
            <a:r>
              <a:rPr lang="en-US" sz="1900" b="1" dirty="0">
                <a:solidFill>
                  <a:srgbClr val="3D3838"/>
                </a:solidFill>
                <a:latin typeface="Montserrat Bold" pitchFamily="34" charset="0"/>
                <a:ea typeface="Montserrat Bold" pitchFamily="34" charset="-122"/>
                <a:cs typeface="Montserrat Bold" pitchFamily="34" charset="-120"/>
              </a:rPr>
              <a:t>Living History</a:t>
            </a:r>
            <a:endParaRPr lang="en-US" sz="1900" dirty="0"/>
          </a:p>
        </p:txBody>
      </p:sp>
      <p:sp>
        <p:nvSpPr>
          <p:cNvPr id="5" name="Text 2"/>
          <p:cNvSpPr/>
          <p:nvPr/>
        </p:nvSpPr>
        <p:spPr>
          <a:xfrm>
            <a:off x="1079659" y="5145286"/>
            <a:ext cx="6019681" cy="647938"/>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Unlike static monuments, schools actively engage new generations with historical figures daily</a:t>
            </a:r>
            <a:endParaRPr lang="en-US" sz="1700" dirty="0"/>
          </a:p>
        </p:txBody>
      </p:sp>
      <p:pic>
        <p:nvPicPr>
          <p:cNvPr id="6" name="Image 1" descr="preencoded.png"/>
          <p:cNvPicPr>
            <a:picLocks noChangeAspect="1"/>
          </p:cNvPicPr>
          <p:nvPr/>
        </p:nvPicPr>
        <p:blipFill>
          <a:blip r:embed="rId4"/>
          <a:stretch>
            <a:fillRect/>
          </a:stretch>
        </p:blipFill>
        <p:spPr>
          <a:xfrm>
            <a:off x="7315200" y="3629382"/>
            <a:ext cx="6451402" cy="863798"/>
          </a:xfrm>
          <a:prstGeom prst="rect">
            <a:avLst/>
          </a:prstGeom>
        </p:spPr>
      </p:pic>
      <p:sp>
        <p:nvSpPr>
          <p:cNvPr id="7" name="Text 3"/>
          <p:cNvSpPr/>
          <p:nvPr/>
        </p:nvSpPr>
        <p:spPr>
          <a:xfrm>
            <a:off x="7531060" y="4709041"/>
            <a:ext cx="2454235" cy="306705"/>
          </a:xfrm>
          <a:prstGeom prst="rect">
            <a:avLst/>
          </a:prstGeom>
          <a:noFill/>
          <a:ln/>
        </p:spPr>
        <p:txBody>
          <a:bodyPr wrap="none" lIns="0" tIns="0" rIns="0" bIns="0" rtlCol="0" anchor="t"/>
          <a:lstStyle/>
          <a:p>
            <a:pPr marL="0" indent="0" algn="l">
              <a:lnSpc>
                <a:spcPts val="2400"/>
              </a:lnSpc>
              <a:buNone/>
            </a:pPr>
            <a:r>
              <a:rPr lang="en-US" sz="1900" b="1" dirty="0">
                <a:solidFill>
                  <a:srgbClr val="3D3838"/>
                </a:solidFill>
                <a:latin typeface="Montserrat Bold" pitchFamily="34" charset="0"/>
                <a:ea typeface="Montserrat Bold" pitchFamily="34" charset="-122"/>
                <a:cs typeface="Montserrat Bold" pitchFamily="34" charset="-120"/>
              </a:rPr>
              <a:t>Values Education</a:t>
            </a:r>
            <a:endParaRPr lang="en-US" sz="1900" dirty="0"/>
          </a:p>
        </p:txBody>
      </p:sp>
      <p:sp>
        <p:nvSpPr>
          <p:cNvPr id="8" name="Text 4"/>
          <p:cNvSpPr/>
          <p:nvPr/>
        </p:nvSpPr>
        <p:spPr>
          <a:xfrm>
            <a:off x="7531060" y="5145286"/>
            <a:ext cx="6019681" cy="647938"/>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School naming signals to students which values society deems worthy of honoring</a:t>
            </a:r>
            <a:endParaRPr lang="en-US" sz="1700" dirty="0"/>
          </a:p>
        </p:txBody>
      </p:sp>
      <p:pic>
        <p:nvPicPr>
          <p:cNvPr id="9" name="Image 2" descr="preencoded.png"/>
          <p:cNvPicPr>
            <a:picLocks noChangeAspect="1"/>
          </p:cNvPicPr>
          <p:nvPr/>
        </p:nvPicPr>
        <p:blipFill>
          <a:blip r:embed="rId5"/>
          <a:stretch>
            <a:fillRect/>
          </a:stretch>
        </p:blipFill>
        <p:spPr>
          <a:xfrm>
            <a:off x="863798" y="6009084"/>
            <a:ext cx="6451402" cy="863798"/>
          </a:xfrm>
          <a:prstGeom prst="rect">
            <a:avLst/>
          </a:prstGeom>
        </p:spPr>
      </p:pic>
      <p:sp>
        <p:nvSpPr>
          <p:cNvPr id="10" name="Text 5"/>
          <p:cNvSpPr/>
          <p:nvPr/>
        </p:nvSpPr>
        <p:spPr>
          <a:xfrm>
            <a:off x="1079659" y="7088743"/>
            <a:ext cx="2579251" cy="306705"/>
          </a:xfrm>
          <a:prstGeom prst="rect">
            <a:avLst/>
          </a:prstGeom>
          <a:noFill/>
          <a:ln/>
        </p:spPr>
        <p:txBody>
          <a:bodyPr wrap="none" lIns="0" tIns="0" rIns="0" bIns="0" rtlCol="0" anchor="t"/>
          <a:lstStyle/>
          <a:p>
            <a:pPr marL="0" indent="0" algn="l">
              <a:lnSpc>
                <a:spcPts val="2400"/>
              </a:lnSpc>
              <a:buNone/>
            </a:pPr>
            <a:r>
              <a:rPr lang="en-US" sz="1900" b="1" dirty="0">
                <a:solidFill>
                  <a:srgbClr val="3D3838"/>
                </a:solidFill>
                <a:latin typeface="Montserrat Bold" pitchFamily="34" charset="0"/>
                <a:ea typeface="Montserrat Bold" pitchFamily="34" charset="-122"/>
                <a:cs typeface="Montserrat Bold" pitchFamily="34" charset="-120"/>
              </a:rPr>
              <a:t>Community Identity</a:t>
            </a:r>
            <a:endParaRPr lang="en-US" sz="1900" dirty="0"/>
          </a:p>
        </p:txBody>
      </p:sp>
      <p:sp>
        <p:nvSpPr>
          <p:cNvPr id="11" name="Text 6"/>
          <p:cNvSpPr/>
          <p:nvPr/>
        </p:nvSpPr>
        <p:spPr>
          <a:xfrm>
            <a:off x="1079659" y="7524988"/>
            <a:ext cx="6019681" cy="647938"/>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Validates the experiences and heroes of minority communities within mainstream institutions</a:t>
            </a:r>
            <a:endParaRPr lang="en-US" sz="1700" dirty="0"/>
          </a:p>
        </p:txBody>
      </p:sp>
      <p:pic>
        <p:nvPicPr>
          <p:cNvPr id="12" name="Image 3" descr="preencoded.png"/>
          <p:cNvPicPr>
            <a:picLocks noChangeAspect="1"/>
          </p:cNvPicPr>
          <p:nvPr/>
        </p:nvPicPr>
        <p:blipFill>
          <a:blip r:embed="rId6"/>
          <a:stretch>
            <a:fillRect/>
          </a:stretch>
        </p:blipFill>
        <p:spPr>
          <a:xfrm>
            <a:off x="7315200" y="6009084"/>
            <a:ext cx="6451402" cy="863798"/>
          </a:xfrm>
          <a:prstGeom prst="rect">
            <a:avLst/>
          </a:prstGeom>
        </p:spPr>
      </p:pic>
      <p:sp>
        <p:nvSpPr>
          <p:cNvPr id="13" name="Text 7"/>
          <p:cNvSpPr/>
          <p:nvPr/>
        </p:nvSpPr>
        <p:spPr>
          <a:xfrm>
            <a:off x="7531060" y="7088743"/>
            <a:ext cx="2501265" cy="306705"/>
          </a:xfrm>
          <a:prstGeom prst="rect">
            <a:avLst/>
          </a:prstGeom>
          <a:noFill/>
          <a:ln/>
        </p:spPr>
        <p:txBody>
          <a:bodyPr wrap="none" lIns="0" tIns="0" rIns="0" bIns="0" rtlCol="0" anchor="t"/>
          <a:lstStyle/>
          <a:p>
            <a:pPr marL="0" indent="0" algn="l">
              <a:lnSpc>
                <a:spcPts val="2400"/>
              </a:lnSpc>
              <a:buNone/>
            </a:pPr>
            <a:r>
              <a:rPr lang="en-US" sz="1900" b="1" dirty="0">
                <a:solidFill>
                  <a:srgbClr val="3D3838"/>
                </a:solidFill>
                <a:latin typeface="Montserrat Bold" pitchFamily="34" charset="0"/>
                <a:ea typeface="Montserrat Bold" pitchFamily="34" charset="-122"/>
                <a:cs typeface="Montserrat Bold" pitchFamily="34" charset="-120"/>
              </a:rPr>
              <a:t>Global Connections</a:t>
            </a:r>
            <a:endParaRPr lang="en-US" sz="1900" dirty="0"/>
          </a:p>
        </p:txBody>
      </p:sp>
      <p:sp>
        <p:nvSpPr>
          <p:cNvPr id="14" name="Text 8"/>
          <p:cNvSpPr/>
          <p:nvPr/>
        </p:nvSpPr>
        <p:spPr>
          <a:xfrm>
            <a:off x="7531060" y="7524988"/>
            <a:ext cx="6019681" cy="647938"/>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Creates awareness of international human rights struggles among local students</a:t>
            </a:r>
            <a:endParaRPr lang="en-US" sz="17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name="Slide 22">
    <p:spTree>
      <p:nvGrpSpPr>
        <p:cNvPr id="1" name=""/>
        <p:cNvGrpSpPr/>
        <p:nvPr/>
      </p:nvGrpSpPr>
      <p:grpSpPr>
        <a:xfrm>
          <a:off x="0" y="0"/>
          <a:ext cx="0" cy="0"/>
          <a:chOff x="0" y="0"/>
          <a:chExt cx="0" cy="0"/>
        </a:xfrm>
      </p:grpSpPr>
      <p:sp>
        <p:nvSpPr>
          <p:cNvPr id="2" name="Text 0"/>
          <p:cNvSpPr/>
          <p:nvPr/>
        </p:nvSpPr>
        <p:spPr>
          <a:xfrm>
            <a:off x="863798" y="3072765"/>
            <a:ext cx="9981962" cy="613529"/>
          </a:xfrm>
          <a:prstGeom prst="rect">
            <a:avLst/>
          </a:prstGeom>
          <a:noFill/>
          <a:ln/>
        </p:spPr>
        <p:txBody>
          <a:bodyPr wrap="none" lIns="0" tIns="0" rIns="0" bIns="0" rtlCol="0" anchor="t"/>
          <a:lstStyle/>
          <a:p>
            <a:pPr marL="0" indent="0" algn="l">
              <a:lnSpc>
                <a:spcPts val="4800"/>
              </a:lnSpc>
              <a:buNone/>
            </a:pPr>
            <a:r>
              <a:rPr lang="en-US" sz="3850" b="1" dirty="0">
                <a:solidFill>
                  <a:srgbClr val="000000"/>
                </a:solidFill>
                <a:latin typeface="Montserrat Bold" pitchFamily="34" charset="0"/>
                <a:ea typeface="Montserrat Bold" pitchFamily="34" charset="-122"/>
                <a:cs typeface="Montserrat Bold" pitchFamily="34" charset="-120"/>
              </a:rPr>
              <a:t>Lessons from Khalra's Life for Students</a:t>
            </a:r>
            <a:endParaRPr lang="en-US" sz="3850" dirty="0"/>
          </a:p>
        </p:txBody>
      </p:sp>
      <p:sp>
        <p:nvSpPr>
          <p:cNvPr id="3" name="Text 1"/>
          <p:cNvSpPr/>
          <p:nvPr/>
        </p:nvSpPr>
        <p:spPr>
          <a:xfrm>
            <a:off x="863798" y="4226004"/>
            <a:ext cx="2945130" cy="368141"/>
          </a:xfrm>
          <a:prstGeom prst="rect">
            <a:avLst/>
          </a:prstGeom>
          <a:noFill/>
          <a:ln/>
        </p:spPr>
        <p:txBody>
          <a:bodyPr wrap="none" lIns="0" tIns="0" rIns="0" bIns="0" rtlCol="0" anchor="t"/>
          <a:lstStyle/>
          <a:p>
            <a:pPr marL="0" indent="0" algn="l">
              <a:lnSpc>
                <a:spcPts val="2850"/>
              </a:lnSpc>
              <a:buNone/>
            </a:pPr>
            <a:r>
              <a:rPr lang="en-US" sz="2300" b="1" dirty="0">
                <a:solidFill>
                  <a:srgbClr val="000000"/>
                </a:solidFill>
                <a:latin typeface="Montserrat Bold" pitchFamily="34" charset="0"/>
                <a:ea typeface="Montserrat Bold" pitchFamily="34" charset="-122"/>
                <a:cs typeface="Montserrat Bold" pitchFamily="34" charset="-120"/>
              </a:rPr>
              <a:t>Moral Courage</a:t>
            </a:r>
            <a:endParaRPr lang="en-US" sz="2300" dirty="0"/>
          </a:p>
        </p:txBody>
      </p:sp>
      <p:sp>
        <p:nvSpPr>
          <p:cNvPr id="4" name="Text 2"/>
          <p:cNvSpPr/>
          <p:nvPr/>
        </p:nvSpPr>
        <p:spPr>
          <a:xfrm>
            <a:off x="863798" y="4810006"/>
            <a:ext cx="6187916" cy="323969"/>
          </a:xfrm>
          <a:prstGeom prst="rect">
            <a:avLst/>
          </a:prstGeom>
          <a:noFill/>
          <a:ln/>
        </p:spPr>
        <p:txBody>
          <a:bodyPr wrap="non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Standing up for what's right, even when it's dangerous</a:t>
            </a:r>
            <a:endParaRPr lang="en-US" sz="1700" dirty="0"/>
          </a:p>
        </p:txBody>
      </p:sp>
      <p:sp>
        <p:nvSpPr>
          <p:cNvPr id="5" name="Text 3"/>
          <p:cNvSpPr/>
          <p:nvPr/>
        </p:nvSpPr>
        <p:spPr>
          <a:xfrm>
            <a:off x="863798" y="5349835"/>
            <a:ext cx="4064794" cy="368141"/>
          </a:xfrm>
          <a:prstGeom prst="rect">
            <a:avLst/>
          </a:prstGeom>
          <a:noFill/>
          <a:ln/>
        </p:spPr>
        <p:txBody>
          <a:bodyPr wrap="none" lIns="0" tIns="0" rIns="0" bIns="0" rtlCol="0" anchor="t"/>
          <a:lstStyle/>
          <a:p>
            <a:pPr marL="0" indent="0" algn="l">
              <a:lnSpc>
                <a:spcPts val="2850"/>
              </a:lnSpc>
              <a:buNone/>
            </a:pPr>
            <a:r>
              <a:rPr lang="en-US" sz="2300" b="1" dirty="0">
                <a:solidFill>
                  <a:srgbClr val="000000"/>
                </a:solidFill>
                <a:latin typeface="Montserrat Bold" pitchFamily="34" charset="0"/>
                <a:ea typeface="Montserrat Bold" pitchFamily="34" charset="-122"/>
                <a:cs typeface="Montserrat Bold" pitchFamily="34" charset="-120"/>
              </a:rPr>
              <a:t>Evidence-Based Advocacy</a:t>
            </a:r>
            <a:endParaRPr lang="en-US" sz="2300" dirty="0"/>
          </a:p>
        </p:txBody>
      </p:sp>
      <p:sp>
        <p:nvSpPr>
          <p:cNvPr id="6" name="Text 4"/>
          <p:cNvSpPr/>
          <p:nvPr/>
        </p:nvSpPr>
        <p:spPr>
          <a:xfrm>
            <a:off x="863798" y="5933837"/>
            <a:ext cx="6187916" cy="323969"/>
          </a:xfrm>
          <a:prstGeom prst="rect">
            <a:avLst/>
          </a:prstGeom>
          <a:noFill/>
          <a:ln/>
        </p:spPr>
        <p:txBody>
          <a:bodyPr wrap="non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Using facts and documentation rather than emotion alone</a:t>
            </a:r>
            <a:endParaRPr lang="en-US" sz="1700" dirty="0"/>
          </a:p>
        </p:txBody>
      </p:sp>
      <p:sp>
        <p:nvSpPr>
          <p:cNvPr id="7" name="Text 5"/>
          <p:cNvSpPr/>
          <p:nvPr/>
        </p:nvSpPr>
        <p:spPr>
          <a:xfrm>
            <a:off x="863798" y="6473666"/>
            <a:ext cx="2945130" cy="368141"/>
          </a:xfrm>
          <a:prstGeom prst="rect">
            <a:avLst/>
          </a:prstGeom>
          <a:noFill/>
          <a:ln/>
        </p:spPr>
        <p:txBody>
          <a:bodyPr wrap="none" lIns="0" tIns="0" rIns="0" bIns="0" rtlCol="0" anchor="t"/>
          <a:lstStyle/>
          <a:p>
            <a:pPr marL="0" indent="0" algn="l">
              <a:lnSpc>
                <a:spcPts val="2850"/>
              </a:lnSpc>
              <a:buNone/>
            </a:pPr>
            <a:r>
              <a:rPr lang="en-US" sz="2300" b="1" dirty="0">
                <a:solidFill>
                  <a:srgbClr val="000000"/>
                </a:solidFill>
                <a:latin typeface="Montserrat Bold" pitchFamily="34" charset="0"/>
                <a:ea typeface="Montserrat Bold" pitchFamily="34" charset="-122"/>
                <a:cs typeface="Montserrat Bold" pitchFamily="34" charset="-120"/>
              </a:rPr>
              <a:t>Perseverance</a:t>
            </a:r>
            <a:endParaRPr lang="en-US" sz="2300" dirty="0"/>
          </a:p>
        </p:txBody>
      </p:sp>
      <p:sp>
        <p:nvSpPr>
          <p:cNvPr id="8" name="Text 6"/>
          <p:cNvSpPr/>
          <p:nvPr/>
        </p:nvSpPr>
        <p:spPr>
          <a:xfrm>
            <a:off x="863798" y="7057668"/>
            <a:ext cx="6187916" cy="323969"/>
          </a:xfrm>
          <a:prstGeom prst="rect">
            <a:avLst/>
          </a:prstGeom>
          <a:noFill/>
          <a:ln/>
        </p:spPr>
        <p:txBody>
          <a:bodyPr wrap="non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Continuing difficult work despite obstacles and threats</a:t>
            </a:r>
            <a:endParaRPr lang="en-US" sz="1700" dirty="0"/>
          </a:p>
        </p:txBody>
      </p:sp>
      <p:sp>
        <p:nvSpPr>
          <p:cNvPr id="9" name="Text 7"/>
          <p:cNvSpPr/>
          <p:nvPr/>
        </p:nvSpPr>
        <p:spPr>
          <a:xfrm>
            <a:off x="7586305" y="4226004"/>
            <a:ext cx="4062174" cy="368141"/>
          </a:xfrm>
          <a:prstGeom prst="rect">
            <a:avLst/>
          </a:prstGeom>
          <a:noFill/>
          <a:ln/>
        </p:spPr>
        <p:txBody>
          <a:bodyPr wrap="none" lIns="0" tIns="0" rIns="0" bIns="0" rtlCol="0" anchor="t"/>
          <a:lstStyle/>
          <a:p>
            <a:pPr marL="0" indent="0" algn="l">
              <a:lnSpc>
                <a:spcPts val="2850"/>
              </a:lnSpc>
              <a:buNone/>
            </a:pPr>
            <a:r>
              <a:rPr lang="en-US" sz="2300" b="1" dirty="0">
                <a:solidFill>
                  <a:srgbClr val="000000"/>
                </a:solidFill>
                <a:latin typeface="Montserrat Bold" pitchFamily="34" charset="0"/>
                <a:ea typeface="Montserrat Bold" pitchFamily="34" charset="-122"/>
                <a:cs typeface="Montserrat Bold" pitchFamily="34" charset="-120"/>
              </a:rPr>
              <a:t>Community Responsibility</a:t>
            </a:r>
            <a:endParaRPr lang="en-US" sz="2300" dirty="0"/>
          </a:p>
        </p:txBody>
      </p:sp>
      <p:sp>
        <p:nvSpPr>
          <p:cNvPr id="10" name="Text 8"/>
          <p:cNvSpPr/>
          <p:nvPr/>
        </p:nvSpPr>
        <p:spPr>
          <a:xfrm>
            <a:off x="7586305" y="4810006"/>
            <a:ext cx="6187916" cy="647938"/>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Recognizing our obligations to help those who cannot help themselves</a:t>
            </a:r>
            <a:endParaRPr lang="en-US" sz="1700" dirty="0"/>
          </a:p>
        </p:txBody>
      </p:sp>
      <p:sp>
        <p:nvSpPr>
          <p:cNvPr id="11" name="Text 9"/>
          <p:cNvSpPr/>
          <p:nvPr/>
        </p:nvSpPr>
        <p:spPr>
          <a:xfrm>
            <a:off x="7586305" y="5673804"/>
            <a:ext cx="3836313" cy="368141"/>
          </a:xfrm>
          <a:prstGeom prst="rect">
            <a:avLst/>
          </a:prstGeom>
          <a:noFill/>
          <a:ln/>
        </p:spPr>
        <p:txBody>
          <a:bodyPr wrap="none" lIns="0" tIns="0" rIns="0" bIns="0" rtlCol="0" anchor="t"/>
          <a:lstStyle/>
          <a:p>
            <a:pPr marL="0" indent="0" algn="l">
              <a:lnSpc>
                <a:spcPts val="2850"/>
              </a:lnSpc>
              <a:buNone/>
            </a:pPr>
            <a:r>
              <a:rPr lang="en-US" sz="2300" b="1" dirty="0">
                <a:solidFill>
                  <a:srgbClr val="000000"/>
                </a:solidFill>
                <a:latin typeface="Montserrat Bold" pitchFamily="34" charset="0"/>
                <a:ea typeface="Montserrat Bold" pitchFamily="34" charset="-122"/>
                <a:cs typeface="Montserrat Bold" pitchFamily="34" charset="-120"/>
              </a:rPr>
              <a:t>Speaking Truth to Power</a:t>
            </a:r>
            <a:endParaRPr lang="en-US" sz="2300" dirty="0"/>
          </a:p>
        </p:txBody>
      </p:sp>
      <p:sp>
        <p:nvSpPr>
          <p:cNvPr id="12" name="Text 10"/>
          <p:cNvSpPr/>
          <p:nvPr/>
        </p:nvSpPr>
        <p:spPr>
          <a:xfrm>
            <a:off x="7586305" y="6257806"/>
            <a:ext cx="6187916" cy="323969"/>
          </a:xfrm>
          <a:prstGeom prst="rect">
            <a:avLst/>
          </a:prstGeom>
          <a:noFill/>
          <a:ln/>
        </p:spPr>
        <p:txBody>
          <a:bodyPr wrap="non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Challenging authority when it abuses its position</a:t>
            </a:r>
            <a:endParaRPr lang="en-US" sz="1700" dirty="0"/>
          </a:p>
        </p:txBody>
      </p:sp>
      <p:sp>
        <p:nvSpPr>
          <p:cNvPr id="13" name="Text 11"/>
          <p:cNvSpPr/>
          <p:nvPr/>
        </p:nvSpPr>
        <p:spPr>
          <a:xfrm>
            <a:off x="7586305" y="6797635"/>
            <a:ext cx="2945130" cy="368141"/>
          </a:xfrm>
          <a:prstGeom prst="rect">
            <a:avLst/>
          </a:prstGeom>
          <a:noFill/>
          <a:ln/>
        </p:spPr>
        <p:txBody>
          <a:bodyPr wrap="none" lIns="0" tIns="0" rIns="0" bIns="0" rtlCol="0" anchor="t"/>
          <a:lstStyle/>
          <a:p>
            <a:pPr marL="0" indent="0" algn="l">
              <a:lnSpc>
                <a:spcPts val="2850"/>
              </a:lnSpc>
              <a:buNone/>
            </a:pPr>
            <a:r>
              <a:rPr lang="en-US" sz="2300" b="1" dirty="0">
                <a:solidFill>
                  <a:srgbClr val="000000"/>
                </a:solidFill>
                <a:latin typeface="Montserrat Bold" pitchFamily="34" charset="0"/>
                <a:ea typeface="Montserrat Bold" pitchFamily="34" charset="-122"/>
                <a:cs typeface="Montserrat Bold" pitchFamily="34" charset="-120"/>
              </a:rPr>
              <a:t>Individual Impact</a:t>
            </a:r>
            <a:endParaRPr lang="en-US" sz="2300" dirty="0"/>
          </a:p>
        </p:txBody>
      </p:sp>
      <p:sp>
        <p:nvSpPr>
          <p:cNvPr id="14" name="Text 12"/>
          <p:cNvSpPr/>
          <p:nvPr/>
        </p:nvSpPr>
        <p:spPr>
          <a:xfrm>
            <a:off x="7586305" y="7381637"/>
            <a:ext cx="6187916" cy="323969"/>
          </a:xfrm>
          <a:prstGeom prst="rect">
            <a:avLst/>
          </a:prstGeom>
          <a:noFill/>
          <a:ln/>
        </p:spPr>
        <p:txBody>
          <a:bodyPr wrap="non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Understanding that one person's actions can create lasting change</a:t>
            </a:r>
            <a:endParaRPr lang="en-US" sz="17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name="Slide 23">
    <p:spTree>
      <p:nvGrpSpPr>
        <p:cNvPr id="1" name=""/>
        <p:cNvGrpSpPr/>
        <p:nvPr/>
      </p:nvGrpSpPr>
      <p:grpSpPr>
        <a:xfrm>
          <a:off x="0" y="0"/>
          <a:ext cx="0" cy="0"/>
          <a:chOff x="0" y="0"/>
          <a:chExt cx="0" cy="0"/>
        </a:xfrm>
      </p:grpSpPr>
      <p:sp>
        <p:nvSpPr>
          <p:cNvPr id="2" name="Text 0"/>
          <p:cNvSpPr/>
          <p:nvPr/>
        </p:nvSpPr>
        <p:spPr>
          <a:xfrm>
            <a:off x="863798" y="3760351"/>
            <a:ext cx="5570339" cy="613529"/>
          </a:xfrm>
          <a:prstGeom prst="rect">
            <a:avLst/>
          </a:prstGeom>
          <a:noFill/>
          <a:ln/>
        </p:spPr>
        <p:txBody>
          <a:bodyPr wrap="none" lIns="0" tIns="0" rIns="0" bIns="0" rtlCol="0" anchor="t"/>
          <a:lstStyle/>
          <a:p>
            <a:pPr marL="0" indent="0" algn="l">
              <a:lnSpc>
                <a:spcPts val="4800"/>
              </a:lnSpc>
              <a:buNone/>
            </a:pPr>
            <a:r>
              <a:rPr lang="en-US" sz="3850" b="1" dirty="0">
                <a:solidFill>
                  <a:srgbClr val="F2F2F2"/>
                </a:solidFill>
                <a:latin typeface="Montserrat Bold" pitchFamily="34" charset="0"/>
                <a:ea typeface="Montserrat Bold" pitchFamily="34" charset="-122"/>
                <a:cs typeface="Montserrat Bold" pitchFamily="34" charset="-120"/>
              </a:rPr>
              <a:t>The Power of Naming</a:t>
            </a:r>
            <a:endParaRPr lang="en-US" sz="3850" dirty="0"/>
          </a:p>
        </p:txBody>
      </p:sp>
      <p:sp>
        <p:nvSpPr>
          <p:cNvPr id="3" name="Text 1"/>
          <p:cNvSpPr/>
          <p:nvPr/>
        </p:nvSpPr>
        <p:spPr>
          <a:xfrm>
            <a:off x="863798" y="4805720"/>
            <a:ext cx="12902803" cy="323969"/>
          </a:xfrm>
          <a:prstGeom prst="rect">
            <a:avLst/>
          </a:prstGeom>
          <a:noFill/>
          <a:ln/>
        </p:spPr>
        <p:txBody>
          <a:bodyPr wrap="none" lIns="0" tIns="0" rIns="0" bIns="0" rtlCol="0" anchor="t"/>
          <a:lstStyle/>
          <a:p>
            <a:pPr marL="0" indent="0" algn="ctr">
              <a:lnSpc>
                <a:spcPts val="2550"/>
              </a:lnSpc>
              <a:buNone/>
            </a:pPr>
            <a:r>
              <a:rPr lang="en-US" sz="1700" dirty="0">
                <a:solidFill>
                  <a:srgbClr val="F2F2F2"/>
                </a:solidFill>
                <a:latin typeface="Source Sans 3" pitchFamily="34" charset="0"/>
                <a:ea typeface="Source Sans 3" pitchFamily="34" charset="-122"/>
                <a:cs typeface="Source Sans 3" pitchFamily="34" charset="-120"/>
              </a:rPr>
              <a:t>When we name a school after someone, we do more than honor an individual—we make a statement about what we value as a society.</a:t>
            </a:r>
            <a:endParaRPr lang="en-US" sz="1700" dirty="0"/>
          </a:p>
        </p:txBody>
      </p:sp>
      <p:sp>
        <p:nvSpPr>
          <p:cNvPr id="4" name="Shape 2"/>
          <p:cNvSpPr/>
          <p:nvPr/>
        </p:nvSpPr>
        <p:spPr>
          <a:xfrm>
            <a:off x="863798" y="5372576"/>
            <a:ext cx="4156948" cy="1839873"/>
          </a:xfrm>
          <a:prstGeom prst="roundRect">
            <a:avLst>
              <a:gd name="adj" fmla="val 1761"/>
            </a:avLst>
          </a:prstGeom>
          <a:solidFill>
            <a:srgbClr val="F2EEEE"/>
          </a:solidFill>
          <a:ln/>
        </p:spPr>
        <p:txBody>
          <a:bodyPr/>
          <a:lstStyle/>
          <a:p>
            <a:endParaRPr lang="en-US"/>
          </a:p>
        </p:txBody>
      </p:sp>
      <p:sp>
        <p:nvSpPr>
          <p:cNvPr id="5" name="Text 3"/>
          <p:cNvSpPr/>
          <p:nvPr/>
        </p:nvSpPr>
        <p:spPr>
          <a:xfrm>
            <a:off x="1079659" y="5588437"/>
            <a:ext cx="2454235" cy="306705"/>
          </a:xfrm>
          <a:prstGeom prst="rect">
            <a:avLst/>
          </a:prstGeom>
          <a:noFill/>
          <a:ln/>
        </p:spPr>
        <p:txBody>
          <a:bodyPr wrap="none" lIns="0" tIns="0" rIns="0" bIns="0" rtlCol="0" anchor="t"/>
          <a:lstStyle/>
          <a:p>
            <a:pPr marL="0" indent="0" algn="l">
              <a:lnSpc>
                <a:spcPts val="2400"/>
              </a:lnSpc>
              <a:buNone/>
            </a:pPr>
            <a:r>
              <a:rPr lang="en-US" sz="1900" b="1" dirty="0">
                <a:solidFill>
                  <a:srgbClr val="F2F2F2"/>
                </a:solidFill>
                <a:latin typeface="Montserrat Bold" pitchFamily="34" charset="0"/>
                <a:ea typeface="Montserrat Bold" pitchFamily="34" charset="-122"/>
                <a:cs typeface="Montserrat Bold" pitchFamily="34" charset="-120"/>
              </a:rPr>
              <a:t>We Remember</a:t>
            </a:r>
            <a:endParaRPr lang="en-US" sz="1900" dirty="0"/>
          </a:p>
        </p:txBody>
      </p:sp>
      <p:sp>
        <p:nvSpPr>
          <p:cNvPr id="6" name="Text 4"/>
          <p:cNvSpPr/>
          <p:nvPr/>
        </p:nvSpPr>
        <p:spPr>
          <a:xfrm>
            <a:off x="1079659" y="6024682"/>
            <a:ext cx="3725228" cy="971907"/>
          </a:xfrm>
          <a:prstGeom prst="rect">
            <a:avLst/>
          </a:prstGeom>
          <a:noFill/>
          <a:ln/>
        </p:spPr>
        <p:txBody>
          <a:bodyPr wrap="square" lIns="0" tIns="0" rIns="0" bIns="0" rtlCol="0" anchor="t"/>
          <a:lstStyle/>
          <a:p>
            <a:pPr marL="0" indent="0" algn="l">
              <a:lnSpc>
                <a:spcPts val="2550"/>
              </a:lnSpc>
              <a:buNone/>
            </a:pPr>
            <a:r>
              <a:rPr lang="en-US" sz="1700" dirty="0">
                <a:solidFill>
                  <a:srgbClr val="F2F2F2"/>
                </a:solidFill>
                <a:latin typeface="Source Sans 3" pitchFamily="34" charset="0"/>
                <a:ea typeface="Source Sans 3" pitchFamily="34" charset="-122"/>
                <a:cs typeface="Source Sans 3" pitchFamily="34" charset="-120"/>
              </a:rPr>
              <a:t>Naming combats historical erasure and ensures stories of courage aren't forgotten</a:t>
            </a:r>
            <a:endParaRPr lang="en-US" sz="1700" dirty="0"/>
          </a:p>
        </p:txBody>
      </p:sp>
      <p:sp>
        <p:nvSpPr>
          <p:cNvPr id="7" name="Shape 5"/>
          <p:cNvSpPr/>
          <p:nvPr/>
        </p:nvSpPr>
        <p:spPr>
          <a:xfrm>
            <a:off x="5236607" y="5372576"/>
            <a:ext cx="4157067" cy="1839873"/>
          </a:xfrm>
          <a:prstGeom prst="roundRect">
            <a:avLst>
              <a:gd name="adj" fmla="val 1761"/>
            </a:avLst>
          </a:prstGeom>
          <a:solidFill>
            <a:srgbClr val="F2EEEE"/>
          </a:solidFill>
          <a:ln/>
        </p:spPr>
        <p:txBody>
          <a:bodyPr/>
          <a:lstStyle/>
          <a:p>
            <a:endParaRPr lang="en-US"/>
          </a:p>
        </p:txBody>
      </p:sp>
      <p:sp>
        <p:nvSpPr>
          <p:cNvPr id="8" name="Text 6"/>
          <p:cNvSpPr/>
          <p:nvPr/>
        </p:nvSpPr>
        <p:spPr>
          <a:xfrm>
            <a:off x="5452467" y="5588437"/>
            <a:ext cx="2454235" cy="306705"/>
          </a:xfrm>
          <a:prstGeom prst="rect">
            <a:avLst/>
          </a:prstGeom>
          <a:noFill/>
          <a:ln/>
        </p:spPr>
        <p:txBody>
          <a:bodyPr wrap="none" lIns="0" tIns="0" rIns="0" bIns="0" rtlCol="0" anchor="t"/>
          <a:lstStyle/>
          <a:p>
            <a:pPr marL="0" indent="0" algn="l">
              <a:lnSpc>
                <a:spcPts val="2400"/>
              </a:lnSpc>
              <a:buNone/>
            </a:pPr>
            <a:r>
              <a:rPr lang="en-US" sz="1900" b="1" dirty="0">
                <a:solidFill>
                  <a:srgbClr val="F2F2F2"/>
                </a:solidFill>
                <a:latin typeface="Montserrat Bold" pitchFamily="34" charset="0"/>
                <a:ea typeface="Montserrat Bold" pitchFamily="34" charset="-122"/>
                <a:cs typeface="Montserrat Bold" pitchFamily="34" charset="-120"/>
              </a:rPr>
              <a:t>We Teach</a:t>
            </a:r>
            <a:endParaRPr lang="en-US" sz="1900" dirty="0"/>
          </a:p>
        </p:txBody>
      </p:sp>
      <p:sp>
        <p:nvSpPr>
          <p:cNvPr id="9" name="Text 7"/>
          <p:cNvSpPr/>
          <p:nvPr/>
        </p:nvSpPr>
        <p:spPr>
          <a:xfrm>
            <a:off x="5452467" y="6024682"/>
            <a:ext cx="3725347" cy="971907"/>
          </a:xfrm>
          <a:prstGeom prst="rect">
            <a:avLst/>
          </a:prstGeom>
          <a:noFill/>
          <a:ln/>
        </p:spPr>
        <p:txBody>
          <a:bodyPr wrap="square" lIns="0" tIns="0" rIns="0" bIns="0" rtlCol="0" anchor="t"/>
          <a:lstStyle/>
          <a:p>
            <a:pPr marL="0" indent="0" algn="l">
              <a:lnSpc>
                <a:spcPts val="2550"/>
              </a:lnSpc>
              <a:buNone/>
            </a:pPr>
            <a:r>
              <a:rPr lang="en-US" sz="1700" dirty="0">
                <a:solidFill>
                  <a:srgbClr val="F2F2F2"/>
                </a:solidFill>
                <a:latin typeface="Source Sans 3" pitchFamily="34" charset="0"/>
                <a:ea typeface="Source Sans 3" pitchFamily="34" charset="-122"/>
                <a:cs typeface="Source Sans 3" pitchFamily="34" charset="-120"/>
              </a:rPr>
              <a:t>Each time the name is spoken, an opportunity arises to share important historical lessons</a:t>
            </a:r>
            <a:endParaRPr lang="en-US" sz="1700" dirty="0"/>
          </a:p>
        </p:txBody>
      </p:sp>
      <p:sp>
        <p:nvSpPr>
          <p:cNvPr id="10" name="Shape 8"/>
          <p:cNvSpPr/>
          <p:nvPr/>
        </p:nvSpPr>
        <p:spPr>
          <a:xfrm>
            <a:off x="9609534" y="5372576"/>
            <a:ext cx="4157067" cy="1839873"/>
          </a:xfrm>
          <a:prstGeom prst="roundRect">
            <a:avLst>
              <a:gd name="adj" fmla="val 1761"/>
            </a:avLst>
          </a:prstGeom>
          <a:solidFill>
            <a:srgbClr val="F2EEEE"/>
          </a:solidFill>
          <a:ln/>
        </p:spPr>
        <p:txBody>
          <a:bodyPr/>
          <a:lstStyle/>
          <a:p>
            <a:endParaRPr lang="en-US"/>
          </a:p>
        </p:txBody>
      </p:sp>
      <p:sp>
        <p:nvSpPr>
          <p:cNvPr id="11" name="Text 9"/>
          <p:cNvSpPr/>
          <p:nvPr/>
        </p:nvSpPr>
        <p:spPr>
          <a:xfrm>
            <a:off x="9825395" y="5588437"/>
            <a:ext cx="2454235" cy="306705"/>
          </a:xfrm>
          <a:prstGeom prst="rect">
            <a:avLst/>
          </a:prstGeom>
          <a:noFill/>
          <a:ln/>
        </p:spPr>
        <p:txBody>
          <a:bodyPr wrap="none" lIns="0" tIns="0" rIns="0" bIns="0" rtlCol="0" anchor="t"/>
          <a:lstStyle/>
          <a:p>
            <a:pPr marL="0" indent="0" algn="l">
              <a:lnSpc>
                <a:spcPts val="2400"/>
              </a:lnSpc>
              <a:buNone/>
            </a:pPr>
            <a:r>
              <a:rPr lang="en-US" sz="1900" b="1" dirty="0">
                <a:solidFill>
                  <a:srgbClr val="F2F2F2"/>
                </a:solidFill>
                <a:latin typeface="Montserrat Bold" pitchFamily="34" charset="0"/>
                <a:ea typeface="Montserrat Bold" pitchFamily="34" charset="-122"/>
                <a:cs typeface="Montserrat Bold" pitchFamily="34" charset="-120"/>
              </a:rPr>
              <a:t>We Inspire</a:t>
            </a:r>
            <a:endParaRPr lang="en-US" sz="1900" dirty="0"/>
          </a:p>
        </p:txBody>
      </p:sp>
      <p:sp>
        <p:nvSpPr>
          <p:cNvPr id="12" name="Text 10"/>
          <p:cNvSpPr/>
          <p:nvPr/>
        </p:nvSpPr>
        <p:spPr>
          <a:xfrm>
            <a:off x="9825395" y="6024682"/>
            <a:ext cx="3725347" cy="647938"/>
          </a:xfrm>
          <a:prstGeom prst="rect">
            <a:avLst/>
          </a:prstGeom>
          <a:noFill/>
          <a:ln/>
        </p:spPr>
        <p:txBody>
          <a:bodyPr wrap="square" lIns="0" tIns="0" rIns="0" bIns="0" rtlCol="0" anchor="t"/>
          <a:lstStyle/>
          <a:p>
            <a:pPr marL="0" indent="0" algn="l">
              <a:lnSpc>
                <a:spcPts val="2550"/>
              </a:lnSpc>
              <a:buNone/>
            </a:pPr>
            <a:r>
              <a:rPr lang="en-US" sz="1700" dirty="0">
                <a:solidFill>
                  <a:srgbClr val="000000"/>
                </a:solidFill>
                <a:latin typeface="Source Sans 3" pitchFamily="34" charset="0"/>
                <a:ea typeface="Source Sans 3" pitchFamily="34" charset="-122"/>
                <a:cs typeface="Source Sans 3" pitchFamily="34" charset="-120"/>
              </a:rPr>
              <a:t>Students learn to identify with the values exemplified by the school's namesake</a:t>
            </a:r>
            <a:endParaRPr lang="en-US" sz="17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name="Slide 24">
    <p:spTree>
      <p:nvGrpSpPr>
        <p:cNvPr id="1" name=""/>
        <p:cNvGrpSpPr/>
        <p:nvPr/>
      </p:nvGrpSpPr>
      <p:grpSpPr>
        <a:xfrm>
          <a:off x="0" y="0"/>
          <a:ext cx="0" cy="0"/>
          <a:chOff x="0" y="0"/>
          <a:chExt cx="0" cy="0"/>
        </a:xfrm>
      </p:grpSpPr>
      <p:sp>
        <p:nvSpPr>
          <p:cNvPr id="2" name="Text 0"/>
          <p:cNvSpPr/>
          <p:nvPr/>
        </p:nvSpPr>
        <p:spPr>
          <a:xfrm>
            <a:off x="863798" y="3748921"/>
            <a:ext cx="9209008" cy="613529"/>
          </a:xfrm>
          <a:prstGeom prst="rect">
            <a:avLst/>
          </a:prstGeom>
          <a:noFill/>
          <a:ln/>
        </p:spPr>
        <p:txBody>
          <a:bodyPr wrap="none" lIns="0" tIns="0" rIns="0" bIns="0" rtlCol="0" anchor="t"/>
          <a:lstStyle/>
          <a:p>
            <a:pPr marL="0" indent="0" algn="l">
              <a:lnSpc>
                <a:spcPts val="4800"/>
              </a:lnSpc>
              <a:buNone/>
            </a:pPr>
            <a:r>
              <a:rPr lang="en-US" sz="3850" b="1" dirty="0">
                <a:solidFill>
                  <a:srgbClr val="000000"/>
                </a:solidFill>
                <a:latin typeface="Montserrat Bold" pitchFamily="34" charset="0"/>
                <a:ea typeface="Montserrat Bold" pitchFamily="34" charset="-122"/>
                <a:cs typeface="Montserrat Bold" pitchFamily="34" charset="-120"/>
              </a:rPr>
              <a:t>Conclusion: Truth Cannot Be Buried</a:t>
            </a:r>
            <a:endParaRPr lang="en-US" sz="3850" dirty="0"/>
          </a:p>
        </p:txBody>
      </p:sp>
      <p:sp>
        <p:nvSpPr>
          <p:cNvPr id="3" name="Text 1"/>
          <p:cNvSpPr/>
          <p:nvPr/>
        </p:nvSpPr>
        <p:spPr>
          <a:xfrm>
            <a:off x="863798" y="4794290"/>
            <a:ext cx="12902803" cy="647938"/>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Sardar Jaswant Singh Khalra lived and died for truth. He gave dignity to the disappeared, hope to grieving families, and a lesson to the world—that silence in the face of oppression is complicity.</a:t>
            </a:r>
            <a:endParaRPr lang="en-US" sz="1700" dirty="0"/>
          </a:p>
        </p:txBody>
      </p:sp>
      <p:sp>
        <p:nvSpPr>
          <p:cNvPr id="4" name="Text 2"/>
          <p:cNvSpPr/>
          <p:nvPr/>
        </p:nvSpPr>
        <p:spPr>
          <a:xfrm>
            <a:off x="863798" y="5685115"/>
            <a:ext cx="12902803" cy="647938"/>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Though he was murdered, the CBI investigation, court convictions, and continuing activism of his family ensured that the truth he fought for could not be erased.</a:t>
            </a:r>
            <a:endParaRPr lang="en-US" sz="1700" dirty="0"/>
          </a:p>
        </p:txBody>
      </p:sp>
      <p:sp>
        <p:nvSpPr>
          <p:cNvPr id="5" name="Text 3"/>
          <p:cNvSpPr/>
          <p:nvPr/>
        </p:nvSpPr>
        <p:spPr>
          <a:xfrm>
            <a:off x="863798" y="6575941"/>
            <a:ext cx="12902803" cy="647938"/>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And while the Indian government may suppress a film about his life, his memory now shines brightly in Fresno, California, where children will grow up learning his name and story.</a:t>
            </a:r>
            <a:endParaRPr lang="en-US" sz="17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name="Slide 25">
    <p:spTree>
      <p:nvGrpSpPr>
        <p:cNvPr id="1" name=""/>
        <p:cNvGrpSpPr/>
        <p:nvPr/>
      </p:nvGrpSpPr>
      <p:grpSpPr>
        <a:xfrm>
          <a:off x="0" y="0"/>
          <a:ext cx="0" cy="0"/>
          <a:chOff x="0" y="0"/>
          <a:chExt cx="0" cy="0"/>
        </a:xfrm>
      </p:grpSpPr>
      <p:sp>
        <p:nvSpPr>
          <p:cNvPr id="2" name="Text 0"/>
          <p:cNvSpPr/>
          <p:nvPr/>
        </p:nvSpPr>
        <p:spPr>
          <a:xfrm>
            <a:off x="863798" y="3247311"/>
            <a:ext cx="12902803" cy="1693307"/>
          </a:xfrm>
          <a:prstGeom prst="rect">
            <a:avLst/>
          </a:prstGeom>
          <a:noFill/>
          <a:ln/>
        </p:spPr>
        <p:txBody>
          <a:bodyPr wrap="square" lIns="0" tIns="0" rIns="0" bIns="0" rtlCol="0" anchor="t"/>
          <a:lstStyle/>
          <a:p>
            <a:pPr marL="0" indent="0" algn="l">
              <a:lnSpc>
                <a:spcPts val="6650"/>
              </a:lnSpc>
              <a:buNone/>
            </a:pPr>
            <a:r>
              <a:rPr lang="en-US" sz="5300" b="1" dirty="0">
                <a:solidFill>
                  <a:srgbClr val="000000"/>
                </a:solidFill>
                <a:latin typeface="Montserrat Bold" pitchFamily="34" charset="0"/>
                <a:ea typeface="Montserrat Bold" pitchFamily="34" charset="-122"/>
                <a:cs typeface="Montserrat Bold" pitchFamily="34" charset="-120"/>
              </a:rPr>
              <a:t>From the villages of Punjab to the classrooms of Fresno</a:t>
            </a:r>
            <a:endParaRPr lang="en-US" sz="5300" dirty="0"/>
          </a:p>
        </p:txBody>
      </p:sp>
      <p:sp>
        <p:nvSpPr>
          <p:cNvPr id="3" name="Text 1"/>
          <p:cNvSpPr/>
          <p:nvPr/>
        </p:nvSpPr>
        <p:spPr>
          <a:xfrm>
            <a:off x="1187648" y="5615345"/>
            <a:ext cx="12578953" cy="404813"/>
          </a:xfrm>
          <a:prstGeom prst="rect">
            <a:avLst/>
          </a:prstGeom>
          <a:noFill/>
          <a:ln/>
        </p:spPr>
        <p:txBody>
          <a:bodyPr wrap="none" lIns="0" tIns="0" rIns="0" bIns="0" rtlCol="0" anchor="t"/>
          <a:lstStyle/>
          <a:p>
            <a:pPr marL="0" indent="0" algn="l">
              <a:lnSpc>
                <a:spcPts val="3150"/>
              </a:lnSpc>
              <a:buNone/>
            </a:pPr>
            <a:r>
              <a:rPr lang="en-US" sz="2100" dirty="0">
                <a:solidFill>
                  <a:srgbClr val="3D3838"/>
                </a:solidFill>
                <a:latin typeface="Source Sans 3" pitchFamily="34" charset="0"/>
                <a:ea typeface="Source Sans 3" pitchFamily="34" charset="-122"/>
                <a:cs typeface="Source Sans 3" pitchFamily="34" charset="-120"/>
              </a:rPr>
              <a:t>"Even a single candle is enough to bring light in darkness."</a:t>
            </a:r>
            <a:endParaRPr lang="en-US" sz="2100" dirty="0"/>
          </a:p>
        </p:txBody>
      </p:sp>
      <p:sp>
        <p:nvSpPr>
          <p:cNvPr id="4" name="Shape 2"/>
          <p:cNvSpPr/>
          <p:nvPr/>
        </p:nvSpPr>
        <p:spPr>
          <a:xfrm>
            <a:off x="863798" y="5372457"/>
            <a:ext cx="30480" cy="890588"/>
          </a:xfrm>
          <a:prstGeom prst="rect">
            <a:avLst/>
          </a:prstGeom>
          <a:solidFill>
            <a:srgbClr val="2D2E34"/>
          </a:solidFill>
          <a:ln/>
        </p:spPr>
        <p:txBody>
          <a:bodyPr/>
          <a:lstStyle/>
          <a:p>
            <a:endParaRPr lang="en-US"/>
          </a:p>
        </p:txBody>
      </p:sp>
      <p:sp>
        <p:nvSpPr>
          <p:cNvPr id="5" name="Text 3"/>
          <p:cNvSpPr/>
          <p:nvPr/>
        </p:nvSpPr>
        <p:spPr>
          <a:xfrm>
            <a:off x="4270296" y="6586895"/>
            <a:ext cx="6089690" cy="490776"/>
          </a:xfrm>
          <a:prstGeom prst="rect">
            <a:avLst/>
          </a:prstGeom>
          <a:noFill/>
          <a:ln/>
        </p:spPr>
        <p:txBody>
          <a:bodyPr wrap="none" lIns="0" tIns="0" rIns="0" bIns="0" rtlCol="0" anchor="t"/>
          <a:lstStyle/>
          <a:p>
            <a:pPr marL="0" indent="0" algn="ctr">
              <a:lnSpc>
                <a:spcPts val="3850"/>
              </a:lnSpc>
              <a:buNone/>
            </a:pPr>
            <a:r>
              <a:rPr lang="en-US" sz="3050" b="1" dirty="0">
                <a:solidFill>
                  <a:srgbClr val="000000"/>
                </a:solidFill>
                <a:latin typeface="Montserrat Bold" pitchFamily="34" charset="0"/>
                <a:ea typeface="Montserrat Bold" pitchFamily="34" charset="-122"/>
                <a:cs typeface="Montserrat Bold" pitchFamily="34" charset="-120"/>
              </a:rPr>
              <a:t>His story continues to inspire.</a:t>
            </a:r>
            <a:endParaRPr lang="en-US" sz="3050" dirty="0"/>
          </a:p>
        </p:txBody>
      </p:sp>
      <p:sp>
        <p:nvSpPr>
          <p:cNvPr id="6" name="Text 4"/>
          <p:cNvSpPr/>
          <p:nvPr/>
        </p:nvSpPr>
        <p:spPr>
          <a:xfrm>
            <a:off x="863798" y="7401520"/>
            <a:ext cx="12902803" cy="323969"/>
          </a:xfrm>
          <a:prstGeom prst="rect">
            <a:avLst/>
          </a:prstGeom>
          <a:noFill/>
          <a:ln/>
        </p:spPr>
        <p:txBody>
          <a:bodyPr wrap="none" lIns="0" tIns="0" rIns="0" bIns="0" rtlCol="0" anchor="t"/>
          <a:lstStyle/>
          <a:p>
            <a:pPr marL="0" indent="0" algn="ctr">
              <a:lnSpc>
                <a:spcPts val="2550"/>
              </a:lnSpc>
              <a:buNone/>
            </a:pPr>
            <a:r>
              <a:rPr lang="en-US" sz="1700" dirty="0">
                <a:solidFill>
                  <a:srgbClr val="3D3838"/>
                </a:solidFill>
                <a:latin typeface="Source Sans 3" pitchFamily="34" charset="0"/>
                <a:ea typeface="Source Sans 3" pitchFamily="34" charset="-122"/>
                <a:cs typeface="Source Sans 3" pitchFamily="34" charset="-120"/>
              </a:rPr>
              <a:t>It is a reminder that justice cannot be silenced, courage cannot be erased, and truth always finds its way into history.</a:t>
            </a:r>
            <a:endParaRPr lang="en-US" sz="17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spTree>
      <p:nvGrpSpPr>
        <p:cNvPr id="1" name=""/>
        <p:cNvGrpSpPr/>
        <p:nvPr/>
      </p:nvGrpSpPr>
      <p:grpSpPr>
        <a:xfrm>
          <a:off x="0" y="0"/>
          <a:ext cx="0" cy="0"/>
          <a:chOff x="0" y="0"/>
          <a:chExt cx="0" cy="0"/>
        </a:xfrm>
      </p:grpSpPr>
      <p:sp>
        <p:nvSpPr>
          <p:cNvPr id="2" name="Text 0"/>
          <p:cNvSpPr/>
          <p:nvPr/>
        </p:nvSpPr>
        <p:spPr>
          <a:xfrm>
            <a:off x="863798" y="3296126"/>
            <a:ext cx="8697635" cy="846653"/>
          </a:xfrm>
          <a:prstGeom prst="rect">
            <a:avLst/>
          </a:prstGeom>
          <a:noFill/>
          <a:ln/>
        </p:spPr>
        <p:txBody>
          <a:bodyPr wrap="none" lIns="0" tIns="0" rIns="0" bIns="0" rtlCol="0" anchor="t"/>
          <a:lstStyle/>
          <a:p>
            <a:pPr marL="0" indent="0" algn="l">
              <a:lnSpc>
                <a:spcPts val="6650"/>
              </a:lnSpc>
              <a:buNone/>
            </a:pPr>
            <a:r>
              <a:rPr lang="en-US" sz="5300" b="1" dirty="0">
                <a:solidFill>
                  <a:srgbClr val="F2F2F2"/>
                </a:solidFill>
                <a:latin typeface="Montserrat Bold" pitchFamily="34" charset="0"/>
                <a:ea typeface="Montserrat Bold" pitchFamily="34" charset="-122"/>
                <a:cs typeface="Montserrat Bold" pitchFamily="34" charset="-120"/>
              </a:rPr>
              <a:t>A Voice for the Voiceless</a:t>
            </a:r>
            <a:endParaRPr lang="en-US" sz="5300" dirty="0"/>
          </a:p>
        </p:txBody>
      </p:sp>
      <p:sp>
        <p:nvSpPr>
          <p:cNvPr id="3" name="Text 1"/>
          <p:cNvSpPr/>
          <p:nvPr/>
        </p:nvSpPr>
        <p:spPr>
          <a:xfrm>
            <a:off x="863798" y="4574619"/>
            <a:ext cx="12902803" cy="323969"/>
          </a:xfrm>
          <a:prstGeom prst="rect">
            <a:avLst/>
          </a:prstGeom>
          <a:noFill/>
          <a:ln/>
        </p:spPr>
        <p:txBody>
          <a:bodyPr wrap="none" lIns="0" tIns="0" rIns="0" bIns="0" rtlCol="0" anchor="t"/>
          <a:lstStyle/>
          <a:p>
            <a:pPr marL="0" indent="0" algn="ctr">
              <a:lnSpc>
                <a:spcPts val="2550"/>
              </a:lnSpc>
              <a:buNone/>
            </a:pPr>
            <a:r>
              <a:rPr lang="en-US" sz="1700" dirty="0">
                <a:solidFill>
                  <a:srgbClr val="F2F2F2"/>
                </a:solidFill>
                <a:latin typeface="Source Sans 3" pitchFamily="34" charset="0"/>
                <a:ea typeface="Source Sans 3" pitchFamily="34" charset="-122"/>
                <a:cs typeface="Source Sans 3" pitchFamily="34" charset="-120"/>
              </a:rPr>
              <a:t>1995: When Punjab was suffocating under fear and state repression, one man asked the question no one dared to voice...</a:t>
            </a:r>
            <a:endParaRPr lang="en-US" sz="1700" dirty="0"/>
          </a:p>
        </p:txBody>
      </p:sp>
      <p:sp>
        <p:nvSpPr>
          <p:cNvPr id="4" name="Text 2"/>
          <p:cNvSpPr/>
          <p:nvPr/>
        </p:nvSpPr>
        <p:spPr>
          <a:xfrm>
            <a:off x="863798" y="5222438"/>
            <a:ext cx="12902803" cy="2454116"/>
          </a:xfrm>
          <a:prstGeom prst="rect">
            <a:avLst/>
          </a:prstGeom>
          <a:noFill/>
          <a:ln/>
        </p:spPr>
        <p:txBody>
          <a:bodyPr wrap="square" lIns="0" tIns="0" rIns="0" bIns="0" rtlCol="0" anchor="t"/>
          <a:lstStyle/>
          <a:p>
            <a:pPr marL="0" indent="0" algn="ctr">
              <a:lnSpc>
                <a:spcPts val="9650"/>
              </a:lnSpc>
              <a:buNone/>
            </a:pPr>
            <a:r>
              <a:rPr lang="en-US" sz="7700" b="1" dirty="0">
                <a:solidFill>
                  <a:srgbClr val="FFFFFF"/>
                </a:solidFill>
                <a:latin typeface="Montserrat Bold" pitchFamily="34" charset="0"/>
                <a:ea typeface="Montserrat Bold" pitchFamily="34" charset="-122"/>
                <a:cs typeface="Montserrat Bold" pitchFamily="34" charset="-120"/>
              </a:rPr>
              <a:t>"Where have our sons gone?"</a:t>
            </a:r>
            <a:endParaRPr lang="en-US" sz="77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spTree>
      <p:nvGrpSpPr>
        <p:cNvPr id="1" name=""/>
        <p:cNvGrpSpPr/>
        <p:nvPr/>
      </p:nvGrpSpPr>
      <p:grpSpPr>
        <a:xfrm>
          <a:off x="0" y="0"/>
          <a:ext cx="0" cy="0"/>
          <a:chOff x="0" y="0"/>
          <a:chExt cx="0" cy="0"/>
        </a:xfrm>
      </p:grpSpPr>
      <p:sp>
        <p:nvSpPr>
          <p:cNvPr id="2" name="Text 0"/>
          <p:cNvSpPr/>
          <p:nvPr/>
        </p:nvSpPr>
        <p:spPr>
          <a:xfrm>
            <a:off x="863798" y="3754279"/>
            <a:ext cx="8421291" cy="613529"/>
          </a:xfrm>
          <a:prstGeom prst="rect">
            <a:avLst/>
          </a:prstGeom>
          <a:noFill/>
          <a:ln/>
        </p:spPr>
        <p:txBody>
          <a:bodyPr wrap="none" lIns="0" tIns="0" rIns="0" bIns="0" rtlCol="0" anchor="t"/>
          <a:lstStyle/>
          <a:p>
            <a:pPr marL="0" indent="0" algn="l">
              <a:lnSpc>
                <a:spcPts val="4800"/>
              </a:lnSpc>
              <a:buNone/>
            </a:pPr>
            <a:r>
              <a:rPr lang="en-US" sz="3850" b="1" dirty="0">
                <a:solidFill>
                  <a:srgbClr val="000000"/>
                </a:solidFill>
                <a:latin typeface="Montserrat Bold" pitchFamily="34" charset="0"/>
                <a:ea typeface="Montserrat Bold" pitchFamily="34" charset="-122"/>
                <a:cs typeface="Montserrat Bold" pitchFamily="34" charset="-120"/>
              </a:rPr>
              <a:t>Who Was Jaswant Singh Khalra?</a:t>
            </a:r>
            <a:endParaRPr lang="en-US" sz="3850" dirty="0"/>
          </a:p>
        </p:txBody>
      </p:sp>
      <p:sp>
        <p:nvSpPr>
          <p:cNvPr id="3" name="Text 1"/>
          <p:cNvSpPr/>
          <p:nvPr/>
        </p:nvSpPr>
        <p:spPr>
          <a:xfrm>
            <a:off x="863798" y="4885968"/>
            <a:ext cx="6187916" cy="971907"/>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Neither politician nor soldier, Jaswant Singh Khalra was a man of conscience who stood against the state's darkest crimes armed only with truth.</a:t>
            </a:r>
            <a:endParaRPr lang="en-US" sz="1700" dirty="0"/>
          </a:p>
        </p:txBody>
      </p:sp>
      <p:sp>
        <p:nvSpPr>
          <p:cNvPr id="4" name="Text 2"/>
          <p:cNvSpPr/>
          <p:nvPr/>
        </p:nvSpPr>
        <p:spPr>
          <a:xfrm>
            <a:off x="863798" y="6052185"/>
            <a:ext cx="6187916" cy="971907"/>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His meticulous investigations revealed what authorities wished to bury: over </a:t>
            </a:r>
            <a:r>
              <a:rPr lang="en-US" sz="1700" b="1" dirty="0">
                <a:solidFill>
                  <a:srgbClr val="3D3838"/>
                </a:solidFill>
                <a:latin typeface="Source Sans 3" pitchFamily="34" charset="0"/>
                <a:ea typeface="Source Sans 3" pitchFamily="34" charset="-122"/>
                <a:cs typeface="Source Sans 3" pitchFamily="34" charset="-120"/>
              </a:rPr>
              <a:t>25,000 Sikh youth</a:t>
            </a:r>
            <a:r>
              <a:rPr lang="en-US" sz="1700" dirty="0">
                <a:solidFill>
                  <a:srgbClr val="3D3838"/>
                </a:solidFill>
                <a:latin typeface="Source Sans 3" pitchFamily="34" charset="0"/>
                <a:ea typeface="Source Sans 3" pitchFamily="34" charset="-122"/>
                <a:cs typeface="Source Sans 3" pitchFamily="34" charset="-120"/>
              </a:rPr>
              <a:t> were abducted, killed, and secretly cremated by Punjab Police.</a:t>
            </a:r>
            <a:endParaRPr lang="en-US" sz="1700" dirty="0"/>
          </a:p>
        </p:txBody>
      </p:sp>
      <p:sp>
        <p:nvSpPr>
          <p:cNvPr id="5" name="Text 3"/>
          <p:cNvSpPr/>
          <p:nvPr/>
        </p:nvSpPr>
        <p:spPr>
          <a:xfrm>
            <a:off x="7910155" y="4934545"/>
            <a:ext cx="5864066" cy="809625"/>
          </a:xfrm>
          <a:prstGeom prst="rect">
            <a:avLst/>
          </a:prstGeom>
          <a:noFill/>
          <a:ln/>
        </p:spPr>
        <p:txBody>
          <a:bodyPr wrap="square" lIns="0" tIns="0" rIns="0" bIns="0" rtlCol="0" anchor="t"/>
          <a:lstStyle/>
          <a:p>
            <a:pPr marL="0" indent="0" algn="l">
              <a:lnSpc>
                <a:spcPts val="3150"/>
              </a:lnSpc>
              <a:buNone/>
            </a:pPr>
            <a:r>
              <a:rPr lang="en-US" sz="2100" dirty="0">
                <a:solidFill>
                  <a:srgbClr val="3D3838"/>
                </a:solidFill>
                <a:latin typeface="Source Sans 3" pitchFamily="34" charset="0"/>
                <a:ea typeface="Source Sans 3" pitchFamily="34" charset="-122"/>
                <a:cs typeface="Source Sans 3" pitchFamily="34" charset="-120"/>
              </a:rPr>
              <a:t>"Even a single candle is enough to bring light in darkness."</a:t>
            </a:r>
            <a:endParaRPr lang="en-US" sz="2100" dirty="0"/>
          </a:p>
        </p:txBody>
      </p:sp>
      <p:sp>
        <p:nvSpPr>
          <p:cNvPr id="6" name="Shape 4"/>
          <p:cNvSpPr/>
          <p:nvPr/>
        </p:nvSpPr>
        <p:spPr>
          <a:xfrm>
            <a:off x="7586305" y="4934545"/>
            <a:ext cx="30480" cy="809625"/>
          </a:xfrm>
          <a:prstGeom prst="rect">
            <a:avLst/>
          </a:prstGeom>
          <a:solidFill>
            <a:srgbClr val="2D2E34"/>
          </a:solidFill>
          <a:ln/>
        </p:spPr>
        <p:txBody>
          <a:bodyPr/>
          <a:lstStyle/>
          <a:p>
            <a:endParaRPr lang="en-US"/>
          </a:p>
        </p:txBody>
      </p:sp>
      <p:sp>
        <p:nvSpPr>
          <p:cNvPr id="7" name="Text 5"/>
          <p:cNvSpPr/>
          <p:nvPr/>
        </p:nvSpPr>
        <p:spPr>
          <a:xfrm>
            <a:off x="7586305" y="5987058"/>
            <a:ext cx="6187916" cy="323969"/>
          </a:xfrm>
          <a:prstGeom prst="rect">
            <a:avLst/>
          </a:prstGeom>
          <a:noFill/>
          <a:ln/>
        </p:spPr>
        <p:txBody>
          <a:bodyPr wrap="none" lIns="0" tIns="0" rIns="0" bIns="0" rtlCol="0" anchor="t"/>
          <a:lstStyle/>
          <a:p>
            <a:pPr marL="0" indent="0" algn="r">
              <a:lnSpc>
                <a:spcPts val="2550"/>
              </a:lnSpc>
              <a:buNone/>
            </a:pPr>
            <a:r>
              <a:rPr lang="en-US" sz="1700" dirty="0">
                <a:solidFill>
                  <a:srgbClr val="3D3838"/>
                </a:solidFill>
                <a:latin typeface="Source Sans 3" pitchFamily="34" charset="0"/>
                <a:ea typeface="Source Sans 3" pitchFamily="34" charset="-122"/>
                <a:cs typeface="Source Sans 3" pitchFamily="34" charset="-120"/>
              </a:rPr>
              <a:t>— Jaswant Singh Khalra</a:t>
            </a:r>
            <a:endParaRPr lang="en-US" sz="17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spTree>
      <p:nvGrpSpPr>
        <p:cNvPr id="1" name=""/>
        <p:cNvGrpSpPr/>
        <p:nvPr/>
      </p:nvGrpSpPr>
      <p:grpSpPr>
        <a:xfrm>
          <a:off x="0" y="0"/>
          <a:ext cx="0" cy="0"/>
          <a:chOff x="0" y="0"/>
          <a:chExt cx="0" cy="0"/>
        </a:xfrm>
      </p:grpSpPr>
      <p:sp>
        <p:nvSpPr>
          <p:cNvPr id="2" name="Text 0"/>
          <p:cNvSpPr/>
          <p:nvPr/>
        </p:nvSpPr>
        <p:spPr>
          <a:xfrm>
            <a:off x="863798" y="3606998"/>
            <a:ext cx="5541407" cy="613529"/>
          </a:xfrm>
          <a:prstGeom prst="rect">
            <a:avLst/>
          </a:prstGeom>
          <a:noFill/>
          <a:ln/>
        </p:spPr>
        <p:txBody>
          <a:bodyPr wrap="none" lIns="0" tIns="0" rIns="0" bIns="0" rtlCol="0" anchor="t"/>
          <a:lstStyle/>
          <a:p>
            <a:pPr marL="0" indent="0" algn="l">
              <a:lnSpc>
                <a:spcPts val="4800"/>
              </a:lnSpc>
              <a:buNone/>
            </a:pPr>
            <a:r>
              <a:rPr lang="en-US" sz="3850" b="1" dirty="0">
                <a:solidFill>
                  <a:srgbClr val="000000"/>
                </a:solidFill>
                <a:latin typeface="Montserrat Bold" pitchFamily="34" charset="0"/>
                <a:ea typeface="Montserrat Bold" pitchFamily="34" charset="-122"/>
                <a:cs typeface="Montserrat Bold" pitchFamily="34" charset="-120"/>
              </a:rPr>
              <a:t>Khalra's Investigation</a:t>
            </a:r>
            <a:endParaRPr lang="en-US" sz="3850" dirty="0"/>
          </a:p>
        </p:txBody>
      </p:sp>
      <p:sp>
        <p:nvSpPr>
          <p:cNvPr id="3" name="Shape 1"/>
          <p:cNvSpPr/>
          <p:nvPr/>
        </p:nvSpPr>
        <p:spPr>
          <a:xfrm>
            <a:off x="863798" y="4652367"/>
            <a:ext cx="4156948" cy="2146578"/>
          </a:xfrm>
          <a:prstGeom prst="roundRect">
            <a:avLst>
              <a:gd name="adj" fmla="val 1509"/>
            </a:avLst>
          </a:prstGeom>
          <a:solidFill>
            <a:srgbClr val="F2EEEE"/>
          </a:solidFill>
          <a:ln/>
        </p:spPr>
        <p:txBody>
          <a:bodyPr/>
          <a:lstStyle/>
          <a:p>
            <a:endParaRPr lang="en-US"/>
          </a:p>
        </p:txBody>
      </p:sp>
      <p:sp>
        <p:nvSpPr>
          <p:cNvPr id="4" name="Text 2"/>
          <p:cNvSpPr/>
          <p:nvPr/>
        </p:nvSpPr>
        <p:spPr>
          <a:xfrm>
            <a:off x="1079659" y="4868228"/>
            <a:ext cx="3725228" cy="613410"/>
          </a:xfrm>
          <a:prstGeom prst="rect">
            <a:avLst/>
          </a:prstGeom>
          <a:noFill/>
          <a:ln/>
        </p:spPr>
        <p:txBody>
          <a:bodyPr wrap="square" lIns="0" tIns="0" rIns="0" bIns="0" rtlCol="0" anchor="t"/>
          <a:lstStyle/>
          <a:p>
            <a:pPr marL="0" indent="0" algn="l">
              <a:lnSpc>
                <a:spcPts val="2400"/>
              </a:lnSpc>
              <a:buNone/>
            </a:pPr>
            <a:r>
              <a:rPr lang="en-US" sz="1900" b="1" dirty="0">
                <a:solidFill>
                  <a:srgbClr val="3D3838"/>
                </a:solidFill>
                <a:latin typeface="Montserrat Bold" pitchFamily="34" charset="0"/>
                <a:ea typeface="Montserrat Bold" pitchFamily="34" charset="-122"/>
                <a:cs typeface="Montserrat Bold" pitchFamily="34" charset="-120"/>
              </a:rPr>
              <a:t>Uncovering Mass Cremations</a:t>
            </a:r>
            <a:endParaRPr lang="en-US" sz="1900" dirty="0"/>
          </a:p>
        </p:txBody>
      </p:sp>
      <p:sp>
        <p:nvSpPr>
          <p:cNvPr id="5" name="Text 3"/>
          <p:cNvSpPr/>
          <p:nvPr/>
        </p:nvSpPr>
        <p:spPr>
          <a:xfrm>
            <a:off x="1079659" y="5611178"/>
            <a:ext cx="3725228" cy="971907"/>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Khalra discovered that thousands of young Sikh men had disappeared during Punjab's period of unrest</a:t>
            </a:r>
            <a:endParaRPr lang="en-US" sz="1700" dirty="0"/>
          </a:p>
        </p:txBody>
      </p:sp>
      <p:sp>
        <p:nvSpPr>
          <p:cNvPr id="6" name="Shape 4"/>
          <p:cNvSpPr/>
          <p:nvPr/>
        </p:nvSpPr>
        <p:spPr>
          <a:xfrm>
            <a:off x="5236607" y="4652367"/>
            <a:ext cx="4157067" cy="2146578"/>
          </a:xfrm>
          <a:prstGeom prst="roundRect">
            <a:avLst>
              <a:gd name="adj" fmla="val 1509"/>
            </a:avLst>
          </a:prstGeom>
          <a:solidFill>
            <a:srgbClr val="F2EEEE"/>
          </a:solidFill>
          <a:ln/>
        </p:spPr>
        <p:txBody>
          <a:bodyPr/>
          <a:lstStyle/>
          <a:p>
            <a:endParaRPr lang="en-US"/>
          </a:p>
        </p:txBody>
      </p:sp>
      <p:sp>
        <p:nvSpPr>
          <p:cNvPr id="7" name="Text 5"/>
          <p:cNvSpPr/>
          <p:nvPr/>
        </p:nvSpPr>
        <p:spPr>
          <a:xfrm>
            <a:off x="5452467" y="4868228"/>
            <a:ext cx="3509129" cy="306705"/>
          </a:xfrm>
          <a:prstGeom prst="rect">
            <a:avLst/>
          </a:prstGeom>
          <a:noFill/>
          <a:ln/>
        </p:spPr>
        <p:txBody>
          <a:bodyPr wrap="none" lIns="0" tIns="0" rIns="0" bIns="0" rtlCol="0" anchor="t"/>
          <a:lstStyle/>
          <a:p>
            <a:pPr marL="0" indent="0" algn="l">
              <a:lnSpc>
                <a:spcPts val="2400"/>
              </a:lnSpc>
              <a:buNone/>
            </a:pPr>
            <a:r>
              <a:rPr lang="en-US" sz="1900" b="1" dirty="0">
                <a:solidFill>
                  <a:srgbClr val="3D3838"/>
                </a:solidFill>
                <a:latin typeface="Montserrat Bold" pitchFamily="34" charset="0"/>
                <a:ea typeface="Montserrat Bold" pitchFamily="34" charset="-122"/>
                <a:cs typeface="Montserrat Bold" pitchFamily="34" charset="-120"/>
              </a:rPr>
              <a:t>Meticulous Documentation</a:t>
            </a:r>
            <a:endParaRPr lang="en-US" sz="1900" dirty="0"/>
          </a:p>
        </p:txBody>
      </p:sp>
      <p:sp>
        <p:nvSpPr>
          <p:cNvPr id="8" name="Text 6"/>
          <p:cNvSpPr/>
          <p:nvPr/>
        </p:nvSpPr>
        <p:spPr>
          <a:xfrm>
            <a:off x="5452467" y="5304473"/>
            <a:ext cx="3725347" cy="971907"/>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He gathered evidence from cremation grounds where bodies were recorded as "lawaris" (unclaimed)</a:t>
            </a:r>
            <a:endParaRPr lang="en-US" sz="1700" dirty="0"/>
          </a:p>
        </p:txBody>
      </p:sp>
      <p:sp>
        <p:nvSpPr>
          <p:cNvPr id="9" name="Shape 7"/>
          <p:cNvSpPr/>
          <p:nvPr/>
        </p:nvSpPr>
        <p:spPr>
          <a:xfrm>
            <a:off x="9609534" y="4652367"/>
            <a:ext cx="4157067" cy="2146578"/>
          </a:xfrm>
          <a:prstGeom prst="roundRect">
            <a:avLst>
              <a:gd name="adj" fmla="val 1509"/>
            </a:avLst>
          </a:prstGeom>
          <a:solidFill>
            <a:srgbClr val="F2EEEE"/>
          </a:solidFill>
          <a:ln/>
        </p:spPr>
        <p:txBody>
          <a:bodyPr/>
          <a:lstStyle/>
          <a:p>
            <a:endParaRPr lang="en-US"/>
          </a:p>
        </p:txBody>
      </p:sp>
      <p:sp>
        <p:nvSpPr>
          <p:cNvPr id="10" name="Text 8"/>
          <p:cNvSpPr/>
          <p:nvPr/>
        </p:nvSpPr>
        <p:spPr>
          <a:xfrm>
            <a:off x="9825395" y="4868228"/>
            <a:ext cx="3104436" cy="306705"/>
          </a:xfrm>
          <a:prstGeom prst="rect">
            <a:avLst/>
          </a:prstGeom>
          <a:noFill/>
          <a:ln/>
        </p:spPr>
        <p:txBody>
          <a:bodyPr wrap="none" lIns="0" tIns="0" rIns="0" bIns="0" rtlCol="0" anchor="t"/>
          <a:lstStyle/>
          <a:p>
            <a:pPr marL="0" indent="0" algn="l">
              <a:lnSpc>
                <a:spcPts val="2400"/>
              </a:lnSpc>
              <a:buNone/>
            </a:pPr>
            <a:r>
              <a:rPr lang="en-US" sz="1900" b="1" dirty="0">
                <a:solidFill>
                  <a:srgbClr val="3D3838"/>
                </a:solidFill>
                <a:latin typeface="Montserrat Bold" pitchFamily="34" charset="0"/>
                <a:ea typeface="Montserrat Bold" pitchFamily="34" charset="-122"/>
                <a:cs typeface="Montserrat Bold" pitchFamily="34" charset="-120"/>
              </a:rPr>
              <a:t>Exposing State Violence</a:t>
            </a:r>
            <a:endParaRPr lang="en-US" sz="1900" dirty="0"/>
          </a:p>
        </p:txBody>
      </p:sp>
      <p:sp>
        <p:nvSpPr>
          <p:cNvPr id="11" name="Text 9"/>
          <p:cNvSpPr/>
          <p:nvPr/>
        </p:nvSpPr>
        <p:spPr>
          <a:xfrm>
            <a:off x="9825395" y="5304473"/>
            <a:ext cx="3725347" cy="971907"/>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His findings directly implicated Punjab Police in systematic human rights violations</a:t>
            </a:r>
            <a:endParaRPr lang="en-US" sz="1700" dirty="0"/>
          </a:p>
        </p:txBody>
      </p:sp>
      <p:sp>
        <p:nvSpPr>
          <p:cNvPr id="12" name="Text 10"/>
          <p:cNvSpPr/>
          <p:nvPr/>
        </p:nvSpPr>
        <p:spPr>
          <a:xfrm>
            <a:off x="863798" y="7041833"/>
            <a:ext cx="12902803" cy="323969"/>
          </a:xfrm>
          <a:prstGeom prst="rect">
            <a:avLst/>
          </a:prstGeom>
          <a:noFill/>
          <a:ln/>
        </p:spPr>
        <p:txBody>
          <a:bodyPr wrap="non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Khalra's work transformed him into a beacon of human rights advocacy—and simultaneously made him a target of the very forces he exposed.</a:t>
            </a:r>
            <a:endParaRPr lang="en-US" sz="17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spTree>
      <p:nvGrpSpPr>
        <p:cNvPr id="1" name=""/>
        <p:cNvGrpSpPr/>
        <p:nvPr/>
      </p:nvGrpSpPr>
      <p:grpSpPr>
        <a:xfrm>
          <a:off x="0" y="0"/>
          <a:ext cx="0" cy="0"/>
          <a:chOff x="0" y="0"/>
          <a:chExt cx="0" cy="0"/>
        </a:xfrm>
      </p:grpSpPr>
      <p:sp>
        <p:nvSpPr>
          <p:cNvPr id="2" name="Text 0"/>
          <p:cNvSpPr/>
          <p:nvPr/>
        </p:nvSpPr>
        <p:spPr>
          <a:xfrm>
            <a:off x="863798" y="2856428"/>
            <a:ext cx="7482364" cy="613529"/>
          </a:xfrm>
          <a:prstGeom prst="rect">
            <a:avLst/>
          </a:prstGeom>
          <a:noFill/>
          <a:ln/>
        </p:spPr>
        <p:txBody>
          <a:bodyPr wrap="none" lIns="0" tIns="0" rIns="0" bIns="0" rtlCol="0" anchor="t"/>
          <a:lstStyle/>
          <a:p>
            <a:pPr marL="0" indent="0" algn="l">
              <a:lnSpc>
                <a:spcPts val="4800"/>
              </a:lnSpc>
              <a:buNone/>
            </a:pPr>
            <a:r>
              <a:rPr lang="en-US" sz="3850" b="1" dirty="0">
                <a:solidFill>
                  <a:srgbClr val="000000"/>
                </a:solidFill>
                <a:latin typeface="Montserrat Bold" pitchFamily="34" charset="0"/>
                <a:ea typeface="Montserrat Bold" pitchFamily="34" charset="-122"/>
                <a:cs typeface="Montserrat Bold" pitchFamily="34" charset="-120"/>
              </a:rPr>
              <a:t>Courage in the Face of Death</a:t>
            </a:r>
            <a:endParaRPr lang="en-US" sz="3850" dirty="0"/>
          </a:p>
        </p:txBody>
      </p:sp>
      <p:sp>
        <p:nvSpPr>
          <p:cNvPr id="3" name="Shape 1"/>
          <p:cNvSpPr/>
          <p:nvPr/>
        </p:nvSpPr>
        <p:spPr>
          <a:xfrm>
            <a:off x="7299960" y="3901797"/>
            <a:ext cx="30480" cy="4214455"/>
          </a:xfrm>
          <a:prstGeom prst="roundRect">
            <a:avLst>
              <a:gd name="adj" fmla="val 106288"/>
            </a:avLst>
          </a:prstGeom>
          <a:solidFill>
            <a:srgbClr val="D8D4D4"/>
          </a:solidFill>
          <a:ln/>
        </p:spPr>
        <p:txBody>
          <a:bodyPr/>
          <a:lstStyle/>
          <a:p>
            <a:endParaRPr lang="en-US"/>
          </a:p>
        </p:txBody>
      </p:sp>
      <p:sp>
        <p:nvSpPr>
          <p:cNvPr id="4" name="Shape 2"/>
          <p:cNvSpPr/>
          <p:nvPr/>
        </p:nvSpPr>
        <p:spPr>
          <a:xfrm>
            <a:off x="6454914" y="4129445"/>
            <a:ext cx="647819" cy="30480"/>
          </a:xfrm>
          <a:prstGeom prst="roundRect">
            <a:avLst>
              <a:gd name="adj" fmla="val 106288"/>
            </a:avLst>
          </a:prstGeom>
          <a:solidFill>
            <a:srgbClr val="D8D4D4"/>
          </a:solidFill>
          <a:ln/>
        </p:spPr>
        <p:txBody>
          <a:bodyPr/>
          <a:lstStyle/>
          <a:p>
            <a:endParaRPr lang="en-US"/>
          </a:p>
        </p:txBody>
      </p:sp>
      <p:sp>
        <p:nvSpPr>
          <p:cNvPr id="5" name="Shape 3"/>
          <p:cNvSpPr/>
          <p:nvPr/>
        </p:nvSpPr>
        <p:spPr>
          <a:xfrm>
            <a:off x="7072253" y="3901797"/>
            <a:ext cx="485894" cy="485894"/>
          </a:xfrm>
          <a:prstGeom prst="roundRect">
            <a:avLst>
              <a:gd name="adj" fmla="val 6667"/>
            </a:avLst>
          </a:prstGeom>
          <a:solidFill>
            <a:srgbClr val="F2EEEE"/>
          </a:solidFill>
          <a:ln/>
        </p:spPr>
        <p:txBody>
          <a:bodyPr/>
          <a:lstStyle/>
          <a:p>
            <a:endParaRPr lang="en-US"/>
          </a:p>
        </p:txBody>
      </p:sp>
      <p:sp>
        <p:nvSpPr>
          <p:cNvPr id="6" name="Text 4"/>
          <p:cNvSpPr/>
          <p:nvPr/>
        </p:nvSpPr>
        <p:spPr>
          <a:xfrm>
            <a:off x="7167920" y="3960614"/>
            <a:ext cx="294442" cy="368141"/>
          </a:xfrm>
          <a:prstGeom prst="rect">
            <a:avLst/>
          </a:prstGeom>
          <a:noFill/>
          <a:ln/>
        </p:spPr>
        <p:txBody>
          <a:bodyPr wrap="none" lIns="0" tIns="0" rIns="0" bIns="0" rtlCol="0" anchor="t"/>
          <a:lstStyle/>
          <a:p>
            <a:pPr marL="0" indent="0" algn="ctr">
              <a:lnSpc>
                <a:spcPts val="2300"/>
              </a:lnSpc>
              <a:buNone/>
            </a:pPr>
            <a:r>
              <a:rPr lang="en-US" sz="2300" b="1" dirty="0">
                <a:solidFill>
                  <a:srgbClr val="3D3838"/>
                </a:solidFill>
                <a:latin typeface="Montserrat Bold" pitchFamily="34" charset="0"/>
                <a:ea typeface="Montserrat Bold" pitchFamily="34" charset="-122"/>
                <a:cs typeface="Montserrat Bold" pitchFamily="34" charset="-120"/>
              </a:rPr>
              <a:t>1</a:t>
            </a:r>
            <a:endParaRPr lang="en-US" sz="2300" dirty="0"/>
          </a:p>
        </p:txBody>
      </p:sp>
      <p:sp>
        <p:nvSpPr>
          <p:cNvPr id="7" name="Text 5"/>
          <p:cNvSpPr/>
          <p:nvPr/>
        </p:nvSpPr>
        <p:spPr>
          <a:xfrm>
            <a:off x="1437680" y="3975973"/>
            <a:ext cx="4797743" cy="306705"/>
          </a:xfrm>
          <a:prstGeom prst="rect">
            <a:avLst/>
          </a:prstGeom>
          <a:noFill/>
          <a:ln/>
        </p:spPr>
        <p:txBody>
          <a:bodyPr wrap="none" lIns="0" tIns="0" rIns="0" bIns="0" rtlCol="0" anchor="t"/>
          <a:lstStyle/>
          <a:p>
            <a:pPr marL="0" indent="0" algn="r">
              <a:lnSpc>
                <a:spcPts val="2400"/>
              </a:lnSpc>
              <a:buNone/>
            </a:pPr>
            <a:r>
              <a:rPr lang="en-US" sz="1900" b="1" dirty="0">
                <a:solidFill>
                  <a:srgbClr val="3D3838"/>
                </a:solidFill>
                <a:latin typeface="Montserrat Bold" pitchFamily="34" charset="0"/>
                <a:ea typeface="Montserrat Bold" pitchFamily="34" charset="-122"/>
                <a:cs typeface="Montserrat Bold" pitchFamily="34" charset="-120"/>
              </a:rPr>
              <a:t>1995: Canadian Parliament Testimony</a:t>
            </a:r>
            <a:endParaRPr lang="en-US" sz="1900" dirty="0"/>
          </a:p>
        </p:txBody>
      </p:sp>
      <p:sp>
        <p:nvSpPr>
          <p:cNvPr id="8" name="Text 6"/>
          <p:cNvSpPr/>
          <p:nvPr/>
        </p:nvSpPr>
        <p:spPr>
          <a:xfrm>
            <a:off x="863798" y="4412218"/>
            <a:ext cx="5371624" cy="971907"/>
          </a:xfrm>
          <a:prstGeom prst="rect">
            <a:avLst/>
          </a:prstGeom>
          <a:noFill/>
          <a:ln/>
        </p:spPr>
        <p:txBody>
          <a:bodyPr wrap="square" lIns="0" tIns="0" rIns="0" bIns="0" rtlCol="0" anchor="t"/>
          <a:lstStyle/>
          <a:p>
            <a:pPr marL="0" indent="0" algn="r">
              <a:lnSpc>
                <a:spcPts val="2550"/>
              </a:lnSpc>
              <a:buNone/>
            </a:pPr>
            <a:r>
              <a:rPr lang="en-US" sz="1700" dirty="0">
                <a:solidFill>
                  <a:srgbClr val="3D3838"/>
                </a:solidFill>
                <a:latin typeface="Source Sans 3" pitchFamily="34" charset="0"/>
                <a:ea typeface="Source Sans 3" pitchFamily="34" charset="-122"/>
                <a:cs typeface="Source Sans 3" pitchFamily="34" charset="-120"/>
              </a:rPr>
              <a:t>Invited by the World Sikh Organization, Khalra testified before Canadian Parliament about the disappeared Sikhs and secret cremations</a:t>
            </a:r>
            <a:endParaRPr lang="en-US" sz="1700" dirty="0"/>
          </a:p>
        </p:txBody>
      </p:sp>
      <p:sp>
        <p:nvSpPr>
          <p:cNvPr id="9" name="Shape 7"/>
          <p:cNvSpPr/>
          <p:nvPr/>
        </p:nvSpPr>
        <p:spPr>
          <a:xfrm>
            <a:off x="7527667" y="5425083"/>
            <a:ext cx="647819" cy="30480"/>
          </a:xfrm>
          <a:prstGeom prst="roundRect">
            <a:avLst>
              <a:gd name="adj" fmla="val 106288"/>
            </a:avLst>
          </a:prstGeom>
          <a:solidFill>
            <a:srgbClr val="D8D4D4"/>
          </a:solidFill>
          <a:ln/>
        </p:spPr>
        <p:txBody>
          <a:bodyPr/>
          <a:lstStyle/>
          <a:p>
            <a:endParaRPr lang="en-US"/>
          </a:p>
        </p:txBody>
      </p:sp>
      <p:sp>
        <p:nvSpPr>
          <p:cNvPr id="10" name="Shape 8"/>
          <p:cNvSpPr/>
          <p:nvPr/>
        </p:nvSpPr>
        <p:spPr>
          <a:xfrm>
            <a:off x="7072253" y="5197435"/>
            <a:ext cx="485894" cy="485894"/>
          </a:xfrm>
          <a:prstGeom prst="roundRect">
            <a:avLst>
              <a:gd name="adj" fmla="val 6667"/>
            </a:avLst>
          </a:prstGeom>
          <a:solidFill>
            <a:srgbClr val="F2EEEE"/>
          </a:solidFill>
          <a:ln/>
        </p:spPr>
        <p:txBody>
          <a:bodyPr/>
          <a:lstStyle/>
          <a:p>
            <a:endParaRPr lang="en-US"/>
          </a:p>
        </p:txBody>
      </p:sp>
      <p:sp>
        <p:nvSpPr>
          <p:cNvPr id="11" name="Text 9"/>
          <p:cNvSpPr/>
          <p:nvPr/>
        </p:nvSpPr>
        <p:spPr>
          <a:xfrm>
            <a:off x="7167920" y="5256252"/>
            <a:ext cx="294442" cy="368141"/>
          </a:xfrm>
          <a:prstGeom prst="rect">
            <a:avLst/>
          </a:prstGeom>
          <a:noFill/>
          <a:ln/>
        </p:spPr>
        <p:txBody>
          <a:bodyPr wrap="none" lIns="0" tIns="0" rIns="0" bIns="0" rtlCol="0" anchor="t"/>
          <a:lstStyle/>
          <a:p>
            <a:pPr marL="0" indent="0" algn="ctr">
              <a:lnSpc>
                <a:spcPts val="2300"/>
              </a:lnSpc>
              <a:buNone/>
            </a:pPr>
            <a:r>
              <a:rPr lang="en-US" sz="2300" b="1" dirty="0">
                <a:solidFill>
                  <a:srgbClr val="3D3838"/>
                </a:solidFill>
                <a:latin typeface="Montserrat Bold" pitchFamily="34" charset="0"/>
                <a:ea typeface="Montserrat Bold" pitchFamily="34" charset="-122"/>
                <a:cs typeface="Montserrat Bold" pitchFamily="34" charset="-120"/>
              </a:rPr>
              <a:t>2</a:t>
            </a:r>
            <a:endParaRPr lang="en-US" sz="2300" dirty="0"/>
          </a:p>
        </p:txBody>
      </p:sp>
      <p:sp>
        <p:nvSpPr>
          <p:cNvPr id="12" name="Text 10"/>
          <p:cNvSpPr/>
          <p:nvPr/>
        </p:nvSpPr>
        <p:spPr>
          <a:xfrm>
            <a:off x="8394978" y="5271611"/>
            <a:ext cx="2454235" cy="306705"/>
          </a:xfrm>
          <a:prstGeom prst="rect">
            <a:avLst/>
          </a:prstGeom>
          <a:noFill/>
          <a:ln/>
        </p:spPr>
        <p:txBody>
          <a:bodyPr wrap="none" lIns="0" tIns="0" rIns="0" bIns="0" rtlCol="0" anchor="t"/>
          <a:lstStyle/>
          <a:p>
            <a:pPr marL="0" indent="0" algn="l">
              <a:lnSpc>
                <a:spcPts val="2400"/>
              </a:lnSpc>
              <a:buNone/>
            </a:pPr>
            <a:r>
              <a:rPr lang="en-US" sz="1900" b="1" dirty="0">
                <a:solidFill>
                  <a:srgbClr val="3D3838"/>
                </a:solidFill>
                <a:latin typeface="Montserrat Bold" pitchFamily="34" charset="0"/>
                <a:ea typeface="Montserrat Bold" pitchFamily="34" charset="-122"/>
                <a:cs typeface="Montserrat Bold" pitchFamily="34" charset="-120"/>
              </a:rPr>
              <a:t>Warning Ignored</a:t>
            </a:r>
            <a:endParaRPr lang="en-US" sz="1900" dirty="0"/>
          </a:p>
        </p:txBody>
      </p:sp>
      <p:sp>
        <p:nvSpPr>
          <p:cNvPr id="13" name="Text 11"/>
          <p:cNvSpPr/>
          <p:nvPr/>
        </p:nvSpPr>
        <p:spPr>
          <a:xfrm>
            <a:off x="8394978" y="5707856"/>
            <a:ext cx="5371624" cy="647938"/>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Parliamentarians urged him to remain in Canada for his safety, but Khalra refused</a:t>
            </a:r>
            <a:endParaRPr lang="en-US" sz="1700" dirty="0"/>
          </a:p>
        </p:txBody>
      </p:sp>
      <p:sp>
        <p:nvSpPr>
          <p:cNvPr id="14" name="Shape 12"/>
          <p:cNvSpPr/>
          <p:nvPr/>
        </p:nvSpPr>
        <p:spPr>
          <a:xfrm>
            <a:off x="6454914" y="6541889"/>
            <a:ext cx="647819" cy="30480"/>
          </a:xfrm>
          <a:prstGeom prst="roundRect">
            <a:avLst>
              <a:gd name="adj" fmla="val 106288"/>
            </a:avLst>
          </a:prstGeom>
          <a:solidFill>
            <a:srgbClr val="D8D4D4"/>
          </a:solidFill>
          <a:ln/>
        </p:spPr>
        <p:txBody>
          <a:bodyPr/>
          <a:lstStyle/>
          <a:p>
            <a:endParaRPr lang="en-US"/>
          </a:p>
        </p:txBody>
      </p:sp>
      <p:sp>
        <p:nvSpPr>
          <p:cNvPr id="15" name="Shape 13"/>
          <p:cNvSpPr/>
          <p:nvPr/>
        </p:nvSpPr>
        <p:spPr>
          <a:xfrm>
            <a:off x="7072253" y="6314242"/>
            <a:ext cx="485894" cy="485894"/>
          </a:xfrm>
          <a:prstGeom prst="roundRect">
            <a:avLst>
              <a:gd name="adj" fmla="val 6667"/>
            </a:avLst>
          </a:prstGeom>
          <a:solidFill>
            <a:srgbClr val="F2EEEE"/>
          </a:solidFill>
          <a:ln/>
        </p:spPr>
        <p:txBody>
          <a:bodyPr/>
          <a:lstStyle/>
          <a:p>
            <a:endParaRPr lang="en-US"/>
          </a:p>
        </p:txBody>
      </p:sp>
      <p:sp>
        <p:nvSpPr>
          <p:cNvPr id="16" name="Text 14"/>
          <p:cNvSpPr/>
          <p:nvPr/>
        </p:nvSpPr>
        <p:spPr>
          <a:xfrm>
            <a:off x="7167920" y="6373058"/>
            <a:ext cx="294442" cy="368141"/>
          </a:xfrm>
          <a:prstGeom prst="rect">
            <a:avLst/>
          </a:prstGeom>
          <a:noFill/>
          <a:ln/>
        </p:spPr>
        <p:txBody>
          <a:bodyPr wrap="none" lIns="0" tIns="0" rIns="0" bIns="0" rtlCol="0" anchor="t"/>
          <a:lstStyle/>
          <a:p>
            <a:pPr marL="0" indent="0" algn="ctr">
              <a:lnSpc>
                <a:spcPts val="2300"/>
              </a:lnSpc>
              <a:buNone/>
            </a:pPr>
            <a:r>
              <a:rPr lang="en-US" sz="2300" b="1" dirty="0">
                <a:solidFill>
                  <a:srgbClr val="3D3838"/>
                </a:solidFill>
                <a:latin typeface="Montserrat Bold" pitchFamily="34" charset="0"/>
                <a:ea typeface="Montserrat Bold" pitchFamily="34" charset="-122"/>
                <a:cs typeface="Montserrat Bold" pitchFamily="34" charset="-120"/>
              </a:rPr>
              <a:t>3</a:t>
            </a:r>
            <a:endParaRPr lang="en-US" sz="2300" dirty="0"/>
          </a:p>
        </p:txBody>
      </p:sp>
      <p:sp>
        <p:nvSpPr>
          <p:cNvPr id="17" name="Text 15"/>
          <p:cNvSpPr/>
          <p:nvPr/>
        </p:nvSpPr>
        <p:spPr>
          <a:xfrm>
            <a:off x="3781187" y="6388418"/>
            <a:ext cx="2454235" cy="306705"/>
          </a:xfrm>
          <a:prstGeom prst="rect">
            <a:avLst/>
          </a:prstGeom>
          <a:noFill/>
          <a:ln/>
        </p:spPr>
        <p:txBody>
          <a:bodyPr wrap="none" lIns="0" tIns="0" rIns="0" bIns="0" rtlCol="0" anchor="t"/>
          <a:lstStyle/>
          <a:p>
            <a:pPr marL="0" indent="0" algn="r">
              <a:lnSpc>
                <a:spcPts val="2400"/>
              </a:lnSpc>
              <a:buNone/>
            </a:pPr>
            <a:r>
              <a:rPr lang="en-US" sz="1900" b="1" dirty="0">
                <a:solidFill>
                  <a:srgbClr val="3D3838"/>
                </a:solidFill>
                <a:latin typeface="Montserrat Bold" pitchFamily="34" charset="0"/>
                <a:ea typeface="Montserrat Bold" pitchFamily="34" charset="-122"/>
                <a:cs typeface="Montserrat Bold" pitchFamily="34" charset="-120"/>
              </a:rPr>
              <a:t>A Fateful Decision</a:t>
            </a:r>
            <a:endParaRPr lang="en-US" sz="1900" dirty="0"/>
          </a:p>
        </p:txBody>
      </p:sp>
      <p:sp>
        <p:nvSpPr>
          <p:cNvPr id="18" name="Text 16"/>
          <p:cNvSpPr/>
          <p:nvPr/>
        </p:nvSpPr>
        <p:spPr>
          <a:xfrm>
            <a:off x="863798" y="6824663"/>
            <a:ext cx="5371624" cy="647938"/>
          </a:xfrm>
          <a:prstGeom prst="rect">
            <a:avLst/>
          </a:prstGeom>
          <a:noFill/>
          <a:ln/>
        </p:spPr>
        <p:txBody>
          <a:bodyPr wrap="square" lIns="0" tIns="0" rIns="0" bIns="0" rtlCol="0" anchor="t"/>
          <a:lstStyle/>
          <a:p>
            <a:pPr marL="0" indent="0" algn="r">
              <a:lnSpc>
                <a:spcPts val="2550"/>
              </a:lnSpc>
              <a:buNone/>
            </a:pPr>
            <a:r>
              <a:rPr lang="en-US" sz="1700" dirty="0">
                <a:solidFill>
                  <a:srgbClr val="3D3838"/>
                </a:solidFill>
                <a:latin typeface="Source Sans 3" pitchFamily="34" charset="0"/>
                <a:ea typeface="Source Sans 3" pitchFamily="34" charset="-122"/>
                <a:cs typeface="Source Sans 3" pitchFamily="34" charset="-120"/>
              </a:rPr>
              <a:t>"If I don't return, who will continue this work? My people are waiting for answers."</a:t>
            </a:r>
            <a:endParaRPr lang="en-US" sz="17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spTree>
      <p:nvGrpSpPr>
        <p:cNvPr id="1" name=""/>
        <p:cNvGrpSpPr/>
        <p:nvPr/>
      </p:nvGrpSpPr>
      <p:grpSpPr>
        <a:xfrm>
          <a:off x="0" y="0"/>
          <a:ext cx="0" cy="0"/>
          <a:chOff x="0" y="0"/>
          <a:chExt cx="0" cy="0"/>
        </a:xfrm>
      </p:grpSpPr>
      <p:sp>
        <p:nvSpPr>
          <p:cNvPr id="2" name="Text 0"/>
          <p:cNvSpPr/>
          <p:nvPr/>
        </p:nvSpPr>
        <p:spPr>
          <a:xfrm>
            <a:off x="863798" y="3825002"/>
            <a:ext cx="4908471" cy="613529"/>
          </a:xfrm>
          <a:prstGeom prst="rect">
            <a:avLst/>
          </a:prstGeom>
          <a:noFill/>
          <a:ln/>
        </p:spPr>
        <p:txBody>
          <a:bodyPr wrap="none" lIns="0" tIns="0" rIns="0" bIns="0" rtlCol="0" anchor="t"/>
          <a:lstStyle/>
          <a:p>
            <a:pPr marL="0" indent="0" algn="l">
              <a:lnSpc>
                <a:spcPts val="4800"/>
              </a:lnSpc>
              <a:buNone/>
            </a:pPr>
            <a:r>
              <a:rPr lang="en-US" sz="3850" b="1" dirty="0">
                <a:solidFill>
                  <a:srgbClr val="F2F2F2"/>
                </a:solidFill>
                <a:latin typeface="Montserrat Bold" pitchFamily="34" charset="0"/>
                <a:ea typeface="Montserrat Bold" pitchFamily="34" charset="-122"/>
                <a:cs typeface="Montserrat Bold" pitchFamily="34" charset="-120"/>
              </a:rPr>
              <a:t>The Abduction</a:t>
            </a:r>
            <a:endParaRPr lang="en-US" sz="3850" dirty="0"/>
          </a:p>
        </p:txBody>
      </p:sp>
      <p:sp>
        <p:nvSpPr>
          <p:cNvPr id="3" name="Text 1"/>
          <p:cNvSpPr/>
          <p:nvPr/>
        </p:nvSpPr>
        <p:spPr>
          <a:xfrm>
            <a:off x="863798" y="4762381"/>
            <a:ext cx="6773823" cy="846653"/>
          </a:xfrm>
          <a:prstGeom prst="rect">
            <a:avLst/>
          </a:prstGeom>
          <a:noFill/>
          <a:ln/>
        </p:spPr>
        <p:txBody>
          <a:bodyPr wrap="none" lIns="0" tIns="0" rIns="0" bIns="0" rtlCol="0" anchor="t"/>
          <a:lstStyle/>
          <a:p>
            <a:pPr marL="0" indent="0" algn="l">
              <a:lnSpc>
                <a:spcPts val="6650"/>
              </a:lnSpc>
              <a:buNone/>
            </a:pPr>
            <a:r>
              <a:rPr lang="en-US" sz="5300" b="1" dirty="0">
                <a:solidFill>
                  <a:srgbClr val="F2F2F2"/>
                </a:solidFill>
                <a:latin typeface="Montserrat Bold" pitchFamily="34" charset="0"/>
                <a:ea typeface="Montserrat Bold" pitchFamily="34" charset="-122"/>
                <a:cs typeface="Montserrat Bold" pitchFamily="34" charset="-120"/>
              </a:rPr>
              <a:t>September 6, 1995</a:t>
            </a:r>
            <a:endParaRPr lang="en-US" sz="5300" dirty="0"/>
          </a:p>
        </p:txBody>
      </p:sp>
      <p:sp>
        <p:nvSpPr>
          <p:cNvPr id="4" name="Text 2"/>
          <p:cNvSpPr/>
          <p:nvPr/>
        </p:nvSpPr>
        <p:spPr>
          <a:xfrm>
            <a:off x="863798" y="5932884"/>
            <a:ext cx="12902803" cy="323969"/>
          </a:xfrm>
          <a:prstGeom prst="rect">
            <a:avLst/>
          </a:prstGeom>
          <a:noFill/>
          <a:ln/>
        </p:spPr>
        <p:txBody>
          <a:bodyPr wrap="none" lIns="0" tIns="0" rIns="0" bIns="0" rtlCol="0" anchor="t"/>
          <a:lstStyle/>
          <a:p>
            <a:pPr marL="0" indent="0" algn="ctr">
              <a:lnSpc>
                <a:spcPts val="2550"/>
              </a:lnSpc>
              <a:buNone/>
            </a:pPr>
            <a:r>
              <a:rPr lang="en-US" sz="1700" dirty="0">
                <a:solidFill>
                  <a:srgbClr val="F2F2F2"/>
                </a:solidFill>
                <a:latin typeface="Source Sans 3" pitchFamily="34" charset="0"/>
                <a:ea typeface="Source Sans 3" pitchFamily="34" charset="-122"/>
                <a:cs typeface="Source Sans 3" pitchFamily="34" charset="-120"/>
              </a:rPr>
              <a:t>While washing his car outside his Amritsar home, Jaswant Singh Khalra was abducted in broad daylight by Punjab Police officers.</a:t>
            </a:r>
            <a:endParaRPr lang="en-US" sz="1700" dirty="0"/>
          </a:p>
        </p:txBody>
      </p:sp>
      <p:sp>
        <p:nvSpPr>
          <p:cNvPr id="5" name="Text 3"/>
          <p:cNvSpPr/>
          <p:nvPr/>
        </p:nvSpPr>
        <p:spPr>
          <a:xfrm>
            <a:off x="863798" y="6499741"/>
            <a:ext cx="12902803" cy="647938"/>
          </a:xfrm>
          <a:prstGeom prst="rect">
            <a:avLst/>
          </a:prstGeom>
          <a:noFill/>
          <a:ln/>
        </p:spPr>
        <p:txBody>
          <a:bodyPr wrap="square" lIns="0" tIns="0" rIns="0" bIns="0" rtlCol="0" anchor="t"/>
          <a:lstStyle/>
          <a:p>
            <a:pPr marL="0" indent="0" algn="ctr">
              <a:lnSpc>
                <a:spcPts val="2550"/>
              </a:lnSpc>
              <a:buNone/>
            </a:pPr>
            <a:r>
              <a:rPr lang="en-US" sz="1700" dirty="0">
                <a:solidFill>
                  <a:srgbClr val="FFFFFF"/>
                </a:solidFill>
                <a:latin typeface="Source Sans 3" pitchFamily="34" charset="0"/>
                <a:ea typeface="Source Sans 3" pitchFamily="34" charset="-122"/>
                <a:cs typeface="Source Sans 3" pitchFamily="34" charset="-120"/>
              </a:rPr>
              <a:t>Weeks later, eyewitnesses confirmed he had been illegally detained, brutally tortured, and killed. His body was discarded in secret, never returned to his family.</a:t>
            </a:r>
            <a:endParaRPr lang="en-US" sz="17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spTree>
      <p:nvGrpSpPr>
        <p:cNvPr id="1" name=""/>
        <p:cNvGrpSpPr/>
        <p:nvPr/>
      </p:nvGrpSpPr>
      <p:grpSpPr>
        <a:xfrm>
          <a:off x="0" y="0"/>
          <a:ext cx="0" cy="0"/>
          <a:chOff x="0" y="0"/>
          <a:chExt cx="0" cy="0"/>
        </a:xfrm>
      </p:grpSpPr>
      <p:sp>
        <p:nvSpPr>
          <p:cNvPr id="2" name="Text 0"/>
          <p:cNvSpPr/>
          <p:nvPr/>
        </p:nvSpPr>
        <p:spPr>
          <a:xfrm>
            <a:off x="863798" y="2942392"/>
            <a:ext cx="11591687" cy="613529"/>
          </a:xfrm>
          <a:prstGeom prst="rect">
            <a:avLst/>
          </a:prstGeom>
          <a:noFill/>
          <a:ln/>
        </p:spPr>
        <p:txBody>
          <a:bodyPr wrap="none" lIns="0" tIns="0" rIns="0" bIns="0" rtlCol="0" anchor="t"/>
          <a:lstStyle/>
          <a:p>
            <a:pPr marL="0" indent="0" algn="l">
              <a:lnSpc>
                <a:spcPts val="4800"/>
              </a:lnSpc>
              <a:buNone/>
            </a:pPr>
            <a:r>
              <a:rPr lang="en-US" sz="3850" b="1" dirty="0">
                <a:solidFill>
                  <a:srgbClr val="000000"/>
                </a:solidFill>
                <a:latin typeface="Montserrat Bold" pitchFamily="34" charset="0"/>
                <a:ea typeface="Montserrat Bold" pitchFamily="34" charset="-122"/>
                <a:cs typeface="Montserrat Bold" pitchFamily="34" charset="-120"/>
              </a:rPr>
              <a:t>The CBI Investigation: Truth Brought to Light</a:t>
            </a:r>
            <a:endParaRPr lang="en-US" sz="3850" dirty="0"/>
          </a:p>
        </p:txBody>
      </p:sp>
      <p:sp>
        <p:nvSpPr>
          <p:cNvPr id="3" name="Text 1"/>
          <p:cNvSpPr/>
          <p:nvPr/>
        </p:nvSpPr>
        <p:spPr>
          <a:xfrm>
            <a:off x="863798" y="3987760"/>
            <a:ext cx="215860" cy="269915"/>
          </a:xfrm>
          <a:prstGeom prst="rect">
            <a:avLst/>
          </a:prstGeom>
          <a:noFill/>
          <a:ln/>
        </p:spPr>
        <p:txBody>
          <a:bodyPr wrap="none" lIns="0" tIns="0" rIns="0" bIns="0" rtlCol="0" anchor="t"/>
          <a:lstStyle/>
          <a:p>
            <a:pPr marL="0" indent="0" algn="l">
              <a:lnSpc>
                <a:spcPts val="2550"/>
              </a:lnSpc>
              <a:buNone/>
            </a:pPr>
            <a:r>
              <a:rPr lang="en-US" sz="1700" dirty="0">
                <a:solidFill>
                  <a:srgbClr val="3D3838"/>
                </a:solidFill>
                <a:latin typeface="Montserrat Light" pitchFamily="34" charset="0"/>
                <a:ea typeface="Montserrat Light" pitchFamily="34" charset="-122"/>
                <a:cs typeface="Montserrat Light" pitchFamily="34" charset="-120"/>
              </a:rPr>
              <a:t>01</a:t>
            </a:r>
            <a:endParaRPr lang="en-US" sz="1700" dirty="0"/>
          </a:p>
        </p:txBody>
      </p:sp>
      <p:sp>
        <p:nvSpPr>
          <p:cNvPr id="4" name="Shape 2"/>
          <p:cNvSpPr/>
          <p:nvPr/>
        </p:nvSpPr>
        <p:spPr>
          <a:xfrm>
            <a:off x="863798" y="4324231"/>
            <a:ext cx="6343412" cy="30480"/>
          </a:xfrm>
          <a:prstGeom prst="rect">
            <a:avLst/>
          </a:prstGeom>
          <a:solidFill>
            <a:srgbClr val="2D2E34"/>
          </a:solidFill>
          <a:ln/>
        </p:spPr>
        <p:txBody>
          <a:bodyPr/>
          <a:lstStyle/>
          <a:p>
            <a:endParaRPr lang="en-US"/>
          </a:p>
        </p:txBody>
      </p:sp>
      <p:sp>
        <p:nvSpPr>
          <p:cNvPr id="5" name="Text 3"/>
          <p:cNvSpPr/>
          <p:nvPr/>
        </p:nvSpPr>
        <p:spPr>
          <a:xfrm>
            <a:off x="863798" y="4493062"/>
            <a:ext cx="3045262" cy="306705"/>
          </a:xfrm>
          <a:prstGeom prst="rect">
            <a:avLst/>
          </a:prstGeom>
          <a:noFill/>
          <a:ln/>
        </p:spPr>
        <p:txBody>
          <a:bodyPr wrap="none" lIns="0" tIns="0" rIns="0" bIns="0" rtlCol="0" anchor="t"/>
          <a:lstStyle/>
          <a:p>
            <a:pPr marL="0" indent="0" algn="l">
              <a:lnSpc>
                <a:spcPts val="2400"/>
              </a:lnSpc>
              <a:buNone/>
            </a:pPr>
            <a:r>
              <a:rPr lang="en-US" sz="1900" b="1" dirty="0">
                <a:solidFill>
                  <a:srgbClr val="3D3838"/>
                </a:solidFill>
                <a:latin typeface="Montserrat Bold" pitchFamily="34" charset="0"/>
                <a:ea typeface="Montserrat Bold" pitchFamily="34" charset="-122"/>
                <a:cs typeface="Montserrat Bold" pitchFamily="34" charset="-120"/>
              </a:rPr>
              <a:t>Supreme Court Petition</a:t>
            </a:r>
            <a:endParaRPr lang="en-US" sz="1900" dirty="0"/>
          </a:p>
        </p:txBody>
      </p:sp>
      <p:sp>
        <p:nvSpPr>
          <p:cNvPr id="6" name="Text 4"/>
          <p:cNvSpPr/>
          <p:nvPr/>
        </p:nvSpPr>
        <p:spPr>
          <a:xfrm>
            <a:off x="863798" y="4929307"/>
            <a:ext cx="6343412" cy="647938"/>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Paramjit Kaur Khalra, Jaswant's wife, courageously filed a habeas corpus petition in the Supreme Court of India</a:t>
            </a:r>
            <a:endParaRPr lang="en-US" sz="1700" dirty="0"/>
          </a:p>
        </p:txBody>
      </p:sp>
      <p:sp>
        <p:nvSpPr>
          <p:cNvPr id="7" name="Text 5"/>
          <p:cNvSpPr/>
          <p:nvPr/>
        </p:nvSpPr>
        <p:spPr>
          <a:xfrm>
            <a:off x="7423071" y="3987760"/>
            <a:ext cx="215860" cy="269915"/>
          </a:xfrm>
          <a:prstGeom prst="rect">
            <a:avLst/>
          </a:prstGeom>
          <a:noFill/>
          <a:ln/>
        </p:spPr>
        <p:txBody>
          <a:bodyPr wrap="none" lIns="0" tIns="0" rIns="0" bIns="0" rtlCol="0" anchor="t"/>
          <a:lstStyle/>
          <a:p>
            <a:pPr marL="0" indent="0" algn="l">
              <a:lnSpc>
                <a:spcPts val="2550"/>
              </a:lnSpc>
              <a:buNone/>
            </a:pPr>
            <a:r>
              <a:rPr lang="en-US" sz="1700" dirty="0">
                <a:solidFill>
                  <a:srgbClr val="3D3838"/>
                </a:solidFill>
                <a:latin typeface="Montserrat Light" pitchFamily="34" charset="0"/>
                <a:ea typeface="Montserrat Light" pitchFamily="34" charset="-122"/>
                <a:cs typeface="Montserrat Light" pitchFamily="34" charset="-120"/>
              </a:rPr>
              <a:t>02</a:t>
            </a:r>
            <a:endParaRPr lang="en-US" sz="1700" dirty="0"/>
          </a:p>
        </p:txBody>
      </p:sp>
      <p:sp>
        <p:nvSpPr>
          <p:cNvPr id="8" name="Shape 6"/>
          <p:cNvSpPr/>
          <p:nvPr/>
        </p:nvSpPr>
        <p:spPr>
          <a:xfrm>
            <a:off x="7423071" y="4324231"/>
            <a:ext cx="6343531" cy="30480"/>
          </a:xfrm>
          <a:prstGeom prst="rect">
            <a:avLst/>
          </a:prstGeom>
          <a:solidFill>
            <a:srgbClr val="2D2E34"/>
          </a:solidFill>
          <a:ln/>
        </p:spPr>
        <p:txBody>
          <a:bodyPr/>
          <a:lstStyle/>
          <a:p>
            <a:endParaRPr lang="en-US"/>
          </a:p>
        </p:txBody>
      </p:sp>
      <p:sp>
        <p:nvSpPr>
          <p:cNvPr id="9" name="Text 7"/>
          <p:cNvSpPr/>
          <p:nvPr/>
        </p:nvSpPr>
        <p:spPr>
          <a:xfrm>
            <a:off x="7423071" y="4493062"/>
            <a:ext cx="3337203" cy="306705"/>
          </a:xfrm>
          <a:prstGeom prst="rect">
            <a:avLst/>
          </a:prstGeom>
          <a:noFill/>
          <a:ln/>
        </p:spPr>
        <p:txBody>
          <a:bodyPr wrap="none" lIns="0" tIns="0" rIns="0" bIns="0" rtlCol="0" anchor="t"/>
          <a:lstStyle/>
          <a:p>
            <a:pPr marL="0" indent="0" algn="l">
              <a:lnSpc>
                <a:spcPts val="2400"/>
              </a:lnSpc>
              <a:buNone/>
            </a:pPr>
            <a:r>
              <a:rPr lang="en-US" sz="1900" b="1" dirty="0">
                <a:solidFill>
                  <a:srgbClr val="3D3838"/>
                </a:solidFill>
                <a:latin typeface="Montserrat Bold" pitchFamily="34" charset="0"/>
                <a:ea typeface="Montserrat Bold" pitchFamily="34" charset="-122"/>
                <a:cs typeface="Montserrat Bold" pitchFamily="34" charset="-120"/>
              </a:rPr>
              <a:t>CBI Investigation Ordered</a:t>
            </a:r>
            <a:endParaRPr lang="en-US" sz="1900" dirty="0"/>
          </a:p>
        </p:txBody>
      </p:sp>
      <p:sp>
        <p:nvSpPr>
          <p:cNvPr id="10" name="Text 8"/>
          <p:cNvSpPr/>
          <p:nvPr/>
        </p:nvSpPr>
        <p:spPr>
          <a:xfrm>
            <a:off x="7423071" y="4929307"/>
            <a:ext cx="6343531" cy="647938"/>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The Court directed the Central Bureau of Investigation (CBI) to investigate Khalra's disappearance</a:t>
            </a:r>
            <a:endParaRPr lang="en-US" sz="1700" dirty="0"/>
          </a:p>
        </p:txBody>
      </p:sp>
      <p:sp>
        <p:nvSpPr>
          <p:cNvPr id="11" name="Text 9"/>
          <p:cNvSpPr/>
          <p:nvPr/>
        </p:nvSpPr>
        <p:spPr>
          <a:xfrm>
            <a:off x="863798" y="5955030"/>
            <a:ext cx="215860" cy="269915"/>
          </a:xfrm>
          <a:prstGeom prst="rect">
            <a:avLst/>
          </a:prstGeom>
          <a:noFill/>
          <a:ln/>
        </p:spPr>
        <p:txBody>
          <a:bodyPr wrap="none" lIns="0" tIns="0" rIns="0" bIns="0" rtlCol="0" anchor="t"/>
          <a:lstStyle/>
          <a:p>
            <a:pPr marL="0" indent="0" algn="l">
              <a:lnSpc>
                <a:spcPts val="2550"/>
              </a:lnSpc>
              <a:buNone/>
            </a:pPr>
            <a:r>
              <a:rPr lang="en-US" sz="1700" dirty="0">
                <a:solidFill>
                  <a:srgbClr val="3D3838"/>
                </a:solidFill>
                <a:latin typeface="Montserrat Light" pitchFamily="34" charset="0"/>
                <a:ea typeface="Montserrat Light" pitchFamily="34" charset="-122"/>
                <a:cs typeface="Montserrat Light" pitchFamily="34" charset="-120"/>
              </a:rPr>
              <a:t>03</a:t>
            </a:r>
            <a:endParaRPr lang="en-US" sz="1700" dirty="0"/>
          </a:p>
        </p:txBody>
      </p:sp>
      <p:sp>
        <p:nvSpPr>
          <p:cNvPr id="12" name="Shape 10"/>
          <p:cNvSpPr/>
          <p:nvPr/>
        </p:nvSpPr>
        <p:spPr>
          <a:xfrm>
            <a:off x="863798" y="6291501"/>
            <a:ext cx="6343412" cy="30480"/>
          </a:xfrm>
          <a:prstGeom prst="rect">
            <a:avLst/>
          </a:prstGeom>
          <a:solidFill>
            <a:srgbClr val="2D2E34"/>
          </a:solidFill>
          <a:ln/>
        </p:spPr>
        <p:txBody>
          <a:bodyPr/>
          <a:lstStyle/>
          <a:p>
            <a:endParaRPr lang="en-US"/>
          </a:p>
        </p:txBody>
      </p:sp>
      <p:sp>
        <p:nvSpPr>
          <p:cNvPr id="13" name="Text 11"/>
          <p:cNvSpPr/>
          <p:nvPr/>
        </p:nvSpPr>
        <p:spPr>
          <a:xfrm>
            <a:off x="863798" y="6460331"/>
            <a:ext cx="3195161" cy="306705"/>
          </a:xfrm>
          <a:prstGeom prst="rect">
            <a:avLst/>
          </a:prstGeom>
          <a:noFill/>
          <a:ln/>
        </p:spPr>
        <p:txBody>
          <a:bodyPr wrap="none" lIns="0" tIns="0" rIns="0" bIns="0" rtlCol="0" anchor="t"/>
          <a:lstStyle/>
          <a:p>
            <a:pPr marL="0" indent="0" algn="l">
              <a:lnSpc>
                <a:spcPts val="2400"/>
              </a:lnSpc>
              <a:buNone/>
            </a:pPr>
            <a:r>
              <a:rPr lang="en-US" sz="1900" b="1" dirty="0">
                <a:solidFill>
                  <a:srgbClr val="3D3838"/>
                </a:solidFill>
                <a:latin typeface="Montserrat Bold" pitchFamily="34" charset="0"/>
                <a:ea typeface="Montserrat Bold" pitchFamily="34" charset="-122"/>
                <a:cs typeface="Montserrat Bold" pitchFamily="34" charset="-120"/>
              </a:rPr>
              <a:t>Damning Findings (1996)</a:t>
            </a:r>
            <a:endParaRPr lang="en-US" sz="1900" dirty="0"/>
          </a:p>
        </p:txBody>
      </p:sp>
      <p:sp>
        <p:nvSpPr>
          <p:cNvPr id="14" name="Text 12"/>
          <p:cNvSpPr/>
          <p:nvPr/>
        </p:nvSpPr>
        <p:spPr>
          <a:xfrm>
            <a:off x="863798" y="6896576"/>
            <a:ext cx="6343412" cy="647938"/>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The CBI confirmed Punjab Police officers were directly responsible for the abduction, torture, and murder of Jaswant Singh Khalra</a:t>
            </a:r>
            <a:endParaRPr lang="en-US" sz="1700" dirty="0"/>
          </a:p>
        </p:txBody>
      </p:sp>
      <p:sp>
        <p:nvSpPr>
          <p:cNvPr id="15" name="Text 13"/>
          <p:cNvSpPr/>
          <p:nvPr/>
        </p:nvSpPr>
        <p:spPr>
          <a:xfrm>
            <a:off x="7423071" y="5955030"/>
            <a:ext cx="215860" cy="269915"/>
          </a:xfrm>
          <a:prstGeom prst="rect">
            <a:avLst/>
          </a:prstGeom>
          <a:noFill/>
          <a:ln/>
        </p:spPr>
        <p:txBody>
          <a:bodyPr wrap="none" lIns="0" tIns="0" rIns="0" bIns="0" rtlCol="0" anchor="t"/>
          <a:lstStyle/>
          <a:p>
            <a:pPr marL="0" indent="0" algn="l">
              <a:lnSpc>
                <a:spcPts val="2550"/>
              </a:lnSpc>
              <a:buNone/>
            </a:pPr>
            <a:r>
              <a:rPr lang="en-US" sz="1700" dirty="0">
                <a:solidFill>
                  <a:srgbClr val="3D3838"/>
                </a:solidFill>
                <a:latin typeface="Montserrat Light" pitchFamily="34" charset="0"/>
                <a:ea typeface="Montserrat Light" pitchFamily="34" charset="-122"/>
                <a:cs typeface="Montserrat Light" pitchFamily="34" charset="-120"/>
              </a:rPr>
              <a:t>04</a:t>
            </a:r>
            <a:endParaRPr lang="en-US" sz="1700" dirty="0"/>
          </a:p>
        </p:txBody>
      </p:sp>
      <p:sp>
        <p:nvSpPr>
          <p:cNvPr id="16" name="Shape 14"/>
          <p:cNvSpPr/>
          <p:nvPr/>
        </p:nvSpPr>
        <p:spPr>
          <a:xfrm>
            <a:off x="7423071" y="6291501"/>
            <a:ext cx="6343531" cy="30480"/>
          </a:xfrm>
          <a:prstGeom prst="rect">
            <a:avLst/>
          </a:prstGeom>
          <a:solidFill>
            <a:srgbClr val="2D2E34"/>
          </a:solidFill>
          <a:ln/>
        </p:spPr>
        <p:txBody>
          <a:bodyPr/>
          <a:lstStyle/>
          <a:p>
            <a:endParaRPr lang="en-US"/>
          </a:p>
        </p:txBody>
      </p:sp>
      <p:sp>
        <p:nvSpPr>
          <p:cNvPr id="17" name="Text 15"/>
          <p:cNvSpPr/>
          <p:nvPr/>
        </p:nvSpPr>
        <p:spPr>
          <a:xfrm>
            <a:off x="7423071" y="6460331"/>
            <a:ext cx="2454235" cy="306705"/>
          </a:xfrm>
          <a:prstGeom prst="rect">
            <a:avLst/>
          </a:prstGeom>
          <a:noFill/>
          <a:ln/>
        </p:spPr>
        <p:txBody>
          <a:bodyPr wrap="none" lIns="0" tIns="0" rIns="0" bIns="0" rtlCol="0" anchor="t"/>
          <a:lstStyle/>
          <a:p>
            <a:pPr marL="0" indent="0" algn="l">
              <a:lnSpc>
                <a:spcPts val="2400"/>
              </a:lnSpc>
              <a:buNone/>
            </a:pPr>
            <a:r>
              <a:rPr lang="en-US" sz="1900" b="1" dirty="0">
                <a:solidFill>
                  <a:srgbClr val="3D3838"/>
                </a:solidFill>
                <a:latin typeface="Montserrat Bold" pitchFamily="34" charset="0"/>
                <a:ea typeface="Montserrat Bold" pitchFamily="34" charset="-122"/>
                <a:cs typeface="Montserrat Bold" pitchFamily="34" charset="-120"/>
              </a:rPr>
              <a:t>Details Revealed</a:t>
            </a:r>
            <a:endParaRPr lang="en-US" sz="1900" dirty="0"/>
          </a:p>
        </p:txBody>
      </p:sp>
      <p:sp>
        <p:nvSpPr>
          <p:cNvPr id="18" name="Text 16"/>
          <p:cNvSpPr/>
          <p:nvPr/>
        </p:nvSpPr>
        <p:spPr>
          <a:xfrm>
            <a:off x="7423071" y="6896576"/>
            <a:ext cx="6343531" cy="971907"/>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Nine officials were identified, with evidence showing Khalra was held in illegal custody, tortured, and ultimately shot dead at Jhabal police station before his body was disposed of in the Harike canal</a:t>
            </a:r>
            <a:endParaRPr lang="en-US" sz="17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spTree>
      <p:nvGrpSpPr>
        <p:cNvPr id="1" name=""/>
        <p:cNvGrpSpPr/>
        <p:nvPr/>
      </p:nvGrpSpPr>
      <p:grpSpPr>
        <a:xfrm>
          <a:off x="0" y="0"/>
          <a:ext cx="0" cy="0"/>
          <a:chOff x="0" y="0"/>
          <a:chExt cx="0" cy="0"/>
        </a:xfrm>
      </p:grpSpPr>
      <p:sp>
        <p:nvSpPr>
          <p:cNvPr id="2" name="Text 0"/>
          <p:cNvSpPr/>
          <p:nvPr/>
        </p:nvSpPr>
        <p:spPr>
          <a:xfrm>
            <a:off x="863798" y="3116937"/>
            <a:ext cx="12222361" cy="613529"/>
          </a:xfrm>
          <a:prstGeom prst="rect">
            <a:avLst/>
          </a:prstGeom>
          <a:noFill/>
          <a:ln/>
        </p:spPr>
        <p:txBody>
          <a:bodyPr wrap="none" lIns="0" tIns="0" rIns="0" bIns="0" rtlCol="0" anchor="t"/>
          <a:lstStyle/>
          <a:p>
            <a:pPr marL="0" indent="0" algn="l">
              <a:lnSpc>
                <a:spcPts val="4800"/>
              </a:lnSpc>
              <a:buNone/>
            </a:pPr>
            <a:r>
              <a:rPr lang="en-US" sz="3850" b="1" dirty="0">
                <a:solidFill>
                  <a:srgbClr val="000000"/>
                </a:solidFill>
                <a:latin typeface="Montserrat Bold" pitchFamily="34" charset="0"/>
                <a:ea typeface="Montserrat Bold" pitchFamily="34" charset="-122"/>
                <a:cs typeface="Montserrat Bold" pitchFamily="34" charset="-120"/>
              </a:rPr>
              <a:t>Justice Delivered: Convictions of Police Officers</a:t>
            </a:r>
            <a:endParaRPr lang="en-US" sz="3850" dirty="0"/>
          </a:p>
        </p:txBody>
      </p:sp>
      <p:sp>
        <p:nvSpPr>
          <p:cNvPr id="3" name="Text 1"/>
          <p:cNvSpPr/>
          <p:nvPr/>
        </p:nvSpPr>
        <p:spPr>
          <a:xfrm>
            <a:off x="863798" y="4270177"/>
            <a:ext cx="4128135" cy="368141"/>
          </a:xfrm>
          <a:prstGeom prst="rect">
            <a:avLst/>
          </a:prstGeom>
          <a:noFill/>
          <a:ln/>
        </p:spPr>
        <p:txBody>
          <a:bodyPr wrap="none" lIns="0" tIns="0" rIns="0" bIns="0" rtlCol="0" anchor="t"/>
          <a:lstStyle/>
          <a:p>
            <a:pPr marL="0" indent="0" algn="l">
              <a:lnSpc>
                <a:spcPts val="2850"/>
              </a:lnSpc>
              <a:buNone/>
            </a:pPr>
            <a:r>
              <a:rPr lang="en-US" sz="2300" b="1" dirty="0">
                <a:solidFill>
                  <a:srgbClr val="000000"/>
                </a:solidFill>
                <a:latin typeface="Montserrat Bold" pitchFamily="34" charset="0"/>
                <a:ea typeface="Montserrat Bold" pitchFamily="34" charset="-122"/>
                <a:cs typeface="Montserrat Bold" pitchFamily="34" charset="-120"/>
              </a:rPr>
              <a:t>2005: CBI Court Conviction</a:t>
            </a:r>
            <a:endParaRPr lang="en-US" sz="2300" dirty="0"/>
          </a:p>
        </p:txBody>
      </p:sp>
      <p:sp>
        <p:nvSpPr>
          <p:cNvPr id="4" name="Text 2"/>
          <p:cNvSpPr/>
          <p:nvPr/>
        </p:nvSpPr>
        <p:spPr>
          <a:xfrm>
            <a:off x="863798" y="4854178"/>
            <a:ext cx="6187916" cy="971907"/>
          </a:xfrm>
          <a:prstGeom prst="rect">
            <a:avLst/>
          </a:prstGeom>
          <a:noFill/>
          <a:ln/>
        </p:spPr>
        <p:txBody>
          <a:bodyPr wrap="square" lIns="0" tIns="0" rIns="0" bIns="0" rtlCol="0" anchor="t"/>
          <a:lstStyle/>
          <a:p>
            <a:pPr marL="342900" indent="-342900" algn="l">
              <a:lnSpc>
                <a:spcPts val="2550"/>
              </a:lnSpc>
              <a:buSzPct val="100000"/>
              <a:buChar char="•"/>
            </a:pPr>
            <a:r>
              <a:rPr lang="en-US" sz="1700" dirty="0">
                <a:solidFill>
                  <a:srgbClr val="3D3838"/>
                </a:solidFill>
                <a:latin typeface="Source Sans 3" pitchFamily="34" charset="0"/>
                <a:ea typeface="Source Sans 3" pitchFamily="34" charset="-122"/>
                <a:cs typeface="Source Sans 3" pitchFamily="34" charset="-120"/>
              </a:rPr>
              <a:t>DSP Jaspal Singh and ASI Amarjit Singh: life imprisonment for murder, abduction, destruction of evidence, and criminal conspiracy</a:t>
            </a:r>
            <a:endParaRPr lang="en-US" sz="1700" dirty="0"/>
          </a:p>
        </p:txBody>
      </p:sp>
      <p:sp>
        <p:nvSpPr>
          <p:cNvPr id="5" name="Text 3"/>
          <p:cNvSpPr/>
          <p:nvPr/>
        </p:nvSpPr>
        <p:spPr>
          <a:xfrm>
            <a:off x="863798" y="5901571"/>
            <a:ext cx="6187916" cy="647938"/>
          </a:xfrm>
          <a:prstGeom prst="rect">
            <a:avLst/>
          </a:prstGeom>
          <a:noFill/>
          <a:ln/>
        </p:spPr>
        <p:txBody>
          <a:bodyPr wrap="square" lIns="0" tIns="0" rIns="0" bIns="0" rtlCol="0" anchor="t"/>
          <a:lstStyle/>
          <a:p>
            <a:pPr marL="342900" indent="-342900" algn="l">
              <a:lnSpc>
                <a:spcPts val="2550"/>
              </a:lnSpc>
              <a:buSzPct val="100000"/>
              <a:buChar char="•"/>
            </a:pPr>
            <a:r>
              <a:rPr lang="en-US" sz="1700" dirty="0">
                <a:solidFill>
                  <a:srgbClr val="3D3838"/>
                </a:solidFill>
                <a:latin typeface="Source Sans 3" pitchFamily="34" charset="0"/>
                <a:ea typeface="Source Sans 3" pitchFamily="34" charset="-122"/>
                <a:cs typeface="Source Sans 3" pitchFamily="34" charset="-120"/>
              </a:rPr>
              <a:t>Four SHOs: seven years imprisonment for abduction and five years for conspiracy</a:t>
            </a:r>
            <a:endParaRPr lang="en-US" sz="1700" dirty="0"/>
          </a:p>
        </p:txBody>
      </p:sp>
      <p:sp>
        <p:nvSpPr>
          <p:cNvPr id="6" name="Text 4"/>
          <p:cNvSpPr/>
          <p:nvPr/>
        </p:nvSpPr>
        <p:spPr>
          <a:xfrm>
            <a:off x="7586305" y="4270177"/>
            <a:ext cx="4004191" cy="368141"/>
          </a:xfrm>
          <a:prstGeom prst="rect">
            <a:avLst/>
          </a:prstGeom>
          <a:noFill/>
          <a:ln/>
        </p:spPr>
        <p:txBody>
          <a:bodyPr wrap="none" lIns="0" tIns="0" rIns="0" bIns="0" rtlCol="0" anchor="t"/>
          <a:lstStyle/>
          <a:p>
            <a:pPr marL="0" indent="0" algn="l">
              <a:lnSpc>
                <a:spcPts val="2850"/>
              </a:lnSpc>
              <a:buNone/>
            </a:pPr>
            <a:r>
              <a:rPr lang="en-US" sz="2300" b="1" dirty="0">
                <a:solidFill>
                  <a:srgbClr val="000000"/>
                </a:solidFill>
                <a:latin typeface="Montserrat Bold" pitchFamily="34" charset="0"/>
                <a:ea typeface="Montserrat Bold" pitchFamily="34" charset="-122"/>
                <a:cs typeface="Montserrat Bold" pitchFamily="34" charset="-120"/>
              </a:rPr>
              <a:t>2011: Sentences Enhanced</a:t>
            </a:r>
            <a:endParaRPr lang="en-US" sz="2300" dirty="0"/>
          </a:p>
        </p:txBody>
      </p:sp>
      <p:sp>
        <p:nvSpPr>
          <p:cNvPr id="7" name="Text 5"/>
          <p:cNvSpPr/>
          <p:nvPr/>
        </p:nvSpPr>
        <p:spPr>
          <a:xfrm>
            <a:off x="7586305" y="4854178"/>
            <a:ext cx="6187916" cy="971907"/>
          </a:xfrm>
          <a:prstGeom prst="rect">
            <a:avLst/>
          </a:prstGeom>
          <a:noFill/>
          <a:ln/>
        </p:spPr>
        <p:txBody>
          <a:bodyPr wrap="square" lIns="0" tIns="0" rIns="0" bIns="0" rtlCol="0" anchor="t"/>
          <a:lstStyle/>
          <a:p>
            <a:pPr marL="0" indent="0" algn="l">
              <a:lnSpc>
                <a:spcPts val="2550"/>
              </a:lnSpc>
              <a:buNone/>
            </a:pPr>
            <a:r>
              <a:rPr lang="en-US" sz="1700" dirty="0">
                <a:solidFill>
                  <a:srgbClr val="3D3838"/>
                </a:solidFill>
                <a:latin typeface="Source Sans 3" pitchFamily="34" charset="0"/>
                <a:ea typeface="Source Sans 3" pitchFamily="34" charset="-122"/>
                <a:cs typeface="Source Sans 3" pitchFamily="34" charset="-120"/>
              </a:rPr>
              <a:t>The Punjab and Haryana High Court extended the sentences of four officers from seven years to life imprisonment, affirming the severity of their crimes</a:t>
            </a:r>
            <a:endParaRPr lang="en-US" sz="1700" dirty="0"/>
          </a:p>
        </p:txBody>
      </p:sp>
      <p:sp>
        <p:nvSpPr>
          <p:cNvPr id="8" name="Shape 6"/>
          <p:cNvSpPr/>
          <p:nvPr/>
        </p:nvSpPr>
        <p:spPr>
          <a:xfrm>
            <a:off x="7586305" y="6068973"/>
            <a:ext cx="6187916" cy="1543883"/>
          </a:xfrm>
          <a:prstGeom prst="roundRect">
            <a:avLst>
              <a:gd name="adj" fmla="val 2098"/>
            </a:avLst>
          </a:prstGeom>
          <a:solidFill>
            <a:srgbClr val="D6D7DC"/>
          </a:solidFill>
          <a:ln/>
        </p:spPr>
        <p:txBody>
          <a:bodyPr/>
          <a:lstStyle/>
          <a:p>
            <a:endParaRPr lang="en-US"/>
          </a:p>
        </p:txBody>
      </p:sp>
      <p:pic>
        <p:nvPicPr>
          <p:cNvPr id="9" name="Image 0" descr="preencoded.png"/>
          <p:cNvPicPr>
            <a:picLocks noChangeAspect="1"/>
          </p:cNvPicPr>
          <p:nvPr/>
        </p:nvPicPr>
        <p:blipFill>
          <a:blip r:embed="rId3"/>
          <a:stretch>
            <a:fillRect/>
          </a:stretch>
        </p:blipFill>
        <p:spPr>
          <a:xfrm>
            <a:off x="7802166" y="6378416"/>
            <a:ext cx="269915" cy="215860"/>
          </a:xfrm>
          <a:prstGeom prst="rect">
            <a:avLst/>
          </a:prstGeom>
        </p:spPr>
      </p:pic>
      <p:sp>
        <p:nvSpPr>
          <p:cNvPr id="10" name="Text 7"/>
          <p:cNvSpPr/>
          <p:nvPr/>
        </p:nvSpPr>
        <p:spPr>
          <a:xfrm>
            <a:off x="8287941" y="6338768"/>
            <a:ext cx="5270421" cy="971907"/>
          </a:xfrm>
          <a:prstGeom prst="rect">
            <a:avLst/>
          </a:prstGeom>
          <a:noFill/>
          <a:ln/>
        </p:spPr>
        <p:txBody>
          <a:bodyPr wrap="square" lIns="0" tIns="0" rIns="0" bIns="0" rtlCol="0" anchor="t"/>
          <a:lstStyle/>
          <a:p>
            <a:pPr marL="0" indent="0" algn="l">
              <a:lnSpc>
                <a:spcPts val="2550"/>
              </a:lnSpc>
              <a:buNone/>
            </a:pPr>
            <a:r>
              <a:rPr lang="en-US" sz="1700" dirty="0">
                <a:solidFill>
                  <a:srgbClr val="000000"/>
                </a:solidFill>
                <a:latin typeface="Source Sans 3" pitchFamily="34" charset="0"/>
                <a:ea typeface="Source Sans 3" pitchFamily="34" charset="-122"/>
                <a:cs typeface="Source Sans 3" pitchFamily="34" charset="-120"/>
              </a:rPr>
              <a:t>Police insider Kuldip Singh testified that Khalra was interrogated by senior officials—including DGP K.P.S. Gill—before being tortured and executed</a:t>
            </a:r>
            <a:endParaRPr lang="en-US" sz="17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1966</Words>
  <Application>Microsoft Office PowerPoint</Application>
  <PresentationFormat>Custom</PresentationFormat>
  <Paragraphs>211</Paragraphs>
  <Slides>25</Slides>
  <Notes>25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Montserrat Bold</vt:lpstr>
      <vt:lpstr>Source Sans 3</vt:lpstr>
      <vt:lpstr>Montserrat Light</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lastModifiedBy>Gurinder Grewal</cp:lastModifiedBy>
  <cp:revision>1</cp:revision>
  <dcterms:created xsi:type="dcterms:W3CDTF">2025-08-31T21:21:58Z</dcterms:created>
  <dcterms:modified xsi:type="dcterms:W3CDTF">2025-08-31T21:25:30Z</dcterms:modified>
</cp:coreProperties>
</file>