
<file path=[Content_Types].xml><?xml version="1.0" encoding="utf-8"?>
<Types xmlns="http://schemas.openxmlformats.org/package/2006/content-types">
  <Default Extension="xml" ContentType="application/vnd.openxmlformats-officedocument.extended-properties+xml"/>
  <Default Extension="jpg" ContentType="image/jpeg"/>
  <Default Extension="png" ContentType="image/png"/>
  <Default Extension="gif" ContentType="image/gif"/>
  <Default Extension="mp4" ContentType="video/mp4"/>
  <Default Extension="rels" ContentType="application/vnd.openxmlformats-package.relationships+xml"/>
  <Override PartName="/docProps/core.xml" ContentType="application/vnd.openxmlformats-package.core-properties+xml"/>
  <Override PartName="/ppt/presentation.xml" ContentType="application/vnd.openxmlformats-officedocument.presentationml.presentation.main+xml"/>
  <Override PartName="/ppt/slides/slide112.xml" ContentType="application/vnd.openxmlformats-officedocument.presentationml.slide+xml"/>
  <Override PartName="/ppt/slideLayouts/slideLayout5.xml" ContentType="application/vnd.openxmlformats-officedocument.presentationml.slideLayout+xml"/>
  <Override PartName="/ppt/slideMasters/slideMaster3.xml" ContentType="application/vnd.openxmlformats-officedocument.presentationml.slideMaster+xml"/>
  <Override PartName="/ppt/theme/theme3.xml" ContentType="application/vnd.openxmlformats-officedocument.theme+xml"/>
  <Override PartName="/ppt/slideLayouts/slideLayout6.xml" ContentType="application/vnd.openxmlformats-officedocument.presentationml.slideLayout+xml"/>
  <Override PartName="/ppt/slides/slide16.xml" ContentType="application/vnd.openxmlformats-officedocument.presentationml.slide+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Layouts/slideLayout2.xml" ContentType="application/vnd.openxmlformats-officedocument.presentationml.slideLayout+xml"/>
  <Override PartName="/ppt/slides/slide37.xml" ContentType="application/vnd.openxmlformats-officedocument.presentationml.slide+xml"/>
  <Override PartName="/ppt/slides/slide58.xml" ContentType="application/vnd.openxmlformats-officedocument.presentationml.slide+xml"/>
  <Override PartName="/ppt/slideLayouts/slideLayout3.xml" ContentType="application/vnd.openxmlformats-officedocument.presentationml.slideLayout+xml"/>
  <Override PartName="/ppt/slideMasters/slideMaster2.xml" ContentType="application/vnd.openxmlformats-officedocument.presentationml.slideMaster+xml"/>
  <Override PartName="/ppt/theme/theme2.xml" ContentType="application/vnd.openxmlformats-officedocument.theme+xml"/>
  <Override PartName="/ppt/slideLayouts/slideLayout4.xml" ContentType="application/vnd.openxmlformats-officedocument.presentationml.slideLayout+xml"/>
  <Override PartName="/ppt/slides/slide79.xml" ContentType="application/vnd.openxmlformats-officedocument.presentationml.slide+xml"/>
  <Override PartName="/ppt/slides/slide133.xml" ContentType="application/vnd.openxmlformats-officedocument.presentationml.slide+xml"/>
  <Override PartName="/ppt/slideLayouts/slideLayout9.xml" ContentType="application/vnd.openxmlformats-officedocument.presentationml.slideLayout+xml"/>
  <Override PartName="/ppt/slideMasters/slideMaster4.xml" ContentType="application/vnd.openxmlformats-officedocument.presentationml.slideMaster+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theme/theme4.xml" ContentType="application/vnd.openxmlformats-officedocument.theme+xml"/>
  <Override PartName="/ppt/slides/slide154.xml" ContentType="application/vnd.openxmlformats-officedocument.presentationml.slide+xml"/>
  <Override PartName="/ppt/slides/slide102.xml" ContentType="application/vnd.openxmlformats-officedocument.presentationml.slide+xml"/>
  <Override PartName="/ppt/slides/slide6.xml" ContentType="application/vnd.openxmlformats-officedocument.presentationml.slide+xml"/>
  <Override PartName="/ppt/diagrams/layout3.xml" ContentType="application/vnd.openxmlformats-officedocument.drawingml.diagramLayout+xml"/>
  <Override PartName="/ppt/diagrams/data3.xml" ContentType="application/vnd.openxmlformats-officedocument.drawingml.diagramData+xml"/>
  <Override PartName="/ppt/diagrams/drawing3.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slides/slide27.xml" ContentType="application/vnd.openxmlformats-officedocument.presentationml.slide+xml"/>
  <Override PartName="/ppt/slides/slide48.xml" ContentType="application/vnd.openxmlformats-officedocument.presentationml.slide+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6.xml" ContentType="application/vnd.openxmlformats-officedocument.theme+xml"/>
  <Override PartName="/ppt/slides/slide69.xml" ContentType="application/vnd.openxmlformats-officedocument.presentationml.slide+xml"/>
  <Override PartName="/ppt/slides/slide123.xml" ContentType="application/vnd.openxmlformats-officedocument.presentationml.slide+xml"/>
  <Override PartName="/ppt/slides/slide144.xml" ContentType="application/vnd.openxmlformats-officedocument.presentationml.slide+xml"/>
  <Override PartName="/ppt/slideMasters/slideMaster5.xml" ContentType="application/vnd.openxmlformats-officedocument.presentationml.slideMaster+xml"/>
  <Override PartName="/ppt/theme/theme5.xml" ContentType="application/vnd.openxmlformats-officedocument.theme+xml"/>
  <Override PartName="/ppt/slideLayouts/slideLayout10.xml" ContentType="application/vnd.openxmlformats-officedocument.presentationml.slideLayout+xml"/>
  <Override PartName="/ppt/slides/slide90.xml" ContentType="application/vnd.openxmlformats-officedocument.presentationml.slide+xml"/>
  <Override PartName="/ppt/slides/slide155.xml" ContentType="application/vnd.openxmlformats-officedocument.presentationml.slide+xml"/>
  <Override PartName="/ppt/slides/slide17.xml" ContentType="application/vnd.openxmlformats-officedocument.presentationml.slide+xml"/>
  <Override PartName="/ppt/slides/slide38.xml" ContentType="application/vnd.openxmlformats-officedocument.presentationml.slide+xml"/>
  <Override PartName="/ppt/slides/slide59.xml" ContentType="application/vnd.openxmlformats-officedocument.presentationml.slide+xml"/>
  <Override PartName="/ppt/slides/slide113.xml" ContentType="application/vnd.openxmlformats-officedocument.presentationml.slide+xml"/>
  <Override PartName="/ppt/slides/slide134.xml" ContentType="application/vnd.openxmlformats-officedocument.presentationml.slide+xml"/>
  <Override PartName="/ppt/slides/slide80.xml" ContentType="application/vnd.openxmlformats-officedocument.presentationml.slide+xml"/>
  <Override PartName="/ppt/slides/slide145.xml" ContentType="application/vnd.openxmlformats-officedocument.presentationml.slide+xml"/>
  <Override PartName="/ppt/slides/slide7.xml" ContentType="application/vnd.openxmlformats-officedocument.presentationml.slide+xml"/>
  <Override PartName="/ppt/slides/slide12.xml" ContentType="application/vnd.openxmlformats-officedocument.presentationml.slide+xml"/>
  <Override PartName="/ppt/slides/slide28.xml" ContentType="application/vnd.openxmlformats-officedocument.presentationml.slide+xml"/>
  <Override PartName="/ppt/slides/slide33.xml" ContentType="application/vnd.openxmlformats-officedocument.presentationml.slide+xml"/>
  <Override PartName="/ppt/slides/slide54.xml" ContentType="application/vnd.openxmlformats-officedocument.presentationml.slide+xml"/>
  <Override PartName="/ppt/slides/slide98.xml" ContentType="application/vnd.openxmlformats-officedocument.presentationml.slide+xml"/>
  <Override PartName="/ppt/slides/slide103.xml" ContentType="application/vnd.openxmlformats-officedocument.presentationml.slide+xml"/>
  <Override PartName="/ppt/slides/slide119.xml" ContentType="application/vnd.openxmlformats-officedocument.presentationml.slide+xml"/>
  <Override PartName="/ppt/slides/slide124.xml" ContentType="application/vnd.openxmlformats-officedocument.presentationml.slide+xml"/>
  <Override PartName="/ppt/slides/slide49.xml" ContentType="application/vnd.openxmlformats-officedocument.presentationml.slide+xml"/>
  <Override PartName="/ppt/slides/slide65.xml" ContentType="application/vnd.openxmlformats-officedocument.presentationml.slide+xml"/>
  <Override PartName="/ppt/slides/slide70.xml" ContentType="application/vnd.openxmlformats-officedocument.presentationml.slide+xml"/>
  <Override PartName="/ppt/slides/slide86.xml" ContentType="application/vnd.openxmlformats-officedocument.presentationml.slide+xml"/>
  <Override PartName="/ppt/slides/slide91.xml" ContentType="application/vnd.openxmlformats-officedocument.presentationml.slide+xml"/>
  <Override PartName="/ppt/slides/slide135.xml" ContentType="application/vnd.openxmlformats-officedocument.presentationml.slide+xml"/>
  <Override PartName="/ppt/slides/slide140.xml" ContentType="application/vnd.openxmlformats-officedocument.presentationml.slide+xml"/>
  <Override PartName="/ppt/slides/slide1.xml" ContentType="application/vnd.openxmlformats-officedocument.presentationml.slide+xml"/>
  <Override PartName="/ppt/slides/slide18.xml" ContentType="application/vnd.openxmlformats-officedocument.presentationml.slide+xml"/>
  <Override PartName="/ppt/slides/slide23.xml" ContentType="application/vnd.openxmlformats-officedocument.presentationml.slide+xml"/>
  <Override PartName="/ppt/slides/slide44.xml" ContentType="application/vnd.openxmlformats-officedocument.presentationml.slide+xml"/>
  <Override PartName="/ppt/slides/slide109.xml" ContentType="application/vnd.openxmlformats-officedocument.presentationml.slide+xml"/>
  <Override PartName="/ppt/slides/slide114.xml" ContentType="application/vnd.openxmlformats-officedocument.presentationml.slide+xml"/>
  <Override PartName="/ppt/slides/slide39.xml" ContentType="application/vnd.openxmlformats-officedocument.presentationml.slide+xml"/>
  <Override PartName="/ppt/slides/slide55.xml" ContentType="application/vnd.openxmlformats-officedocument.presentationml.slide+xml"/>
  <Override PartName="/ppt/slides/slide60.xml" ContentType="application/vnd.openxmlformats-officedocument.presentationml.slide+xml"/>
  <Override PartName="/ppt/slides/slide76.xml" ContentType="application/vnd.openxmlformats-officedocument.presentationml.slide+xml"/>
  <Override PartName="/ppt/slides/slide81.xml" ContentType="application/vnd.openxmlformats-officedocument.presentationml.slide+xml"/>
  <Override PartName="/ppt/slides/slide125.xml" ContentType="application/vnd.openxmlformats-officedocument.presentationml.slide+xml"/>
  <Override PartName="/ppt/slides/slide130.xml" ContentType="application/vnd.openxmlformats-officedocument.presentationml.slide+xml"/>
  <Override PartName="/ppt/slides/slide146.xml" ContentType="application/vnd.openxmlformats-officedocument.presentationml.slide+xml"/>
  <Override PartName="/ppt/slides/slide151.xml" ContentType="application/vnd.openxmlformats-officedocument.presentationml.slide+xml"/>
  <Override PartName="/ppt/slides/slide8.xml" ContentType="application/vnd.openxmlformats-officedocument.presentationml.slide+xml"/>
  <Override PartName="/ppt/slides/slide13.xml" ContentType="application/vnd.openxmlformats-officedocument.presentationml.slide+xml"/>
  <Override PartName="/ppt/slides/slide34.xml" ContentType="application/vnd.openxmlformats-officedocument.presentationml.slide+xml"/>
  <Override PartName="/ppt/diagrams/layout4.xml" ContentType="application/vnd.openxmlformats-officedocument.drawingml.diagramLayout+xml"/>
  <Override PartName="/ppt/diagrams/data4.xml" ContentType="application/vnd.openxmlformats-officedocument.drawingml.diagramData+xml"/>
  <Override PartName="/ppt/diagrams/drawing4.xml" ContentType="application/vnd.ms-office.drawingml.diagramDrawing+xml"/>
  <Override PartName="/ppt/diagrams/colors4.xml" ContentType="application/vnd.openxmlformats-officedocument.drawingml.diagramColors+xml"/>
  <Override PartName="/ppt/diagrams/quickStyle4.xml" ContentType="application/vnd.openxmlformats-officedocument.drawingml.diagramStyle+xml"/>
  <Override PartName="/ppt/slides/slide104.xml" ContentType="application/vnd.openxmlformats-officedocument.presentationml.slide+xml"/>
  <Override PartName="/ppt/slides/slide29.xml" ContentType="application/vnd.openxmlformats-officedocument.presentationml.slide+xml"/>
  <Override PartName="/ppt/slides/slide45.xml" ContentType="application/vnd.openxmlformats-officedocument.presentationml.slide+xml"/>
  <Override PartName="/ppt/slides/slide50.xml" ContentType="application/vnd.openxmlformats-officedocument.presentationml.slide+xml"/>
  <Override PartName="/ppt/slides/slide71.xml" ContentType="application/vnd.openxmlformats-officedocument.presentationml.slide+xml"/>
  <Override PartName="/ppt/slides/slide92.xml" ContentType="application/vnd.openxmlformats-officedocument.presentationml.slide+xml"/>
  <Override PartName="/ppt/slides/slide99.xml" ContentType="application/vnd.openxmlformats-officedocument.presentationml.slide+xml"/>
  <Override PartName="/ppt/slides/slide115.xml" ContentType="application/vnd.openxmlformats-officedocument.presentationml.slide+xml"/>
  <Override PartName="/ppt/slides/slide120.xml" ContentType="application/vnd.openxmlformats-officedocument.presentationml.slide+xml"/>
  <Override PartName="/ppt/slides/slide136.xml" ContentType="application/vnd.openxmlformats-officedocument.presentationml.slide+xml"/>
  <Override PartName="/ppt/slides/slide141.xml" ContentType="application/vnd.openxmlformats-officedocument.presentationml.slide+xml"/>
  <Override PartName="/ppt/slides/slide2.xml" ContentType="application/vnd.openxmlformats-officedocument.presentationml.slide+xml"/>
  <Override PartName="/ppt/diagrams/layout1.xml" ContentType="application/vnd.openxmlformats-officedocument.drawingml.diagramLayout+xml"/>
  <Override PartName="/ppt/diagrams/data1.xml" ContentType="application/vnd.openxmlformats-officedocument.drawingml.diagramData+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slides/slide66.xml" ContentType="application/vnd.openxmlformats-officedocument.presentationml.slide+xml"/>
  <Override PartName="/ppt/slides/slide87.xml" ContentType="application/vnd.openxmlformats-officedocument.presentationml.slide+xml"/>
  <Override PartName="/ppt/presProps.xml" ContentType="application/vnd.openxmlformats-officedocument.presentationml.presProps+xml"/>
  <Override PartName="/ppt/slides/slide24.xml" ContentType="application/vnd.openxmlformats-officedocument.presentationml.slide+xml"/>
  <Override PartName="/ppt/slides/slide19.xml" ContentType="application/vnd.openxmlformats-officedocument.presentationml.slide+xml"/>
  <Override PartName="/ppt/slides/slide35.xml" ContentType="application/vnd.openxmlformats-officedocument.presentationml.slide+xml"/>
  <Override PartName="/ppt/slides/slide40.xml" ContentType="application/vnd.openxmlformats-officedocument.presentationml.slide+xml"/>
  <Override PartName="/ppt/slides/slide61.xml" ContentType="application/vnd.openxmlformats-officedocument.presentationml.slide+xml"/>
  <Override PartName="/ppt/slides/slide82.xml" ContentType="application/vnd.openxmlformats-officedocument.presentationml.slide+xml"/>
  <Override PartName="/ppt/slides/slide105.xml" ContentType="application/vnd.openxmlformats-officedocument.presentationml.slide+xml"/>
  <Override PartName="/ppt/slides/slide110.xml" ContentType="application/vnd.openxmlformats-officedocument.presentationml.slide+xml"/>
  <Override PartName="/ppt/slides/slide126.xml" ContentType="application/vnd.openxmlformats-officedocument.presentationml.slide+xml"/>
  <Override PartName="/ppt/slides/slide131.xml" ContentType="application/vnd.openxmlformats-officedocument.presentationml.slide+xml"/>
  <Override PartName="/ppt/slides/slide152.xml" ContentType="application/vnd.openxmlformats-officedocument.presentationml.slide+xml"/>
  <Override PartName="/ppt/slides/slide56.xml" ContentType="application/vnd.openxmlformats-officedocument.presentationml.slide+xml"/>
  <Override PartName="/ppt/slides/slide77.xml" ContentType="application/vnd.openxmlformats-officedocument.presentationml.slide+xml"/>
  <Override PartName="/ppt/slides/slide147.xml" ContentType="application/vnd.openxmlformats-officedocument.presentationml.slide+xml"/>
  <Override PartName="/ppt/slides/slide14.xml" ContentType="application/vnd.openxmlformats-officedocument.presentationml.slide+xml"/>
  <Override PartName="/ppt/slides/slide9.xml" ContentType="application/vnd.openxmlformats-officedocument.presentationml.slide+xml"/>
  <Override PartName="/ppt/slides/slide25.xml" ContentType="application/vnd.openxmlformats-officedocument.presentationml.slide+xml"/>
  <Override PartName="/ppt/slides/slide30.xml" ContentType="application/vnd.openxmlformats-officedocument.presentationml.slide+xml"/>
  <Override PartName="/ppt/slides/slide51.xml" ContentType="application/vnd.openxmlformats-officedocument.presentationml.slide+xml"/>
  <Override PartName="/ppt/slides/slide72.xml" ContentType="application/vnd.openxmlformats-officedocument.presentationml.slide+xml"/>
  <Override PartName="/ppt/slides/slide95.xml" ContentType="application/vnd.openxmlformats-officedocument.presentationml.slide+xml"/>
  <Override PartName="/ppt/slides/slide100.xml" ContentType="application/vnd.openxmlformats-officedocument.presentationml.slide+xml"/>
  <Override PartName="/ppt/slides/slide121.xml" ContentType="application/vnd.openxmlformats-officedocument.presentationml.slide+xml"/>
  <Override PartName="/ppt/slides/slide142.xml" ContentType="application/vnd.openxmlformats-officedocument.presentationml.slide+xml"/>
  <Override PartName="/ppt/slides/slide3.xml" ContentType="application/vnd.openxmlformats-officedocument.presentationml.slide+xml"/>
  <Override PartName="/ppt/diagrams/layout2.xml" ContentType="application/vnd.openxmlformats-officedocument.drawingml.diagramLayout+xml"/>
  <Override PartName="/ppt/diagrams/data2.xml" ContentType="application/vnd.openxmlformats-officedocument.drawingml.diagramData+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slides/slide46.xml" ContentType="application/vnd.openxmlformats-officedocument.presentationml.slide+xml"/>
  <Override PartName="/ppt/slides/slide67.xml" ContentType="application/vnd.openxmlformats-officedocument.presentationml.slide+xml"/>
  <Override PartName="/ppt/slides/slide88.xml" ContentType="application/vnd.openxmlformats-officedocument.presentationml.slide+xml"/>
  <Override PartName="/ppt/slides/slide93.xml" ContentType="application/vnd.openxmlformats-officedocument.presentationml.slide+xml"/>
  <Override PartName="/ppt/slides/slide116.xml" ContentType="application/vnd.openxmlformats-officedocument.presentationml.slide+xml"/>
  <Override PartName="/ppt/slides/slide137.xml" ContentType="application/vnd.openxmlformats-officedocument.presentationml.slide+xml"/>
  <Override PartName="/ppt/viewProps.xml" ContentType="application/vnd.openxmlformats-officedocument.presentationml.viewProps+xml"/>
  <Override PartName="/ppt/slides/slide20.xml" ContentType="application/vnd.openxmlformats-officedocument.presentationml.slide+xml"/>
  <Override PartName="/ppt/slides/slide41.xml" ContentType="application/vnd.openxmlformats-officedocument.presentationml.slide+xml"/>
  <Override PartName="/ppt/slides/slide62.xml" ContentType="application/vnd.openxmlformats-officedocument.presentationml.slide+xml"/>
  <Override PartName="/ppt/slides/slide111.xml" ContentType="application/vnd.openxmlformats-officedocument.presentationml.slide+xml"/>
  <Override PartName="/ppt/slides/slide132.xml" ContentType="application/vnd.openxmlformats-officedocument.presentationml.slide+xml"/>
  <Override PartName="/ppt/slides/slide153.xml" ContentType="application/vnd.openxmlformats-officedocument.presentationml.slide+xml"/>
  <Override PartName="/ppt/slides/slide15.xml" ContentType="application/vnd.openxmlformats-officedocument.presentationml.slide+xml"/>
  <Override PartName="/ppt/slides/slide36.xml" ContentType="application/vnd.openxmlformats-officedocument.presentationml.slide+xml"/>
  <Override PartName="/ppt/slides/slide57.xml" ContentType="application/vnd.openxmlformats-officedocument.presentationml.slide+xml"/>
  <Override PartName="/ppt/slides/slide78.xml" ContentType="application/vnd.openxmlformats-officedocument.presentationml.slide+xml"/>
  <Override PartName="/ppt/slides/slide83.xml" ContentType="application/vnd.openxmlformats-officedocument.presentationml.slide+xml"/>
  <Override PartName="/ppt/slides/slide106.xml" ContentType="application/vnd.openxmlformats-officedocument.presentationml.slide+xml"/>
  <Override PartName="/ppt/slides/slide127.xml" ContentType="application/vnd.openxmlformats-officedocument.presentationml.slide+xml"/>
  <Override PartName="/ppt/slides/slide148.xml" ContentType="application/vnd.openxmlformats-officedocument.presentationml.slide+xml"/>
  <Override PartName="/ppt/slides/slide10.xml" ContentType="application/vnd.openxmlformats-officedocument.presentationml.slide+xml"/>
  <Override PartName="/ppt/slides/slide31.xml" ContentType="application/vnd.openxmlformats-officedocument.presentationml.slide+xml"/>
  <Override PartName="/ppt/slides/slide52.xml" ContentType="application/vnd.openxmlformats-officedocument.presentationml.slide+xml"/>
  <Override PartName="/ppt/slides/slide101.xml" ContentType="application/vnd.openxmlformats-officedocument.presentationml.slide+xml"/>
  <Override PartName="/ppt/slides/slide122.xml" ContentType="application/vnd.openxmlformats-officedocument.presentationml.slide+xml"/>
  <Override PartName="/ppt/slides/slide5.xml" ContentType="application/vnd.openxmlformats-officedocument.presentationml.slide+xml"/>
  <Override PartName="/ppt/slides/slide26.xml" ContentType="application/vnd.openxmlformats-officedocument.presentationml.slide+xml"/>
  <Override PartName="/ppt/slides/slide47.xml" ContentType="application/vnd.openxmlformats-officedocument.presentationml.slide+xml"/>
  <Override PartName="/ppt/slides/slide68.xml" ContentType="application/vnd.openxmlformats-officedocument.presentationml.slide+xml"/>
  <Override PartName="/ppt/slides/slide73.xml" ContentType="application/vnd.openxmlformats-officedocument.presentationml.slide+xml"/>
  <Override PartName="/ppt/slides/slide89.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96.xml" ContentType="application/vnd.openxmlformats-officedocument.presentationml.slide+xml"/>
  <Override PartName="/ppt/slides/slide117.xml" ContentType="application/vnd.openxmlformats-officedocument.presentationml.slide+xml"/>
  <Override PartName="/ppt/slides/slide138.xml" ContentType="application/vnd.openxmlformats-officedocument.presentationml.slide+xml"/>
  <Override PartName="/ppt/slides/slide143.xml" ContentType="application/vnd.openxmlformats-officedocument.presentationml.slide+xml"/>
  <Override PartName="/ppt/slides/slide4.xml" ContentType="application/vnd.openxmlformats-officedocument.presentationml.slide+xml"/>
  <Override PartName="/ppt/slides/slide21.xml" ContentType="application/vnd.openxmlformats-officedocument.presentationml.slide+xml"/>
  <Override PartName="/ppt/slides/slide42.xml" ContentType="application/vnd.openxmlformats-officedocument.presentationml.slide+xml"/>
  <Override PartName="/ppt/slides/slide63.xml" ContentType="application/vnd.openxmlformats-officedocument.presentationml.slide+xml"/>
  <Override PartName="/ppt/slides/slide84.xml" ContentType="application/vnd.openxmlformats-officedocument.presentationml.slide+xml"/>
  <Override PartName="/ppt/slides/slide107.xml" ContentType="application/vnd.openxmlformats-officedocument.presentationml.slide+xml"/>
  <Override PartName="/ppt/slides/slide128.xml" ContentType="application/vnd.openxmlformats-officedocument.presentationml.slide+xml"/>
  <Override PartName="/ppt/slides/slide149.xml" ContentType="application/vnd.openxmlformats-officedocument.presentationml.slide+xml"/>
  <Override PartName="/ppt/slides/slide11.xml" ContentType="application/vnd.openxmlformats-officedocument.presentationml.slide+xml"/>
  <Override PartName="/ppt/slides/slide32.xml" ContentType="application/vnd.openxmlformats-officedocument.presentationml.slide+xml"/>
  <Override PartName="/ppt/slides/slide53.xml" ContentType="application/vnd.openxmlformats-officedocument.presentationml.slide+xml"/>
  <Override PartName="/ppt/slides/slide74.xml" ContentType="application/vnd.openxmlformats-officedocument.presentationml.slide+xml"/>
  <Override PartName="/ppt/slides/slide97.xml" ContentType="application/vnd.openxmlformats-officedocument.presentationml.slide+xml"/>
  <Override PartName="/ppt/slides/slide118.xml" ContentType="application/vnd.openxmlformats-officedocument.presentationml.slide+xml"/>
  <Override PartName="/ppt/slides/slide139.xml" ContentType="application/vnd.openxmlformats-officedocument.presentationml.slide+xml"/>
  <Override PartName="/ppt/slides/slide85.xml" ContentType="application/vnd.openxmlformats-officedocument.presentationml.slide+xml"/>
  <Override PartName="/ppt/tableStyles.xml" ContentType="application/vnd.openxmlformats-officedocument.presentationml.tableStyles+xml"/>
  <Override PartName="/ppt/slides/slide22.xml" ContentType="application/vnd.openxmlformats-officedocument.presentationml.slide+xml"/>
  <Override PartName="/ppt/slides/slide43.xml" ContentType="application/vnd.openxmlformats-officedocument.presentationml.slide+xml"/>
  <Override PartName="/ppt/slides/slide64.xml" ContentType="application/vnd.openxmlformats-officedocument.presentationml.slide+xml"/>
  <Override PartName="/ppt/slides/slide108.xml" ContentType="application/vnd.openxmlformats-officedocument.presentationml.slide+xml"/>
  <Override PartName="/ppt/slides/slide129.xml" ContentType="application/vnd.openxmlformats-officedocument.presentationml.slide+xml"/>
  <Override PartName="/ppt/slides/slide75.xml" ContentType="application/vnd.openxmlformats-officedocument.presentationml.slide+xml"/>
  <Override PartName="/ppt/slides/slide150.xml" ContentType="application/vnd.openxmlformats-officedocument.presentationml.slide+xml"/>
</Types>
</file>

<file path=_rels/.rels>&#65279;<?xml version="1.0" encoding="utf-8"?><Relationships xmlns="http://schemas.openxmlformats.org/package/2006/relationships"><Relationship Type="http://schemas.openxmlformats.org/officeDocument/2006/relationships/extended-properties" Target="/docProps/app.xml" Id="rId3" /><Relationship Type="http://schemas.openxmlformats.org/package/2006/relationships/metadata/core-properties" Target="/docProps/core.xml" Id="rId2" /><Relationship Type="http://schemas.openxmlformats.org/officeDocument/2006/relationships/officeDocument" Target="/ppt/presentation.xml" Id="rId1" /></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4" r:id="rId4"/>
    <p:sldMasterId id="2147483696" r:id="rId5"/>
  </p:sldMasterIdLst>
  <p:notesMasterIdLst>
    <p:notesMasterId r:id="rId161"/>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6" r:id="rId126"/>
    <p:sldId id="377" r:id="rId127"/>
    <p:sldId id="378" r:id="rId128"/>
    <p:sldId id="379" r:id="rId129"/>
    <p:sldId id="380" r:id="rId130"/>
    <p:sldId id="381" r:id="rId131"/>
    <p:sldId id="382" r:id="rId132"/>
    <p:sldId id="383" r:id="rId133"/>
    <p:sldId id="384" r:id="rId134"/>
    <p:sldId id="385" r:id="rId135"/>
    <p:sldId id="386" r:id="rId136"/>
    <p:sldId id="387" r:id="rId137"/>
    <p:sldId id="388" r:id="rId138"/>
    <p:sldId id="389" r:id="rId139"/>
    <p:sldId id="390" r:id="rId140"/>
    <p:sldId id="391" r:id="rId141"/>
    <p:sldId id="392" r:id="rId142"/>
    <p:sldId id="393" r:id="rId143"/>
    <p:sldId id="394" r:id="rId144"/>
    <p:sldId id="395" r:id="rId145"/>
    <p:sldId id="396" r:id="rId146"/>
    <p:sldId id="397" r:id="rId147"/>
    <p:sldId id="398" r:id="rId148"/>
    <p:sldId id="399" r:id="rId149"/>
    <p:sldId id="400" r:id="rId150"/>
    <p:sldId id="401" r:id="rId151"/>
    <p:sldId id="402" r:id="rId152"/>
    <p:sldId id="403" r:id="rId153"/>
    <p:sldId id="404" r:id="rId154"/>
    <p:sldId id="405" r:id="rId155"/>
    <p:sldId id="406" r:id="rId156"/>
    <p:sldId id="407" r:id="rId157"/>
    <p:sldId id="408" r:id="rId158"/>
    <p:sldId id="409" r:id="rId159"/>
    <p:sldId id="410" r:id="rId160"/>
  </p:sldIdLst>
  <p:sldSz cx="13716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D7B26C5-4107-4FEC-AEDC-1716B250A1EF}">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139"/>
    <p:restoredTop sz="96296"/>
  </p:normalViewPr>
  <p:slideViewPr>
    <p:cSldViewPr snapToGrid="0">
      <p:cViewPr varScale="1">
        <p:scale>
          <a:sx n="96" d="100"/>
          <a:sy n="96" d="100"/>
        </p:scale>
        <p:origin x="108" y="498"/>
      </p:cViewPr>
      <p:guideLst/>
    </p:cSldViewPr>
  </p:slideViewPr>
  <p:notesTextViewPr>
    <p:cViewPr>
      <p:scale>
        <a:sx n="1" d="1"/>
        <a:sy n="1" d="1"/>
      </p:scale>
      <p:origin x="0" y="0"/>
    </p:cViewPr>
  </p:notesTextViewPr>
  <p:gridSpacing cx="76200" cy="76200"/>
</p:viewPr>
</file>

<file path=ppt/_rels/presentation.xml.rels>&#65279;<?xml version="1.0" encoding="utf-8"?><Relationships xmlns="http://schemas.openxmlformats.org/package/2006/relationships"><Relationship Type="http://schemas.openxmlformats.org/officeDocument/2006/relationships/slide" Target="/ppt/slides/slide112.xml" Id="rId117" /><Relationship Type="http://schemas.openxmlformats.org/officeDocument/2006/relationships/slide" Target="/ppt/slides/slide16.xml" Id="rId21" /><Relationship Type="http://schemas.openxmlformats.org/officeDocument/2006/relationships/slide" Target="/ppt/slides/slide37.xml" Id="rId42" /><Relationship Type="http://schemas.openxmlformats.org/officeDocument/2006/relationships/slide" Target="/ppt/slides/slide58.xml" Id="rId63" /><Relationship Type="http://schemas.openxmlformats.org/officeDocument/2006/relationships/slide" Target="/ppt/slides/slide79.xml" Id="rId84" /><Relationship Type="http://schemas.openxmlformats.org/officeDocument/2006/relationships/slide" Target="/ppt/slides/slide133.xml" Id="rId138" /><Relationship Type="http://schemas.openxmlformats.org/officeDocument/2006/relationships/slide" Target="/ppt/slides/slide154.xml" Id="rId159" /><Relationship Type="http://schemas.openxmlformats.org/officeDocument/2006/relationships/slide" Target="/ppt/slides/slide102.xml" Id="rId107" /><Relationship Type="http://schemas.openxmlformats.org/officeDocument/2006/relationships/slide" Target="/ppt/slides/slide6.xml" Id="rId11" /><Relationship Type="http://schemas.openxmlformats.org/officeDocument/2006/relationships/slide" Target="/ppt/slides/slide27.xml" Id="rId32" /><Relationship Type="http://schemas.openxmlformats.org/officeDocument/2006/relationships/slide" Target="/ppt/slides/slide48.xml" Id="rId53" /><Relationship Type="http://schemas.openxmlformats.org/officeDocument/2006/relationships/slide" Target="/ppt/slides/slide69.xml" Id="rId74" /><Relationship Type="http://schemas.openxmlformats.org/officeDocument/2006/relationships/slide" Target="/ppt/slides/slide123.xml" Id="rId128" /><Relationship Type="http://schemas.openxmlformats.org/officeDocument/2006/relationships/slide" Target="/ppt/slides/slide144.xml" Id="rId149" /><Relationship Type="http://schemas.openxmlformats.org/officeDocument/2006/relationships/slideMaster" Target="/ppt/slideMasters/slideMaster5.xml" Id="rId5" /><Relationship Type="http://schemas.openxmlformats.org/officeDocument/2006/relationships/slide" Target="/ppt/slides/slide90.xml" Id="rId95" /><Relationship Type="http://schemas.openxmlformats.org/officeDocument/2006/relationships/slide" Target="/ppt/slides/slide155.xml" Id="rId160" /><Relationship Type="http://schemas.openxmlformats.org/officeDocument/2006/relationships/slide" Target="/ppt/slides/slide17.xml" Id="rId22" /><Relationship Type="http://schemas.openxmlformats.org/officeDocument/2006/relationships/slide" Target="/ppt/slides/slide38.xml" Id="rId43" /><Relationship Type="http://schemas.openxmlformats.org/officeDocument/2006/relationships/slide" Target="/ppt/slides/slide59.xml" Id="rId64" /><Relationship Type="http://schemas.openxmlformats.org/officeDocument/2006/relationships/slide" Target="/ppt/slides/slide113.xml" Id="rId118" /><Relationship Type="http://schemas.openxmlformats.org/officeDocument/2006/relationships/slide" Target="/ppt/slides/slide134.xml" Id="rId139" /><Relationship Type="http://schemas.openxmlformats.org/officeDocument/2006/relationships/slide" Target="/ppt/slides/slide80.xml" Id="rId85" /><Relationship Type="http://schemas.openxmlformats.org/officeDocument/2006/relationships/slide" Target="/ppt/slides/slide145.xml" Id="rId150" /><Relationship Type="http://schemas.openxmlformats.org/officeDocument/2006/relationships/slide" Target="/ppt/slides/slide7.xml" Id="rId12" /><Relationship Type="http://schemas.openxmlformats.org/officeDocument/2006/relationships/slide" Target="/ppt/slides/slide12.xml" Id="rId17" /><Relationship Type="http://schemas.openxmlformats.org/officeDocument/2006/relationships/slide" Target="/ppt/slides/slide28.xml" Id="rId33" /><Relationship Type="http://schemas.openxmlformats.org/officeDocument/2006/relationships/slide" Target="/ppt/slides/slide33.xml" Id="rId38" /><Relationship Type="http://schemas.openxmlformats.org/officeDocument/2006/relationships/slide" Target="/ppt/slides/slide54.xml" Id="rId59" /><Relationship Type="http://schemas.openxmlformats.org/officeDocument/2006/relationships/slide" Target="/ppt/slides/slide98.xml" Id="rId103" /><Relationship Type="http://schemas.openxmlformats.org/officeDocument/2006/relationships/slide" Target="/ppt/slides/slide103.xml" Id="rId108" /><Relationship Type="http://schemas.openxmlformats.org/officeDocument/2006/relationships/slide" Target="/ppt/slides/slide119.xml" Id="rId124" /><Relationship Type="http://schemas.openxmlformats.org/officeDocument/2006/relationships/slide" Target="/ppt/slides/slide124.xml" Id="rId129" /><Relationship Type="http://schemas.openxmlformats.org/officeDocument/2006/relationships/slide" Target="/ppt/slides/slide49.xml" Id="rId54" /><Relationship Type="http://schemas.openxmlformats.org/officeDocument/2006/relationships/slide" Target="/ppt/slides/slide65.xml" Id="rId70" /><Relationship Type="http://schemas.openxmlformats.org/officeDocument/2006/relationships/slide" Target="/ppt/slides/slide70.xml" Id="rId75" /><Relationship Type="http://schemas.openxmlformats.org/officeDocument/2006/relationships/slide" Target="/ppt/slides/slide86.xml" Id="rId91" /><Relationship Type="http://schemas.openxmlformats.org/officeDocument/2006/relationships/slide" Target="/ppt/slides/slide91.xml" Id="rId96" /><Relationship Type="http://schemas.openxmlformats.org/officeDocument/2006/relationships/slide" Target="/ppt/slides/slide135.xml" Id="rId140" /><Relationship Type="http://schemas.openxmlformats.org/officeDocument/2006/relationships/slide" Target="/ppt/slides/slide140.xml" Id="rId145" /><Relationship Type="http://schemas.openxmlformats.org/officeDocument/2006/relationships/notesMaster" Target="/ppt/notesMasters/notesMaster1.xml" Id="rId161" /><Relationship Type="http://schemas.openxmlformats.org/officeDocument/2006/relationships/slideMaster" Target="/ppt/slideMasters/slideMaster1.xml" Id="rId1" /><Relationship Type="http://schemas.openxmlformats.org/officeDocument/2006/relationships/slide" Target="/ppt/slides/slide1.xml" Id="rId6" /><Relationship Type="http://schemas.openxmlformats.org/officeDocument/2006/relationships/slide" Target="/ppt/slides/slide18.xml" Id="rId23" /><Relationship Type="http://schemas.openxmlformats.org/officeDocument/2006/relationships/slide" Target="/ppt/slides/slide23.xml" Id="rId28" /><Relationship Type="http://schemas.openxmlformats.org/officeDocument/2006/relationships/slide" Target="/ppt/slides/slide44.xml" Id="rId49" /><Relationship Type="http://schemas.openxmlformats.org/officeDocument/2006/relationships/slide" Target="/ppt/slides/slide109.xml" Id="rId114" /><Relationship Type="http://schemas.openxmlformats.org/officeDocument/2006/relationships/slide" Target="/ppt/slides/slide114.xml" Id="rId119" /><Relationship Type="http://schemas.openxmlformats.org/officeDocument/2006/relationships/slide" Target="/ppt/slides/slide39.xml" Id="rId44" /><Relationship Type="http://schemas.openxmlformats.org/officeDocument/2006/relationships/slide" Target="/ppt/slides/slide55.xml" Id="rId60" /><Relationship Type="http://schemas.openxmlformats.org/officeDocument/2006/relationships/slide" Target="/ppt/slides/slide60.xml" Id="rId65" /><Relationship Type="http://schemas.openxmlformats.org/officeDocument/2006/relationships/slide" Target="/ppt/slides/slide76.xml" Id="rId81" /><Relationship Type="http://schemas.openxmlformats.org/officeDocument/2006/relationships/slide" Target="/ppt/slides/slide81.xml" Id="rId86" /><Relationship Type="http://schemas.openxmlformats.org/officeDocument/2006/relationships/slide" Target="/ppt/slides/slide125.xml" Id="rId130" /><Relationship Type="http://schemas.openxmlformats.org/officeDocument/2006/relationships/slide" Target="/ppt/slides/slide130.xml" Id="rId135" /><Relationship Type="http://schemas.openxmlformats.org/officeDocument/2006/relationships/slide" Target="/ppt/slides/slide146.xml" Id="rId151" /><Relationship Type="http://schemas.openxmlformats.org/officeDocument/2006/relationships/slide" Target="/ppt/slides/slide151.xml" Id="rId156" /><Relationship Type="http://schemas.openxmlformats.org/officeDocument/2006/relationships/slide" Target="/ppt/slides/slide8.xml" Id="rId13" /><Relationship Type="http://schemas.openxmlformats.org/officeDocument/2006/relationships/slide" Target="/ppt/slides/slide13.xml" Id="rId18" /><Relationship Type="http://schemas.openxmlformats.org/officeDocument/2006/relationships/slide" Target="/ppt/slides/slide34.xml" Id="rId39" /><Relationship Type="http://schemas.openxmlformats.org/officeDocument/2006/relationships/slide" Target="/ppt/slides/slide104.xml" Id="rId109" /><Relationship Type="http://schemas.openxmlformats.org/officeDocument/2006/relationships/slide" Target="/ppt/slides/slide29.xml" Id="rId34" /><Relationship Type="http://schemas.openxmlformats.org/officeDocument/2006/relationships/slide" Target="/ppt/slides/slide45.xml" Id="rId50" /><Relationship Type="http://schemas.openxmlformats.org/officeDocument/2006/relationships/slide" Target="/ppt/slides/slide50.xml" Id="rId55" /><Relationship Type="http://schemas.openxmlformats.org/officeDocument/2006/relationships/slide" Target="/ppt/slides/slide71.xml" Id="rId76" /><Relationship Type="http://schemas.openxmlformats.org/officeDocument/2006/relationships/slide" Target="/ppt/slides/slide92.xml" Id="rId97" /><Relationship Type="http://schemas.openxmlformats.org/officeDocument/2006/relationships/slide" Target="/ppt/slides/slide99.xml" Id="rId104" /><Relationship Type="http://schemas.openxmlformats.org/officeDocument/2006/relationships/slide" Target="/ppt/slides/slide115.xml" Id="rId120" /><Relationship Type="http://schemas.openxmlformats.org/officeDocument/2006/relationships/slide" Target="/ppt/slides/slide120.xml" Id="rId125" /><Relationship Type="http://schemas.openxmlformats.org/officeDocument/2006/relationships/slide" Target="/ppt/slides/slide136.xml" Id="rId141" /><Relationship Type="http://schemas.openxmlformats.org/officeDocument/2006/relationships/slide" Target="/ppt/slides/slide141.xml" Id="rId146" /><Relationship Type="http://schemas.openxmlformats.org/officeDocument/2006/relationships/slide" Target="/ppt/slides/slide2.xml" Id="rId7" /><Relationship Type="http://schemas.openxmlformats.org/officeDocument/2006/relationships/slide" Target="/ppt/slides/slide66.xml" Id="rId71" /><Relationship Type="http://schemas.openxmlformats.org/officeDocument/2006/relationships/slide" Target="/ppt/slides/slide87.xml" Id="rId92" /><Relationship Type="http://schemas.openxmlformats.org/officeDocument/2006/relationships/presProps" Target="/ppt/presProps.xml" Id="rId162" /><Relationship Type="http://schemas.openxmlformats.org/officeDocument/2006/relationships/slideMaster" Target="/ppt/slideMasters/slideMaster2.xml" Id="rId2" /><Relationship Type="http://schemas.openxmlformats.org/officeDocument/2006/relationships/slide" Target="/ppt/slides/slide24.xml" Id="rId29" /><Relationship Type="http://schemas.openxmlformats.org/officeDocument/2006/relationships/slide" Target="/ppt/slides/slide19.xml" Id="rId24" /><Relationship Type="http://schemas.openxmlformats.org/officeDocument/2006/relationships/slide" Target="/ppt/slides/slide35.xml" Id="rId40" /><Relationship Type="http://schemas.openxmlformats.org/officeDocument/2006/relationships/slide" Target="/ppt/slides/slide40.xml" Id="rId45" /><Relationship Type="http://schemas.openxmlformats.org/officeDocument/2006/relationships/slide" Target="/ppt/slides/slide61.xml" Id="rId66" /><Relationship Type="http://schemas.openxmlformats.org/officeDocument/2006/relationships/slide" Target="/ppt/slides/slide82.xml" Id="rId87" /><Relationship Type="http://schemas.openxmlformats.org/officeDocument/2006/relationships/slide" Target="/ppt/slides/slide105.xml" Id="rId110" /><Relationship Type="http://schemas.openxmlformats.org/officeDocument/2006/relationships/slide" Target="/ppt/slides/slide110.xml" Id="rId115" /><Relationship Type="http://schemas.openxmlformats.org/officeDocument/2006/relationships/slide" Target="/ppt/slides/slide126.xml" Id="rId131" /><Relationship Type="http://schemas.openxmlformats.org/officeDocument/2006/relationships/slide" Target="/ppt/slides/slide131.xml" Id="rId136" /><Relationship Type="http://schemas.openxmlformats.org/officeDocument/2006/relationships/slide" Target="/ppt/slides/slide152.xml" Id="rId157" /><Relationship Type="http://schemas.openxmlformats.org/officeDocument/2006/relationships/slide" Target="/ppt/slides/slide56.xml" Id="rId61" /><Relationship Type="http://schemas.openxmlformats.org/officeDocument/2006/relationships/slide" Target="/ppt/slides/slide77.xml" Id="rId82" /><Relationship Type="http://schemas.openxmlformats.org/officeDocument/2006/relationships/slide" Target="/ppt/slides/slide147.xml" Id="rId152" /><Relationship Type="http://schemas.openxmlformats.org/officeDocument/2006/relationships/slide" Target="/ppt/slides/slide14.xml" Id="rId19" /><Relationship Type="http://schemas.openxmlformats.org/officeDocument/2006/relationships/slide" Target="/ppt/slides/slide9.xml" Id="rId14" /><Relationship Type="http://schemas.openxmlformats.org/officeDocument/2006/relationships/slide" Target="/ppt/slides/slide25.xml" Id="rId30" /><Relationship Type="http://schemas.openxmlformats.org/officeDocument/2006/relationships/slide" Target="/ppt/slides/slide30.xml" Id="rId35" /><Relationship Type="http://schemas.openxmlformats.org/officeDocument/2006/relationships/slide" Target="/ppt/slides/slide51.xml" Id="rId56" /><Relationship Type="http://schemas.openxmlformats.org/officeDocument/2006/relationships/slide" Target="/ppt/slides/slide72.xml" Id="rId77" /><Relationship Type="http://schemas.openxmlformats.org/officeDocument/2006/relationships/slide" Target="/ppt/slides/slide95.xml" Id="rId100" /><Relationship Type="http://schemas.openxmlformats.org/officeDocument/2006/relationships/slide" Target="/ppt/slides/slide100.xml" Id="rId105" /><Relationship Type="http://schemas.openxmlformats.org/officeDocument/2006/relationships/slide" Target="/ppt/slides/slide121.xml" Id="rId126" /><Relationship Type="http://schemas.openxmlformats.org/officeDocument/2006/relationships/slide" Target="/ppt/slides/slide142.xml" Id="rId147" /><Relationship Type="http://schemas.openxmlformats.org/officeDocument/2006/relationships/slide" Target="/ppt/slides/slide3.xml" Id="rId8" /><Relationship Type="http://schemas.openxmlformats.org/officeDocument/2006/relationships/slide" Target="/ppt/slides/slide46.xml" Id="rId51" /><Relationship Type="http://schemas.openxmlformats.org/officeDocument/2006/relationships/slide" Target="/ppt/slides/slide67.xml" Id="rId72" /><Relationship Type="http://schemas.openxmlformats.org/officeDocument/2006/relationships/slide" Target="/ppt/slides/slide88.xml" Id="rId93" /><Relationship Type="http://schemas.openxmlformats.org/officeDocument/2006/relationships/slide" Target="/ppt/slides/slide93.xml" Id="rId98" /><Relationship Type="http://schemas.openxmlformats.org/officeDocument/2006/relationships/slide" Target="/ppt/slides/slide116.xml" Id="rId121" /><Relationship Type="http://schemas.openxmlformats.org/officeDocument/2006/relationships/slide" Target="/ppt/slides/slide137.xml" Id="rId142" /><Relationship Type="http://schemas.openxmlformats.org/officeDocument/2006/relationships/viewProps" Target="/ppt/viewProps.xml" Id="rId163" /><Relationship Type="http://schemas.openxmlformats.org/officeDocument/2006/relationships/slideMaster" Target="/ppt/slideMasters/slideMaster3.xml" Id="rId3" /><Relationship Type="http://schemas.openxmlformats.org/officeDocument/2006/relationships/slide" Target="/ppt/slides/slide20.xml" Id="rId25" /><Relationship Type="http://schemas.openxmlformats.org/officeDocument/2006/relationships/slide" Target="/ppt/slides/slide41.xml" Id="rId46" /><Relationship Type="http://schemas.openxmlformats.org/officeDocument/2006/relationships/slide" Target="/ppt/slides/slide62.xml" Id="rId67" /><Relationship Type="http://schemas.openxmlformats.org/officeDocument/2006/relationships/slide" Target="/ppt/slides/slide111.xml" Id="rId116" /><Relationship Type="http://schemas.openxmlformats.org/officeDocument/2006/relationships/slide" Target="/ppt/slides/slide132.xml" Id="rId137" /><Relationship Type="http://schemas.openxmlformats.org/officeDocument/2006/relationships/slide" Target="/ppt/slides/slide153.xml" Id="rId158" /><Relationship Type="http://schemas.openxmlformats.org/officeDocument/2006/relationships/slide" Target="/ppt/slides/slide15.xml" Id="rId20" /><Relationship Type="http://schemas.openxmlformats.org/officeDocument/2006/relationships/slide" Target="/ppt/slides/slide36.xml" Id="rId41" /><Relationship Type="http://schemas.openxmlformats.org/officeDocument/2006/relationships/slide" Target="/ppt/slides/slide57.xml" Id="rId62" /><Relationship Type="http://schemas.openxmlformats.org/officeDocument/2006/relationships/slide" Target="/ppt/slides/slide78.xml" Id="rId83" /><Relationship Type="http://schemas.openxmlformats.org/officeDocument/2006/relationships/slide" Target="/ppt/slides/slide83.xml" Id="rId88" /><Relationship Type="http://schemas.openxmlformats.org/officeDocument/2006/relationships/slide" Target="/ppt/slides/slide106.xml" Id="rId111" /><Relationship Type="http://schemas.openxmlformats.org/officeDocument/2006/relationships/slide" Target="/ppt/slides/slide127.xml" Id="rId132" /><Relationship Type="http://schemas.openxmlformats.org/officeDocument/2006/relationships/slide" Target="/ppt/slides/slide148.xml" Id="rId153" /><Relationship Type="http://schemas.openxmlformats.org/officeDocument/2006/relationships/slide" Target="/ppt/slides/slide10.xml" Id="rId15" /><Relationship Type="http://schemas.openxmlformats.org/officeDocument/2006/relationships/slide" Target="/ppt/slides/slide31.xml" Id="rId36" /><Relationship Type="http://schemas.openxmlformats.org/officeDocument/2006/relationships/slide" Target="/ppt/slides/slide52.xml" Id="rId57" /><Relationship Type="http://schemas.openxmlformats.org/officeDocument/2006/relationships/slide" Target="/ppt/slides/slide101.xml" Id="rId106" /><Relationship Type="http://schemas.openxmlformats.org/officeDocument/2006/relationships/slide" Target="/ppt/slides/slide122.xml" Id="rId127" /><Relationship Type="http://schemas.openxmlformats.org/officeDocument/2006/relationships/slide" Target="/ppt/slides/slide5.xml" Id="rId10" /><Relationship Type="http://schemas.openxmlformats.org/officeDocument/2006/relationships/slide" Target="/ppt/slides/slide26.xml" Id="rId31" /><Relationship Type="http://schemas.openxmlformats.org/officeDocument/2006/relationships/slide" Target="/ppt/slides/slide47.xml" Id="rId52" /><Relationship Type="http://schemas.openxmlformats.org/officeDocument/2006/relationships/slide" Target="/ppt/slides/slide68.xml" Id="rId73" /><Relationship Type="http://schemas.openxmlformats.org/officeDocument/2006/relationships/slide" Target="/ppt/slides/slide73.xml" Id="rId78" /><Relationship Type="http://schemas.openxmlformats.org/officeDocument/2006/relationships/slide" Target="/ppt/slides/slide89.xml" Id="rId94" /><Relationship Type="http://schemas.openxmlformats.org/officeDocument/2006/relationships/slide" Target="/ppt/slides/slide94.xml" Id="rId99" /><Relationship Type="http://schemas.openxmlformats.org/officeDocument/2006/relationships/slide" Target="/ppt/slides/slide96.xml" Id="rId101" /><Relationship Type="http://schemas.openxmlformats.org/officeDocument/2006/relationships/slide" Target="/ppt/slides/slide117.xml" Id="rId122" /><Relationship Type="http://schemas.openxmlformats.org/officeDocument/2006/relationships/slide" Target="/ppt/slides/slide138.xml" Id="rId143" /><Relationship Type="http://schemas.openxmlformats.org/officeDocument/2006/relationships/slide" Target="/ppt/slides/slide143.xml" Id="rId148" /><Relationship Type="http://schemas.openxmlformats.org/officeDocument/2006/relationships/theme" Target="/ppt/theme/theme1.xml" Id="rId164" /><Relationship Type="http://schemas.openxmlformats.org/officeDocument/2006/relationships/slideMaster" Target="/ppt/slideMasters/slideMaster4.xml" Id="rId4" /><Relationship Type="http://schemas.openxmlformats.org/officeDocument/2006/relationships/slide" Target="/ppt/slides/slide4.xml" Id="rId9" /><Relationship Type="http://schemas.openxmlformats.org/officeDocument/2006/relationships/slide" Target="/ppt/slides/slide21.xml" Id="rId26" /><Relationship Type="http://schemas.openxmlformats.org/officeDocument/2006/relationships/slide" Target="/ppt/slides/slide42.xml" Id="rId47" /><Relationship Type="http://schemas.openxmlformats.org/officeDocument/2006/relationships/slide" Target="/ppt/slides/slide63.xml" Id="rId68" /><Relationship Type="http://schemas.openxmlformats.org/officeDocument/2006/relationships/slide" Target="/ppt/slides/slide84.xml" Id="rId89" /><Relationship Type="http://schemas.openxmlformats.org/officeDocument/2006/relationships/slide" Target="/ppt/slides/slide107.xml" Id="rId112" /><Relationship Type="http://schemas.openxmlformats.org/officeDocument/2006/relationships/slide" Target="/ppt/slides/slide128.xml" Id="rId133" /><Relationship Type="http://schemas.openxmlformats.org/officeDocument/2006/relationships/slide" Target="/ppt/slides/slide149.xml" Id="rId154" /><Relationship Type="http://schemas.openxmlformats.org/officeDocument/2006/relationships/slide" Target="/ppt/slides/slide11.xml" Id="rId16" /><Relationship Type="http://schemas.openxmlformats.org/officeDocument/2006/relationships/slide" Target="/ppt/slides/slide32.xml" Id="rId37" /><Relationship Type="http://schemas.openxmlformats.org/officeDocument/2006/relationships/slide" Target="/ppt/slides/slide53.xml" Id="rId58" /><Relationship Type="http://schemas.openxmlformats.org/officeDocument/2006/relationships/slide" Target="/ppt/slides/slide74.xml" Id="rId79" /><Relationship Type="http://schemas.openxmlformats.org/officeDocument/2006/relationships/slide" Target="/ppt/slides/slide97.xml" Id="rId102" /><Relationship Type="http://schemas.openxmlformats.org/officeDocument/2006/relationships/slide" Target="/ppt/slides/slide118.xml" Id="rId123" /><Relationship Type="http://schemas.openxmlformats.org/officeDocument/2006/relationships/slide" Target="/ppt/slides/slide139.xml" Id="rId144" /><Relationship Type="http://schemas.openxmlformats.org/officeDocument/2006/relationships/slide" Target="/ppt/slides/slide85.xml" Id="rId90" /><Relationship Type="http://schemas.openxmlformats.org/officeDocument/2006/relationships/tableStyles" Target="/ppt/tableStyles.xml" Id="rId165" /><Relationship Type="http://schemas.openxmlformats.org/officeDocument/2006/relationships/slide" Target="/ppt/slides/slide22.xml" Id="rId27" /><Relationship Type="http://schemas.openxmlformats.org/officeDocument/2006/relationships/slide" Target="/ppt/slides/slide43.xml" Id="rId48" /><Relationship Type="http://schemas.openxmlformats.org/officeDocument/2006/relationships/slide" Target="/ppt/slides/slide64.xml" Id="rId69" /><Relationship Type="http://schemas.openxmlformats.org/officeDocument/2006/relationships/slide" Target="/ppt/slides/slide108.xml" Id="rId113" /><Relationship Type="http://schemas.openxmlformats.org/officeDocument/2006/relationships/slide" Target="/ppt/slides/slide129.xml" Id="rId134" /><Relationship Type="http://schemas.openxmlformats.org/officeDocument/2006/relationships/slide" Target="/ppt/slides/slide75.xml" Id="rId80" /><Relationship Type="http://schemas.openxmlformats.org/officeDocument/2006/relationships/slide" Target="/ppt/slides/slide150.xml" Id="rId155" /></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2000C3-8C5F-49C4-B097-810C947AADE3}" type="doc">
      <dgm:prSet loTypeId="urn:microsoft.com/office/officeart/2005/8/layout/process1" loCatId="process" qsTypeId="urn:microsoft.com/office/officeart/2005/8/quickstyle/simple1" qsCatId="simple" csTypeId="urn:microsoft.com/office/officeart/2005/8/colors/colorful5" csCatId="colorful" phldr="1"/>
      <dgm:spPr/>
      <dgm:t>
        <a:bodyPr/>
        <a:lstStyle/>
        <a:p>
          <a:endParaRPr lang="en-US"/>
        </a:p>
      </dgm:t>
    </dgm:pt>
    <dgm:pt modelId="{81FDD560-A1F3-4E2A-B5F3-C8AD6EB1122F}">
      <dgm:prSet custT="1"/>
      <dgm:spPr>
        <a:solidFill>
          <a:schemeClr val="accent4">
            <a:lumMod val="60000"/>
            <a:lumOff val="40000"/>
          </a:schemeClr>
        </a:solidFill>
      </dgm:spPr>
      <dgm:t>
        <a:bodyPr/>
        <a:lstStyle/>
        <a:p>
          <a:r>
            <a:rPr lang="en-US" sz="3200" b="1" dirty="0">
              <a:solidFill>
                <a:schemeClr val="accent6">
                  <a:lumMod val="75000"/>
                </a:schemeClr>
              </a:solidFill>
            </a:rPr>
            <a:t>A well-planned targeted killing of ethnic, racial, or religious groups, elaborated by Raphael Lamkin in 1944.</a:t>
          </a:r>
        </a:p>
      </dgm:t>
    </dgm:pt>
    <dgm:pt modelId="{4D35505C-D163-4346-A3C0-F81FBFFCE16F}" type="parTrans" cxnId="{7A35BCBB-5888-4129-AE52-713066D9B4A9}">
      <dgm:prSet/>
      <dgm:spPr/>
      <dgm:t>
        <a:bodyPr/>
        <a:lstStyle/>
        <a:p>
          <a:endParaRPr lang="en-US"/>
        </a:p>
      </dgm:t>
    </dgm:pt>
    <dgm:pt modelId="{81155A1B-E494-4D55-B897-0FD910A95BA9}" type="sibTrans" cxnId="{7A35BCBB-5888-4129-AE52-713066D9B4A9}">
      <dgm:prSet custT="1"/>
      <dgm:spPr/>
      <dgm:t>
        <a:bodyPr/>
        <a:lstStyle/>
        <a:p>
          <a:endParaRPr lang="en-US" sz="1400"/>
        </a:p>
      </dgm:t>
    </dgm:pt>
    <dgm:pt modelId="{6D8B7F89-9F16-417C-B53B-518650F9B399}">
      <dgm:prSet custT="1"/>
      <dgm:spPr/>
      <dgm:t>
        <a:bodyPr/>
        <a:lstStyle/>
        <a:p>
          <a:r>
            <a:rPr lang="en-US" sz="2800" b="1" dirty="0">
              <a:solidFill>
                <a:srgbClr val="002060"/>
              </a:solidFill>
            </a:rPr>
            <a:t>Norman Naimark in his book, </a:t>
          </a:r>
          <a:r>
            <a:rPr lang="en-US" sz="2800" b="1" i="1" dirty="0">
              <a:solidFill>
                <a:srgbClr val="002060"/>
              </a:solidFill>
            </a:rPr>
            <a:t>Genocide: A World History, </a:t>
          </a:r>
          <a:r>
            <a:rPr lang="en-US" sz="2800" b="1" dirty="0">
              <a:solidFill>
                <a:srgbClr val="002060"/>
              </a:solidFill>
            </a:rPr>
            <a:t>defines, “Over the ages, genocide has had both external and internal dimensions. Political leaders have turned against internal groups-tribal, ethnic, religious, social – and sought their elimination as a way to  preserve privilege, avoid dissidence, consolidate power, and accumulate wealth. They also have conquered and dominated neighboring or (distant) territories for imperial purposes and have killed and suppressed, as well as co-opted native people of those regions in order to dominate them and seize their land and resources.”</a:t>
          </a:r>
        </a:p>
      </dgm:t>
    </dgm:pt>
    <dgm:pt modelId="{4BF996D0-4376-41FF-B1BC-A385D66A698E}" type="parTrans" cxnId="{0BA20D85-AF4D-44FB-9FFF-723C0C540423}">
      <dgm:prSet/>
      <dgm:spPr/>
      <dgm:t>
        <a:bodyPr/>
        <a:lstStyle/>
        <a:p>
          <a:endParaRPr lang="en-US"/>
        </a:p>
      </dgm:t>
    </dgm:pt>
    <dgm:pt modelId="{3BB75244-C875-4595-9FDC-A7AF3DCAAE34}" type="sibTrans" cxnId="{0BA20D85-AF4D-44FB-9FFF-723C0C540423}">
      <dgm:prSet/>
      <dgm:spPr/>
      <dgm:t>
        <a:bodyPr/>
        <a:lstStyle/>
        <a:p>
          <a:endParaRPr lang="en-US"/>
        </a:p>
      </dgm:t>
    </dgm:pt>
    <dgm:pt modelId="{02D71B98-3DB4-6746-94BB-92C9CAF30242}" type="pres">
      <dgm:prSet presAssocID="{F72000C3-8C5F-49C4-B097-810C947AADE3}" presName="Name0" presStyleCnt="0">
        <dgm:presLayoutVars>
          <dgm:dir/>
          <dgm:resizeHandles val="exact"/>
        </dgm:presLayoutVars>
      </dgm:prSet>
      <dgm:spPr/>
    </dgm:pt>
    <dgm:pt modelId="{4E98E3E4-1919-7548-AF34-61C946C94578}" type="pres">
      <dgm:prSet presAssocID="{81FDD560-A1F3-4E2A-B5F3-C8AD6EB1122F}" presName="node" presStyleLbl="node1" presStyleIdx="0" presStyleCnt="2" custScaleX="316324">
        <dgm:presLayoutVars>
          <dgm:bulletEnabled val="1"/>
        </dgm:presLayoutVars>
      </dgm:prSet>
      <dgm:spPr/>
    </dgm:pt>
    <dgm:pt modelId="{1AA19605-72FA-A543-ABDD-C75A6C669993}" type="pres">
      <dgm:prSet presAssocID="{81155A1B-E494-4D55-B897-0FD910A95BA9}" presName="sibTrans" presStyleLbl="sibTrans2D1" presStyleIdx="0" presStyleCnt="1" custFlipHor="1" custScaleX="16656" custLinFactNeighborX="-15292" custLinFactNeighborY="-35038"/>
      <dgm:spPr/>
    </dgm:pt>
    <dgm:pt modelId="{7922390F-8B2D-5D44-BCC5-E3DEA3FDF76D}" type="pres">
      <dgm:prSet presAssocID="{81155A1B-E494-4D55-B897-0FD910A95BA9}" presName="connectorText" presStyleLbl="sibTrans2D1" presStyleIdx="0" presStyleCnt="1"/>
      <dgm:spPr/>
    </dgm:pt>
    <dgm:pt modelId="{889A5A56-39C2-8640-86DA-54677241D4C2}" type="pres">
      <dgm:prSet presAssocID="{6D8B7F89-9F16-417C-B53B-518650F9B399}" presName="node" presStyleLbl="node1" presStyleIdx="1" presStyleCnt="2" custScaleX="685418" custScaleY="100000">
        <dgm:presLayoutVars>
          <dgm:bulletEnabled val="1"/>
        </dgm:presLayoutVars>
      </dgm:prSet>
      <dgm:spPr/>
    </dgm:pt>
  </dgm:ptLst>
  <dgm:cxnLst>
    <dgm:cxn modelId="{A498E06F-5B4A-6E4F-9FC2-A59725A72F0F}" type="presOf" srcId="{81155A1B-E494-4D55-B897-0FD910A95BA9}" destId="{1AA19605-72FA-A543-ABDD-C75A6C669993}" srcOrd="0" destOrd="0" presId="urn:microsoft.com/office/officeart/2005/8/layout/process1"/>
    <dgm:cxn modelId="{0BA20D85-AF4D-44FB-9FFF-723C0C540423}" srcId="{F72000C3-8C5F-49C4-B097-810C947AADE3}" destId="{6D8B7F89-9F16-417C-B53B-518650F9B399}" srcOrd="1" destOrd="0" parTransId="{4BF996D0-4376-41FF-B1BC-A385D66A698E}" sibTransId="{3BB75244-C875-4595-9FDC-A7AF3DCAAE34}"/>
    <dgm:cxn modelId="{7919B7AD-B7DA-FE4C-ACDF-1490BE95055A}" type="presOf" srcId="{F72000C3-8C5F-49C4-B097-810C947AADE3}" destId="{02D71B98-3DB4-6746-94BB-92C9CAF30242}" srcOrd="0" destOrd="0" presId="urn:microsoft.com/office/officeart/2005/8/layout/process1"/>
    <dgm:cxn modelId="{7A35BCBB-5888-4129-AE52-713066D9B4A9}" srcId="{F72000C3-8C5F-49C4-B097-810C947AADE3}" destId="{81FDD560-A1F3-4E2A-B5F3-C8AD6EB1122F}" srcOrd="0" destOrd="0" parTransId="{4D35505C-D163-4346-A3C0-F81FBFFCE16F}" sibTransId="{81155A1B-E494-4D55-B897-0FD910A95BA9}"/>
    <dgm:cxn modelId="{AD957BE4-8AA3-1A4B-9E5B-8C1B7D604EB4}" type="presOf" srcId="{6D8B7F89-9F16-417C-B53B-518650F9B399}" destId="{889A5A56-39C2-8640-86DA-54677241D4C2}" srcOrd="0" destOrd="0" presId="urn:microsoft.com/office/officeart/2005/8/layout/process1"/>
    <dgm:cxn modelId="{996372EE-CC8E-E449-BBFC-D8563442CBAC}" type="presOf" srcId="{81155A1B-E494-4D55-B897-0FD910A95BA9}" destId="{7922390F-8B2D-5D44-BCC5-E3DEA3FDF76D}" srcOrd="1" destOrd="0" presId="urn:microsoft.com/office/officeart/2005/8/layout/process1"/>
    <dgm:cxn modelId="{B717BEFF-6435-134F-9653-E571816E1920}" type="presOf" srcId="{81FDD560-A1F3-4E2A-B5F3-C8AD6EB1122F}" destId="{4E98E3E4-1919-7548-AF34-61C946C94578}" srcOrd="0" destOrd="0" presId="urn:microsoft.com/office/officeart/2005/8/layout/process1"/>
    <dgm:cxn modelId="{F9F1C545-C3E0-E541-8432-8944F2B56E6D}" type="presParOf" srcId="{02D71B98-3DB4-6746-94BB-92C9CAF30242}" destId="{4E98E3E4-1919-7548-AF34-61C946C94578}" srcOrd="0" destOrd="0" presId="urn:microsoft.com/office/officeart/2005/8/layout/process1"/>
    <dgm:cxn modelId="{FA3D31D3-618A-414B-A688-45DCC018C332}" type="presParOf" srcId="{02D71B98-3DB4-6746-94BB-92C9CAF30242}" destId="{1AA19605-72FA-A543-ABDD-C75A6C669993}" srcOrd="1" destOrd="0" presId="urn:microsoft.com/office/officeart/2005/8/layout/process1"/>
    <dgm:cxn modelId="{D640AB15-49E5-6A41-AB28-CCC999F9EF4A}" type="presParOf" srcId="{1AA19605-72FA-A543-ABDD-C75A6C669993}" destId="{7922390F-8B2D-5D44-BCC5-E3DEA3FDF76D}" srcOrd="0" destOrd="0" presId="urn:microsoft.com/office/officeart/2005/8/layout/process1"/>
    <dgm:cxn modelId="{831620CC-1567-1948-9B92-3DF4651756CB}" type="presParOf" srcId="{02D71B98-3DB4-6746-94BB-92C9CAF30242}" destId="{889A5A56-39C2-8640-86DA-54677241D4C2}"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5B10AF-6CF2-4CA8-8027-C3E9C7E52758}"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C18A88A9-1F86-4FF1-825F-D4FCD582C8EA}">
      <dgm:prSet custT="1"/>
      <dgm:spPr>
        <a:solidFill>
          <a:schemeClr val="accent5">
            <a:lumMod val="20000"/>
            <a:lumOff val="80000"/>
          </a:schemeClr>
        </a:solidFill>
      </dgm:spPr>
      <dgm:t>
        <a:bodyPr/>
        <a:lstStyle/>
        <a:p>
          <a:r>
            <a:rPr lang="en-US" sz="2800" dirty="0"/>
            <a:t>1</a:t>
          </a:r>
          <a:r>
            <a:rPr lang="en-US" sz="1400" dirty="0"/>
            <a:t>. </a:t>
          </a:r>
          <a:r>
            <a:rPr lang="en-US" sz="2800" b="1" dirty="0"/>
            <a:t>Classification</a:t>
          </a:r>
          <a:r>
            <a:rPr lang="en-US" sz="2000" dirty="0"/>
            <a:t>: First a perceived threat is defined some kind of evil that requires exclusion</a:t>
          </a:r>
        </a:p>
      </dgm:t>
    </dgm:pt>
    <dgm:pt modelId="{1B04F5B7-675B-4FC5-A02A-7E8F1B5F24BE}" type="parTrans" cxnId="{FA7C059C-E0BD-4705-9FBA-D28C0B8951B1}">
      <dgm:prSet/>
      <dgm:spPr/>
      <dgm:t>
        <a:bodyPr/>
        <a:lstStyle/>
        <a:p>
          <a:endParaRPr lang="en-US"/>
        </a:p>
      </dgm:t>
    </dgm:pt>
    <dgm:pt modelId="{F188D1AE-C28E-4350-A35D-7EEB4B5BAC04}" type="sibTrans" cxnId="{FA7C059C-E0BD-4705-9FBA-D28C0B8951B1}">
      <dgm:prSet/>
      <dgm:spPr/>
      <dgm:t>
        <a:bodyPr/>
        <a:lstStyle/>
        <a:p>
          <a:endParaRPr lang="en-US"/>
        </a:p>
      </dgm:t>
    </dgm:pt>
    <dgm:pt modelId="{0FC396D4-6BB8-4A72-90F9-75E5281451A8}">
      <dgm:prSet custT="1"/>
      <dgm:spPr>
        <a:solidFill>
          <a:schemeClr val="accent5">
            <a:lumMod val="20000"/>
            <a:lumOff val="80000"/>
          </a:schemeClr>
        </a:solidFill>
      </dgm:spPr>
      <dgm:t>
        <a:bodyPr/>
        <a:lstStyle/>
        <a:p>
          <a:r>
            <a:rPr lang="en-US" sz="2800" dirty="0"/>
            <a:t>2.</a:t>
          </a:r>
          <a:r>
            <a:rPr lang="en-US" sz="1400" dirty="0"/>
            <a:t> </a:t>
          </a:r>
          <a:r>
            <a:rPr lang="en-US" sz="2800" b="1" dirty="0"/>
            <a:t>Symbolization</a:t>
          </a:r>
          <a:r>
            <a:rPr lang="en-US" sz="2000" dirty="0"/>
            <a:t>: Symbols of infernal hatred to be associated with the targeted group</a:t>
          </a:r>
        </a:p>
        <a:p>
          <a:r>
            <a:rPr lang="en-US" sz="2800" b="1" dirty="0"/>
            <a:t>3</a:t>
          </a:r>
          <a:r>
            <a:rPr lang="en-US" sz="2000" b="1" dirty="0"/>
            <a:t>. </a:t>
          </a:r>
          <a:r>
            <a:rPr lang="en-US" sz="2800" b="1" dirty="0"/>
            <a:t>Discrimination</a:t>
          </a:r>
          <a:r>
            <a:rPr lang="en-US" sz="2800" dirty="0"/>
            <a:t>:</a:t>
          </a:r>
          <a:r>
            <a:rPr lang="en-US" sz="2000" dirty="0"/>
            <a:t> The use of discriminatory laws to deny their civil rights</a:t>
          </a:r>
        </a:p>
        <a:p>
          <a:endParaRPr lang="en-US" sz="1400" dirty="0"/>
        </a:p>
      </dgm:t>
    </dgm:pt>
    <dgm:pt modelId="{31D98742-20C0-40A4-885E-426D49D53AA5}" type="parTrans" cxnId="{B237CE23-0030-4983-9AA7-165608BFE5CD}">
      <dgm:prSet/>
      <dgm:spPr/>
      <dgm:t>
        <a:bodyPr/>
        <a:lstStyle/>
        <a:p>
          <a:endParaRPr lang="en-US"/>
        </a:p>
      </dgm:t>
    </dgm:pt>
    <dgm:pt modelId="{67C04B0C-B415-4D8D-9B79-2B1D6DB1DA65}" type="sibTrans" cxnId="{B237CE23-0030-4983-9AA7-165608BFE5CD}">
      <dgm:prSet/>
      <dgm:spPr/>
      <dgm:t>
        <a:bodyPr/>
        <a:lstStyle/>
        <a:p>
          <a:endParaRPr lang="en-US"/>
        </a:p>
      </dgm:t>
    </dgm:pt>
    <dgm:pt modelId="{31145AE5-78B8-4719-A8E3-F53478BADFD3}">
      <dgm:prSet custT="1"/>
      <dgm:spPr>
        <a:solidFill>
          <a:schemeClr val="accent5">
            <a:lumMod val="20000"/>
            <a:lumOff val="80000"/>
          </a:schemeClr>
        </a:solidFill>
      </dgm:spPr>
      <dgm:t>
        <a:bodyPr/>
        <a:lstStyle/>
        <a:p>
          <a:endParaRPr lang="en-US" sz="2800" dirty="0"/>
        </a:p>
        <a:p>
          <a:r>
            <a:rPr lang="en-US" sz="2800" dirty="0"/>
            <a:t>4. </a:t>
          </a:r>
          <a:r>
            <a:rPr lang="en-US" sz="2800" b="1" dirty="0"/>
            <a:t>Dehumanization: </a:t>
          </a:r>
          <a:r>
            <a:rPr lang="en-US" sz="2000" dirty="0"/>
            <a:t>The dehumanization must become a normal and widespread routine.</a:t>
          </a:r>
        </a:p>
      </dgm:t>
    </dgm:pt>
    <dgm:pt modelId="{0F76A794-02C2-4C2E-A202-958006FD1C9F}" type="parTrans" cxnId="{BC4C2C6F-179F-44BB-8F60-8F1D1DFC3195}">
      <dgm:prSet/>
      <dgm:spPr/>
      <dgm:t>
        <a:bodyPr/>
        <a:lstStyle/>
        <a:p>
          <a:endParaRPr lang="en-US"/>
        </a:p>
      </dgm:t>
    </dgm:pt>
    <dgm:pt modelId="{40F03319-6717-4CC3-A8C5-EAEA298FA0DB}" type="sibTrans" cxnId="{BC4C2C6F-179F-44BB-8F60-8F1D1DFC3195}">
      <dgm:prSet/>
      <dgm:spPr/>
      <dgm:t>
        <a:bodyPr/>
        <a:lstStyle/>
        <a:p>
          <a:endParaRPr lang="en-US"/>
        </a:p>
      </dgm:t>
    </dgm:pt>
    <dgm:pt modelId="{C7A95913-C121-4501-93D2-8F7BBEC0593E}">
      <dgm:prSet custT="1"/>
      <dgm:spPr>
        <a:solidFill>
          <a:schemeClr val="accent5">
            <a:lumMod val="20000"/>
            <a:lumOff val="80000"/>
          </a:schemeClr>
        </a:solidFill>
      </dgm:spPr>
      <dgm:t>
        <a:bodyPr/>
        <a:lstStyle/>
        <a:p>
          <a:r>
            <a:rPr lang="en-US" sz="2800" dirty="0"/>
            <a:t>5. </a:t>
          </a:r>
          <a:r>
            <a:rPr lang="en-US" sz="2800" b="1" dirty="0"/>
            <a:t>Organization</a:t>
          </a:r>
          <a:r>
            <a:rPr lang="en-US" sz="2800" dirty="0"/>
            <a:t>: </a:t>
          </a:r>
          <a:r>
            <a:rPr lang="en-US" sz="2000" dirty="0"/>
            <a:t>The criminal syndicates and vigilantes are trained and provided lethal resources to perpetuate exclusion, discrimination and dehumanization</a:t>
          </a:r>
          <a:r>
            <a:rPr lang="en-US" sz="2800" dirty="0"/>
            <a:t>.</a:t>
          </a:r>
        </a:p>
      </dgm:t>
    </dgm:pt>
    <dgm:pt modelId="{10158A48-25DE-4930-A811-958358C357C5}" type="parTrans" cxnId="{E9908ACC-0AAE-45A6-8316-94AFF54EAA42}">
      <dgm:prSet/>
      <dgm:spPr/>
      <dgm:t>
        <a:bodyPr/>
        <a:lstStyle/>
        <a:p>
          <a:endParaRPr lang="en-US"/>
        </a:p>
      </dgm:t>
    </dgm:pt>
    <dgm:pt modelId="{25872480-1FA2-48A7-8918-CA9A462A6ADC}" type="sibTrans" cxnId="{E9908ACC-0AAE-45A6-8316-94AFF54EAA42}">
      <dgm:prSet/>
      <dgm:spPr/>
      <dgm:t>
        <a:bodyPr/>
        <a:lstStyle/>
        <a:p>
          <a:endParaRPr lang="en-US"/>
        </a:p>
      </dgm:t>
    </dgm:pt>
    <dgm:pt modelId="{6EEEA179-B442-3545-AFF3-BA4F3DB06744}" type="pres">
      <dgm:prSet presAssocID="{0C5B10AF-6CF2-4CA8-8027-C3E9C7E52758}" presName="vert0" presStyleCnt="0">
        <dgm:presLayoutVars>
          <dgm:dir/>
          <dgm:animOne val="branch"/>
          <dgm:animLvl val="lvl"/>
        </dgm:presLayoutVars>
      </dgm:prSet>
      <dgm:spPr/>
    </dgm:pt>
    <dgm:pt modelId="{DCD39F56-E20B-284C-8B1B-9363B0979972}" type="pres">
      <dgm:prSet presAssocID="{C18A88A9-1F86-4FF1-825F-D4FCD582C8EA}" presName="thickLine" presStyleLbl="alignNode1" presStyleIdx="0" presStyleCnt="4"/>
      <dgm:spPr/>
    </dgm:pt>
    <dgm:pt modelId="{C59576EC-B6DD-0E48-937C-D0931C5B0FC5}" type="pres">
      <dgm:prSet presAssocID="{C18A88A9-1F86-4FF1-825F-D4FCD582C8EA}" presName="horz1" presStyleCnt="0"/>
      <dgm:spPr/>
    </dgm:pt>
    <dgm:pt modelId="{C7E15EE6-39F8-ED4A-9BC1-07BB2DF052A8}" type="pres">
      <dgm:prSet presAssocID="{C18A88A9-1F86-4FF1-825F-D4FCD582C8EA}" presName="tx1" presStyleLbl="revTx" presStyleIdx="0" presStyleCnt="4"/>
      <dgm:spPr/>
    </dgm:pt>
    <dgm:pt modelId="{302BC7E0-9263-A34A-A366-D73A5871C4E7}" type="pres">
      <dgm:prSet presAssocID="{C18A88A9-1F86-4FF1-825F-D4FCD582C8EA}" presName="vert1" presStyleCnt="0"/>
      <dgm:spPr/>
    </dgm:pt>
    <dgm:pt modelId="{A365F9BE-6B24-874B-AE81-B3818479813A}" type="pres">
      <dgm:prSet presAssocID="{0FC396D4-6BB8-4A72-90F9-75E5281451A8}" presName="thickLine" presStyleLbl="alignNode1" presStyleIdx="1" presStyleCnt="4"/>
      <dgm:spPr/>
    </dgm:pt>
    <dgm:pt modelId="{CEE2416D-ED81-074B-B0E2-7B2EDA775257}" type="pres">
      <dgm:prSet presAssocID="{0FC396D4-6BB8-4A72-90F9-75E5281451A8}" presName="horz1" presStyleCnt="0"/>
      <dgm:spPr/>
    </dgm:pt>
    <dgm:pt modelId="{59070A1D-416B-554B-8458-CD3F77CD0A20}" type="pres">
      <dgm:prSet presAssocID="{0FC396D4-6BB8-4A72-90F9-75E5281451A8}" presName="tx1" presStyleLbl="revTx" presStyleIdx="1" presStyleCnt="4" custScaleY="127067" custLinFactNeighborX="-180" custLinFactNeighborY="4778"/>
      <dgm:spPr/>
    </dgm:pt>
    <dgm:pt modelId="{5B223727-460F-2C41-AF64-A7259C74A2E2}" type="pres">
      <dgm:prSet presAssocID="{0FC396D4-6BB8-4A72-90F9-75E5281451A8}" presName="vert1" presStyleCnt="0"/>
      <dgm:spPr/>
    </dgm:pt>
    <dgm:pt modelId="{ABD4331A-F512-B74E-83EC-7074D3E1F165}" type="pres">
      <dgm:prSet presAssocID="{31145AE5-78B8-4719-A8E3-F53478BADFD3}" presName="thickLine" presStyleLbl="alignNode1" presStyleIdx="2" presStyleCnt="4"/>
      <dgm:spPr/>
    </dgm:pt>
    <dgm:pt modelId="{3988AF84-A9F7-1543-8B25-4E68BB408B46}" type="pres">
      <dgm:prSet presAssocID="{31145AE5-78B8-4719-A8E3-F53478BADFD3}" presName="horz1" presStyleCnt="0"/>
      <dgm:spPr/>
    </dgm:pt>
    <dgm:pt modelId="{0577085A-B3E1-2D4A-9F63-9B4892175825}" type="pres">
      <dgm:prSet presAssocID="{31145AE5-78B8-4719-A8E3-F53478BADFD3}" presName="tx1" presStyleLbl="revTx" presStyleIdx="2" presStyleCnt="4"/>
      <dgm:spPr/>
    </dgm:pt>
    <dgm:pt modelId="{0634A614-3366-F842-9AD8-459EB2E8D4CF}" type="pres">
      <dgm:prSet presAssocID="{31145AE5-78B8-4719-A8E3-F53478BADFD3}" presName="vert1" presStyleCnt="0"/>
      <dgm:spPr/>
    </dgm:pt>
    <dgm:pt modelId="{8206DB87-1397-274A-9CF5-18B55BA7C864}" type="pres">
      <dgm:prSet presAssocID="{C7A95913-C121-4501-93D2-8F7BBEC0593E}" presName="thickLine" presStyleLbl="alignNode1" presStyleIdx="3" presStyleCnt="4"/>
      <dgm:spPr/>
    </dgm:pt>
    <dgm:pt modelId="{D6D8D6F7-B644-C047-A00F-867DA7153C80}" type="pres">
      <dgm:prSet presAssocID="{C7A95913-C121-4501-93D2-8F7BBEC0593E}" presName="horz1" presStyleCnt="0"/>
      <dgm:spPr/>
    </dgm:pt>
    <dgm:pt modelId="{FD5C27F7-F57D-B846-B5D2-23027C5E4201}" type="pres">
      <dgm:prSet presAssocID="{C7A95913-C121-4501-93D2-8F7BBEC0593E}" presName="tx1" presStyleLbl="revTx" presStyleIdx="3" presStyleCnt="4" custScaleY="154991"/>
      <dgm:spPr/>
    </dgm:pt>
    <dgm:pt modelId="{4490BC9C-8F74-6A42-832D-FB9FFF407E49}" type="pres">
      <dgm:prSet presAssocID="{C7A95913-C121-4501-93D2-8F7BBEC0593E}" presName="vert1" presStyleCnt="0"/>
      <dgm:spPr/>
    </dgm:pt>
  </dgm:ptLst>
  <dgm:cxnLst>
    <dgm:cxn modelId="{B237CE23-0030-4983-9AA7-165608BFE5CD}" srcId="{0C5B10AF-6CF2-4CA8-8027-C3E9C7E52758}" destId="{0FC396D4-6BB8-4A72-90F9-75E5281451A8}" srcOrd="1" destOrd="0" parTransId="{31D98742-20C0-40A4-885E-426D49D53AA5}" sibTransId="{67C04B0C-B415-4D8D-9B79-2B1D6DB1DA65}"/>
    <dgm:cxn modelId="{FA69D462-A199-DE41-B9D8-19F7CD54B70A}" type="presOf" srcId="{0C5B10AF-6CF2-4CA8-8027-C3E9C7E52758}" destId="{6EEEA179-B442-3545-AFF3-BA4F3DB06744}" srcOrd="0" destOrd="0" presId="urn:microsoft.com/office/officeart/2008/layout/LinedList"/>
    <dgm:cxn modelId="{BC4C2C6F-179F-44BB-8F60-8F1D1DFC3195}" srcId="{0C5B10AF-6CF2-4CA8-8027-C3E9C7E52758}" destId="{31145AE5-78B8-4719-A8E3-F53478BADFD3}" srcOrd="2" destOrd="0" parTransId="{0F76A794-02C2-4C2E-A202-958006FD1C9F}" sibTransId="{40F03319-6717-4CC3-A8C5-EAEA298FA0DB}"/>
    <dgm:cxn modelId="{56FB9E80-154A-0246-AD5E-46EABD590096}" type="presOf" srcId="{31145AE5-78B8-4719-A8E3-F53478BADFD3}" destId="{0577085A-B3E1-2D4A-9F63-9B4892175825}" srcOrd="0" destOrd="0" presId="urn:microsoft.com/office/officeart/2008/layout/LinedList"/>
    <dgm:cxn modelId="{E7FB8486-3D63-5245-B083-70687A060CA6}" type="presOf" srcId="{C7A95913-C121-4501-93D2-8F7BBEC0593E}" destId="{FD5C27F7-F57D-B846-B5D2-23027C5E4201}" srcOrd="0" destOrd="0" presId="urn:microsoft.com/office/officeart/2008/layout/LinedList"/>
    <dgm:cxn modelId="{23C8368C-CEBC-D347-ABEB-A1FBAFE562D0}" type="presOf" srcId="{0FC396D4-6BB8-4A72-90F9-75E5281451A8}" destId="{59070A1D-416B-554B-8458-CD3F77CD0A20}" srcOrd="0" destOrd="0" presId="urn:microsoft.com/office/officeart/2008/layout/LinedList"/>
    <dgm:cxn modelId="{FA7C059C-E0BD-4705-9FBA-D28C0B8951B1}" srcId="{0C5B10AF-6CF2-4CA8-8027-C3E9C7E52758}" destId="{C18A88A9-1F86-4FF1-825F-D4FCD582C8EA}" srcOrd="0" destOrd="0" parTransId="{1B04F5B7-675B-4FC5-A02A-7E8F1B5F24BE}" sibTransId="{F188D1AE-C28E-4350-A35D-7EEB4B5BAC04}"/>
    <dgm:cxn modelId="{BA4E35A0-7DBB-D44F-9FCD-1495839AA80E}" type="presOf" srcId="{C18A88A9-1F86-4FF1-825F-D4FCD582C8EA}" destId="{C7E15EE6-39F8-ED4A-9BC1-07BB2DF052A8}" srcOrd="0" destOrd="0" presId="urn:microsoft.com/office/officeart/2008/layout/LinedList"/>
    <dgm:cxn modelId="{E9908ACC-0AAE-45A6-8316-94AFF54EAA42}" srcId="{0C5B10AF-6CF2-4CA8-8027-C3E9C7E52758}" destId="{C7A95913-C121-4501-93D2-8F7BBEC0593E}" srcOrd="3" destOrd="0" parTransId="{10158A48-25DE-4930-A811-958358C357C5}" sibTransId="{25872480-1FA2-48A7-8918-CA9A462A6ADC}"/>
    <dgm:cxn modelId="{C74BBA41-24F9-AF43-953E-320381A505AB}" type="presParOf" srcId="{6EEEA179-B442-3545-AFF3-BA4F3DB06744}" destId="{DCD39F56-E20B-284C-8B1B-9363B0979972}" srcOrd="0" destOrd="0" presId="urn:microsoft.com/office/officeart/2008/layout/LinedList"/>
    <dgm:cxn modelId="{D9E1DB81-468F-664E-930E-9E923256EBE1}" type="presParOf" srcId="{6EEEA179-B442-3545-AFF3-BA4F3DB06744}" destId="{C59576EC-B6DD-0E48-937C-D0931C5B0FC5}" srcOrd="1" destOrd="0" presId="urn:microsoft.com/office/officeart/2008/layout/LinedList"/>
    <dgm:cxn modelId="{1DCE1F9F-789E-B140-8DBB-4DDB1EF9927C}" type="presParOf" srcId="{C59576EC-B6DD-0E48-937C-D0931C5B0FC5}" destId="{C7E15EE6-39F8-ED4A-9BC1-07BB2DF052A8}" srcOrd="0" destOrd="0" presId="urn:microsoft.com/office/officeart/2008/layout/LinedList"/>
    <dgm:cxn modelId="{0740A4D0-5690-8F41-A1D1-EC2A4EA6FCA7}" type="presParOf" srcId="{C59576EC-B6DD-0E48-937C-D0931C5B0FC5}" destId="{302BC7E0-9263-A34A-A366-D73A5871C4E7}" srcOrd="1" destOrd="0" presId="urn:microsoft.com/office/officeart/2008/layout/LinedList"/>
    <dgm:cxn modelId="{05B4BB07-8D46-7D4F-833E-DF35A97F1094}" type="presParOf" srcId="{6EEEA179-B442-3545-AFF3-BA4F3DB06744}" destId="{A365F9BE-6B24-874B-AE81-B3818479813A}" srcOrd="2" destOrd="0" presId="urn:microsoft.com/office/officeart/2008/layout/LinedList"/>
    <dgm:cxn modelId="{A8226955-6F8C-2B48-8F86-EB82DF9E6879}" type="presParOf" srcId="{6EEEA179-B442-3545-AFF3-BA4F3DB06744}" destId="{CEE2416D-ED81-074B-B0E2-7B2EDA775257}" srcOrd="3" destOrd="0" presId="urn:microsoft.com/office/officeart/2008/layout/LinedList"/>
    <dgm:cxn modelId="{59F5CB8E-E3ED-ED41-A845-407AA994C019}" type="presParOf" srcId="{CEE2416D-ED81-074B-B0E2-7B2EDA775257}" destId="{59070A1D-416B-554B-8458-CD3F77CD0A20}" srcOrd="0" destOrd="0" presId="urn:microsoft.com/office/officeart/2008/layout/LinedList"/>
    <dgm:cxn modelId="{950D12F8-9736-C24D-A279-1971A4B2899D}" type="presParOf" srcId="{CEE2416D-ED81-074B-B0E2-7B2EDA775257}" destId="{5B223727-460F-2C41-AF64-A7259C74A2E2}" srcOrd="1" destOrd="0" presId="urn:microsoft.com/office/officeart/2008/layout/LinedList"/>
    <dgm:cxn modelId="{879F4105-482B-F34D-8E49-5CDFD308FF57}" type="presParOf" srcId="{6EEEA179-B442-3545-AFF3-BA4F3DB06744}" destId="{ABD4331A-F512-B74E-83EC-7074D3E1F165}" srcOrd="4" destOrd="0" presId="urn:microsoft.com/office/officeart/2008/layout/LinedList"/>
    <dgm:cxn modelId="{E835A2D2-4AFD-5C44-AF8A-83B1DB63B9C8}" type="presParOf" srcId="{6EEEA179-B442-3545-AFF3-BA4F3DB06744}" destId="{3988AF84-A9F7-1543-8B25-4E68BB408B46}" srcOrd="5" destOrd="0" presId="urn:microsoft.com/office/officeart/2008/layout/LinedList"/>
    <dgm:cxn modelId="{E6C43F33-7077-5A45-93B0-610CE6D8982C}" type="presParOf" srcId="{3988AF84-A9F7-1543-8B25-4E68BB408B46}" destId="{0577085A-B3E1-2D4A-9F63-9B4892175825}" srcOrd="0" destOrd="0" presId="urn:microsoft.com/office/officeart/2008/layout/LinedList"/>
    <dgm:cxn modelId="{0A374449-4BA9-CC4A-B477-8ED209487C64}" type="presParOf" srcId="{3988AF84-A9F7-1543-8B25-4E68BB408B46}" destId="{0634A614-3366-F842-9AD8-459EB2E8D4CF}" srcOrd="1" destOrd="0" presId="urn:microsoft.com/office/officeart/2008/layout/LinedList"/>
    <dgm:cxn modelId="{1E3535F4-C2C8-6548-A3DC-938492D4AF26}" type="presParOf" srcId="{6EEEA179-B442-3545-AFF3-BA4F3DB06744}" destId="{8206DB87-1397-274A-9CF5-18B55BA7C864}" srcOrd="6" destOrd="0" presId="urn:microsoft.com/office/officeart/2008/layout/LinedList"/>
    <dgm:cxn modelId="{97325675-C27C-E64A-90BB-FBA8CC173B6A}" type="presParOf" srcId="{6EEEA179-B442-3545-AFF3-BA4F3DB06744}" destId="{D6D8D6F7-B644-C047-A00F-867DA7153C80}" srcOrd="7" destOrd="0" presId="urn:microsoft.com/office/officeart/2008/layout/LinedList"/>
    <dgm:cxn modelId="{68A4A55F-8B4D-7F43-A52C-9C1A1F6CE715}" type="presParOf" srcId="{D6D8D6F7-B644-C047-A00F-867DA7153C80}" destId="{FD5C27F7-F57D-B846-B5D2-23027C5E4201}" srcOrd="0" destOrd="0" presId="urn:microsoft.com/office/officeart/2008/layout/LinedList"/>
    <dgm:cxn modelId="{7D242B8F-C61C-D948-B850-D21AE3F4F125}" type="presParOf" srcId="{D6D8D6F7-B644-C047-A00F-867DA7153C80}" destId="{4490BC9C-8F74-6A42-832D-FB9FFF407E4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1ACD68-2F56-4545-A598-E17F21D51E0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1802B33D-1CF5-43C0-AAAC-D98C217471F8}">
      <dgm:prSet custT="1"/>
      <dgm:spPr>
        <a:solidFill>
          <a:schemeClr val="accent6">
            <a:lumMod val="40000"/>
            <a:lumOff val="60000"/>
          </a:schemeClr>
        </a:solidFill>
      </dgm:spPr>
      <dgm:t>
        <a:bodyPr/>
        <a:lstStyle/>
        <a:p>
          <a:r>
            <a:rPr lang="en-US" sz="2800" b="1" dirty="0"/>
            <a:t>The Small Holocaust, 1746,</a:t>
          </a:r>
        </a:p>
        <a:p>
          <a:r>
            <a:rPr lang="en-US" sz="2800" b="1" dirty="0"/>
            <a:t> or Chhota </a:t>
          </a:r>
          <a:r>
            <a:rPr lang="en-US" sz="2800" b="1" dirty="0" err="1"/>
            <a:t>Ghallughara</a:t>
          </a:r>
          <a:r>
            <a:rPr lang="en-US" sz="2800" b="1" dirty="0"/>
            <a:t>, 1746</a:t>
          </a:r>
          <a:endParaRPr lang="en-US" sz="2800" dirty="0"/>
        </a:p>
      </dgm:t>
    </dgm:pt>
    <dgm:pt modelId="{A5AB0231-F0A5-47D1-BFFE-FD21D0B5C63A}" type="parTrans" cxnId="{BCB7889E-034B-4A6B-AB50-93F11751A177}">
      <dgm:prSet/>
      <dgm:spPr/>
      <dgm:t>
        <a:bodyPr/>
        <a:lstStyle/>
        <a:p>
          <a:endParaRPr lang="en-US"/>
        </a:p>
      </dgm:t>
    </dgm:pt>
    <dgm:pt modelId="{01DC46B0-3A8F-4DDC-904A-6B9CF5D42FAF}" type="sibTrans" cxnId="{BCB7889E-034B-4A6B-AB50-93F11751A177}">
      <dgm:prSet/>
      <dgm:spPr/>
      <dgm:t>
        <a:bodyPr/>
        <a:lstStyle/>
        <a:p>
          <a:endParaRPr lang="en-US"/>
        </a:p>
      </dgm:t>
    </dgm:pt>
    <dgm:pt modelId="{3282C569-4D07-4D09-B77A-E55A85D583CE}">
      <dgm:prSet custT="1"/>
      <dgm:spPr>
        <a:solidFill>
          <a:schemeClr val="accent6">
            <a:lumMod val="40000"/>
            <a:lumOff val="60000"/>
          </a:schemeClr>
        </a:solidFill>
      </dgm:spPr>
      <dgm:t>
        <a:bodyPr/>
        <a:lstStyle/>
        <a:p>
          <a:r>
            <a:rPr lang="en-US" sz="2800" b="1" dirty="0"/>
            <a:t>Actors: </a:t>
          </a:r>
          <a:r>
            <a:rPr lang="en-US" sz="2000" dirty="0"/>
            <a:t>Mughal Emperor, Punjab Governor Yahiya Khan and his Upper Caste Hindu Chief Lakhpat Rai and Faujdar </a:t>
          </a:r>
          <a:r>
            <a:rPr lang="en-US" sz="2000" dirty="0" err="1"/>
            <a:t>Jaspat</a:t>
          </a:r>
          <a:r>
            <a:rPr lang="en-US" sz="2000" dirty="0"/>
            <a:t> Rai</a:t>
          </a:r>
        </a:p>
      </dgm:t>
    </dgm:pt>
    <dgm:pt modelId="{288CE5A9-F925-4AF9-AD61-D61DF1FDCA3E}" type="parTrans" cxnId="{7986D940-56EC-42C9-95C4-B2C1A09F6525}">
      <dgm:prSet/>
      <dgm:spPr/>
      <dgm:t>
        <a:bodyPr/>
        <a:lstStyle/>
        <a:p>
          <a:endParaRPr lang="en-US"/>
        </a:p>
      </dgm:t>
    </dgm:pt>
    <dgm:pt modelId="{1B8A6FDE-140E-48F0-88F1-0A565DFD14D0}" type="sibTrans" cxnId="{7986D940-56EC-42C9-95C4-B2C1A09F6525}">
      <dgm:prSet/>
      <dgm:spPr/>
      <dgm:t>
        <a:bodyPr/>
        <a:lstStyle/>
        <a:p>
          <a:endParaRPr lang="en-US"/>
        </a:p>
      </dgm:t>
    </dgm:pt>
    <dgm:pt modelId="{72A05B93-0E67-4E00-AF18-4BDE135AD6EC}">
      <dgm:prSet custT="1"/>
      <dgm:spPr>
        <a:solidFill>
          <a:schemeClr val="accent6">
            <a:lumMod val="40000"/>
            <a:lumOff val="60000"/>
          </a:schemeClr>
        </a:solidFill>
      </dgm:spPr>
      <dgm:t>
        <a:bodyPr/>
        <a:lstStyle/>
        <a:p>
          <a:r>
            <a:rPr lang="en-US" sz="2800" b="1" dirty="0"/>
            <a:t>Allies</a:t>
          </a:r>
          <a:r>
            <a:rPr lang="en-US" sz="1700" dirty="0"/>
            <a:t>: </a:t>
          </a:r>
          <a:r>
            <a:rPr lang="en-US" sz="2000" dirty="0"/>
            <a:t>Hindu Hill Chiefs (Rajas) a major factor in shaping Mughal’s policy towards Sikhs</a:t>
          </a:r>
        </a:p>
      </dgm:t>
    </dgm:pt>
    <dgm:pt modelId="{CA410592-ABB8-402B-AA62-E51DD45CCEB7}" type="parTrans" cxnId="{217D12B5-62C2-4F2E-87C7-A7AD1B611D1A}">
      <dgm:prSet/>
      <dgm:spPr/>
      <dgm:t>
        <a:bodyPr/>
        <a:lstStyle/>
        <a:p>
          <a:endParaRPr lang="en-US"/>
        </a:p>
      </dgm:t>
    </dgm:pt>
    <dgm:pt modelId="{CC53BFAA-081F-468F-9473-DE9B07A24AF5}" type="sibTrans" cxnId="{217D12B5-62C2-4F2E-87C7-A7AD1B611D1A}">
      <dgm:prSet/>
      <dgm:spPr/>
      <dgm:t>
        <a:bodyPr/>
        <a:lstStyle/>
        <a:p>
          <a:endParaRPr lang="en-US"/>
        </a:p>
      </dgm:t>
    </dgm:pt>
    <dgm:pt modelId="{AF19AB38-0D73-4EEC-82D4-DBF6FB0B7382}">
      <dgm:prSet custT="1"/>
      <dgm:spPr>
        <a:solidFill>
          <a:schemeClr val="accent6">
            <a:lumMod val="40000"/>
            <a:lumOff val="60000"/>
          </a:schemeClr>
        </a:solidFill>
      </dgm:spPr>
      <dgm:t>
        <a:bodyPr/>
        <a:lstStyle/>
        <a:p>
          <a:r>
            <a:rPr lang="en-US" sz="2800" b="1" dirty="0"/>
            <a:t>Vigilantes</a:t>
          </a:r>
          <a:r>
            <a:rPr lang="en-US" sz="2800" dirty="0"/>
            <a:t>: </a:t>
          </a:r>
          <a:r>
            <a:rPr lang="en-US" sz="1700" dirty="0"/>
            <a:t>Under the leadership of Feudal Leaders  and Elites belonging to both Islam and Hinduism</a:t>
          </a:r>
        </a:p>
      </dgm:t>
    </dgm:pt>
    <dgm:pt modelId="{6F691488-3E8D-4C5F-88AD-B1AC0D0145AA}" type="parTrans" cxnId="{7D54DBBD-FBF6-438C-AB60-18D4971B306E}">
      <dgm:prSet/>
      <dgm:spPr/>
      <dgm:t>
        <a:bodyPr/>
        <a:lstStyle/>
        <a:p>
          <a:endParaRPr lang="en-US"/>
        </a:p>
      </dgm:t>
    </dgm:pt>
    <dgm:pt modelId="{4515B724-99B5-434C-B4C7-D9AB24062C58}" type="sibTrans" cxnId="{7D54DBBD-FBF6-438C-AB60-18D4971B306E}">
      <dgm:prSet/>
      <dgm:spPr/>
      <dgm:t>
        <a:bodyPr/>
        <a:lstStyle/>
        <a:p>
          <a:endParaRPr lang="en-US"/>
        </a:p>
      </dgm:t>
    </dgm:pt>
    <dgm:pt modelId="{D5DFF5FF-1667-48E0-9DD8-B3062249BA94}">
      <dgm:prSet custT="1"/>
      <dgm:spPr>
        <a:solidFill>
          <a:schemeClr val="accent6">
            <a:lumMod val="40000"/>
            <a:lumOff val="60000"/>
          </a:schemeClr>
        </a:solidFill>
      </dgm:spPr>
      <dgm:t>
        <a:bodyPr/>
        <a:lstStyle/>
        <a:p>
          <a:r>
            <a:rPr lang="en-US" sz="2800" b="1" dirty="0"/>
            <a:t>Targeted Groups</a:t>
          </a:r>
          <a:r>
            <a:rPr lang="en-US" sz="1700" dirty="0"/>
            <a:t>: Ethnic </a:t>
          </a:r>
          <a:r>
            <a:rPr lang="en-US" sz="2000" dirty="0"/>
            <a:t>Sikhs labeled as career criminals, low caste untouchables, poisonous snakes, outlawed and dispossessed of their properties. </a:t>
          </a:r>
        </a:p>
        <a:p>
          <a:r>
            <a:rPr lang="en-US" sz="2000" b="1" dirty="0"/>
            <a:t>Targeted Places: </a:t>
          </a:r>
          <a:r>
            <a:rPr lang="en-US" sz="2000" dirty="0"/>
            <a:t>Golden Temple, Guru </a:t>
          </a:r>
          <a:r>
            <a:rPr lang="en-US" sz="2000" dirty="0" err="1"/>
            <a:t>Granth</a:t>
          </a:r>
          <a:r>
            <a:rPr lang="en-US" sz="2000" dirty="0"/>
            <a:t> Sahib, and Gurdwaras, Sikhs’ properties</a:t>
          </a:r>
        </a:p>
      </dgm:t>
    </dgm:pt>
    <dgm:pt modelId="{35636336-9636-45E9-B596-689403EE2287}" type="parTrans" cxnId="{9106E099-E2BC-438F-8DDB-A5B3D5ADD6C0}">
      <dgm:prSet/>
      <dgm:spPr/>
      <dgm:t>
        <a:bodyPr/>
        <a:lstStyle/>
        <a:p>
          <a:endParaRPr lang="en-US"/>
        </a:p>
      </dgm:t>
    </dgm:pt>
    <dgm:pt modelId="{FEFE8293-0C8C-41EA-BAD0-328FF7771BBF}" type="sibTrans" cxnId="{9106E099-E2BC-438F-8DDB-A5B3D5ADD6C0}">
      <dgm:prSet/>
      <dgm:spPr/>
      <dgm:t>
        <a:bodyPr/>
        <a:lstStyle/>
        <a:p>
          <a:endParaRPr lang="en-US"/>
        </a:p>
      </dgm:t>
    </dgm:pt>
    <dgm:pt modelId="{742C3158-AD3B-4DDC-9815-472C5C6E9EE7}">
      <dgm:prSet/>
      <dgm:spPr>
        <a:solidFill>
          <a:schemeClr val="accent6">
            <a:lumMod val="40000"/>
            <a:lumOff val="60000"/>
          </a:schemeClr>
        </a:solidFill>
      </dgm:spPr>
      <dgm:t>
        <a:bodyPr/>
        <a:lstStyle/>
        <a:p>
          <a:r>
            <a:rPr lang="en-US" dirty="0"/>
            <a:t>7000 children, women and old men killed by laying a siege and more than 3000 executed in the capital city.</a:t>
          </a:r>
        </a:p>
      </dgm:t>
    </dgm:pt>
    <dgm:pt modelId="{9CC34BE2-CAAB-4533-937E-70FE9869A55A}" type="parTrans" cxnId="{237910CB-7001-4023-9497-1730B51BE775}">
      <dgm:prSet/>
      <dgm:spPr/>
      <dgm:t>
        <a:bodyPr/>
        <a:lstStyle/>
        <a:p>
          <a:endParaRPr lang="en-US"/>
        </a:p>
      </dgm:t>
    </dgm:pt>
    <dgm:pt modelId="{E4EEE41B-9C3E-4BEF-8CD2-9A588648E024}" type="sibTrans" cxnId="{237910CB-7001-4023-9497-1730B51BE775}">
      <dgm:prSet/>
      <dgm:spPr/>
      <dgm:t>
        <a:bodyPr/>
        <a:lstStyle/>
        <a:p>
          <a:endParaRPr lang="en-US"/>
        </a:p>
      </dgm:t>
    </dgm:pt>
    <dgm:pt modelId="{B674A9CC-0D8B-E441-974C-E2CF8A05F055}" type="pres">
      <dgm:prSet presAssocID="{FD1ACD68-2F56-4545-A598-E17F21D51E07}" presName="vert0" presStyleCnt="0">
        <dgm:presLayoutVars>
          <dgm:dir/>
          <dgm:animOne val="branch"/>
          <dgm:animLvl val="lvl"/>
        </dgm:presLayoutVars>
      </dgm:prSet>
      <dgm:spPr/>
    </dgm:pt>
    <dgm:pt modelId="{FEAB7681-BFB7-9048-862C-AB27949BA9DD}" type="pres">
      <dgm:prSet presAssocID="{1802B33D-1CF5-43C0-AAAC-D98C217471F8}" presName="thickLine" presStyleLbl="alignNode1" presStyleIdx="0" presStyleCnt="6"/>
      <dgm:spPr/>
    </dgm:pt>
    <dgm:pt modelId="{68665C83-10A2-144D-A114-705991B3471D}" type="pres">
      <dgm:prSet presAssocID="{1802B33D-1CF5-43C0-AAAC-D98C217471F8}" presName="horz1" presStyleCnt="0"/>
      <dgm:spPr/>
    </dgm:pt>
    <dgm:pt modelId="{8A59E80B-5260-F344-A31B-09B749A98629}" type="pres">
      <dgm:prSet presAssocID="{1802B33D-1CF5-43C0-AAAC-D98C217471F8}" presName="tx1" presStyleLbl="revTx" presStyleIdx="0" presStyleCnt="6" custScaleY="128551"/>
      <dgm:spPr/>
    </dgm:pt>
    <dgm:pt modelId="{2B0F0091-E3BC-E044-A58A-742EA2A5378A}" type="pres">
      <dgm:prSet presAssocID="{1802B33D-1CF5-43C0-AAAC-D98C217471F8}" presName="vert1" presStyleCnt="0"/>
      <dgm:spPr/>
    </dgm:pt>
    <dgm:pt modelId="{FFA7F913-580D-F743-8247-1F9CEA6B211E}" type="pres">
      <dgm:prSet presAssocID="{3282C569-4D07-4D09-B77A-E55A85D583CE}" presName="thickLine" presStyleLbl="alignNode1" presStyleIdx="1" presStyleCnt="6"/>
      <dgm:spPr/>
    </dgm:pt>
    <dgm:pt modelId="{766CACE0-8898-6D4C-83B3-83F9ADF3C588}" type="pres">
      <dgm:prSet presAssocID="{3282C569-4D07-4D09-B77A-E55A85D583CE}" presName="horz1" presStyleCnt="0"/>
      <dgm:spPr/>
    </dgm:pt>
    <dgm:pt modelId="{A9772DC1-B6BB-0D4C-80E1-797D974F2451}" type="pres">
      <dgm:prSet presAssocID="{3282C569-4D07-4D09-B77A-E55A85D583CE}" presName="tx1" presStyleLbl="revTx" presStyleIdx="1" presStyleCnt="6" custScaleY="117439"/>
      <dgm:spPr/>
    </dgm:pt>
    <dgm:pt modelId="{55C06F39-4BCD-6D46-A0BF-08D6B6CF9E22}" type="pres">
      <dgm:prSet presAssocID="{3282C569-4D07-4D09-B77A-E55A85D583CE}" presName="vert1" presStyleCnt="0"/>
      <dgm:spPr/>
    </dgm:pt>
    <dgm:pt modelId="{9C143B0C-B39F-5941-9FE7-C5EE51F7E727}" type="pres">
      <dgm:prSet presAssocID="{72A05B93-0E67-4E00-AF18-4BDE135AD6EC}" presName="thickLine" presStyleLbl="alignNode1" presStyleIdx="2" presStyleCnt="6"/>
      <dgm:spPr/>
    </dgm:pt>
    <dgm:pt modelId="{F79460E7-7952-8246-9D0C-B56FA89A40D0}" type="pres">
      <dgm:prSet presAssocID="{72A05B93-0E67-4E00-AF18-4BDE135AD6EC}" presName="horz1" presStyleCnt="0"/>
      <dgm:spPr/>
    </dgm:pt>
    <dgm:pt modelId="{9A0E8D60-F500-5B4E-851A-3063C907E40B}" type="pres">
      <dgm:prSet presAssocID="{72A05B93-0E67-4E00-AF18-4BDE135AD6EC}" presName="tx1" presStyleLbl="revTx" presStyleIdx="2" presStyleCnt="6" custLinFactNeighborX="242" custLinFactNeighborY="-25536"/>
      <dgm:spPr/>
    </dgm:pt>
    <dgm:pt modelId="{1094717D-0062-4A49-B4B8-5FC5584E376D}" type="pres">
      <dgm:prSet presAssocID="{72A05B93-0E67-4E00-AF18-4BDE135AD6EC}" presName="vert1" presStyleCnt="0"/>
      <dgm:spPr/>
    </dgm:pt>
    <dgm:pt modelId="{BF8BF0AB-FE51-504F-A3F6-4BD1C2837D74}" type="pres">
      <dgm:prSet presAssocID="{AF19AB38-0D73-4EEC-82D4-DBF6FB0B7382}" presName="thickLine" presStyleLbl="alignNode1" presStyleIdx="3" presStyleCnt="6"/>
      <dgm:spPr/>
    </dgm:pt>
    <dgm:pt modelId="{7A75FDD5-6187-534A-8921-71D4BB9356FB}" type="pres">
      <dgm:prSet presAssocID="{AF19AB38-0D73-4EEC-82D4-DBF6FB0B7382}" presName="horz1" presStyleCnt="0"/>
      <dgm:spPr/>
    </dgm:pt>
    <dgm:pt modelId="{D52BF611-900C-ED41-9883-4D60EBDAF81B}" type="pres">
      <dgm:prSet presAssocID="{AF19AB38-0D73-4EEC-82D4-DBF6FB0B7382}" presName="tx1" presStyleLbl="revTx" presStyleIdx="3" presStyleCnt="6" custScaleY="70168" custLinFactNeighborX="152" custLinFactNeighborY="-51451"/>
      <dgm:spPr/>
    </dgm:pt>
    <dgm:pt modelId="{7564CEDA-22AD-6D41-BA74-3F515027C404}" type="pres">
      <dgm:prSet presAssocID="{AF19AB38-0D73-4EEC-82D4-DBF6FB0B7382}" presName="vert1" presStyleCnt="0"/>
      <dgm:spPr/>
    </dgm:pt>
    <dgm:pt modelId="{BE4926C2-E61C-F846-9A58-7F26147F2C09}" type="pres">
      <dgm:prSet presAssocID="{D5DFF5FF-1667-48E0-9DD8-B3062249BA94}" presName="thickLine" presStyleLbl="alignNode1" presStyleIdx="4" presStyleCnt="6"/>
      <dgm:spPr/>
    </dgm:pt>
    <dgm:pt modelId="{600074AA-39F5-3C4C-8175-FC500AA08AE2}" type="pres">
      <dgm:prSet presAssocID="{D5DFF5FF-1667-48E0-9DD8-B3062249BA94}" presName="horz1" presStyleCnt="0"/>
      <dgm:spPr/>
    </dgm:pt>
    <dgm:pt modelId="{3B97B54B-70AE-6B42-A956-9BE9A2787AAE}" type="pres">
      <dgm:prSet presAssocID="{D5DFF5FF-1667-48E0-9DD8-B3062249BA94}" presName="tx1" presStyleLbl="revTx" presStyleIdx="4" presStyleCnt="6" custScaleY="184082" custLinFactNeighborX="-796" custLinFactNeighborY="-50491"/>
      <dgm:spPr/>
    </dgm:pt>
    <dgm:pt modelId="{531AE76F-0FF7-2D43-879C-F461DE764527}" type="pres">
      <dgm:prSet presAssocID="{D5DFF5FF-1667-48E0-9DD8-B3062249BA94}" presName="vert1" presStyleCnt="0"/>
      <dgm:spPr/>
    </dgm:pt>
    <dgm:pt modelId="{F74FAE57-2683-1D4D-9A55-2E294F253022}" type="pres">
      <dgm:prSet presAssocID="{742C3158-AD3B-4DDC-9815-472C5C6E9EE7}" presName="thickLine" presStyleLbl="alignNode1" presStyleIdx="5" presStyleCnt="6"/>
      <dgm:spPr/>
    </dgm:pt>
    <dgm:pt modelId="{1B3C4E82-5F95-2845-9015-D15931F9B12C}" type="pres">
      <dgm:prSet presAssocID="{742C3158-AD3B-4DDC-9815-472C5C6E9EE7}" presName="horz1" presStyleCnt="0"/>
      <dgm:spPr/>
    </dgm:pt>
    <dgm:pt modelId="{3F246F24-B506-5141-B0CB-C10D2313F1A0}" type="pres">
      <dgm:prSet presAssocID="{742C3158-AD3B-4DDC-9815-472C5C6E9EE7}" presName="tx1" presStyleLbl="revTx" presStyleIdx="5" presStyleCnt="6" custScaleY="154480" custLinFactNeighborX="-180" custLinFactNeighborY="-58438"/>
      <dgm:spPr/>
    </dgm:pt>
    <dgm:pt modelId="{EBAEAAC2-8C3A-3F40-ABC8-7552F768CA96}" type="pres">
      <dgm:prSet presAssocID="{742C3158-AD3B-4DDC-9815-472C5C6E9EE7}" presName="vert1" presStyleCnt="0"/>
      <dgm:spPr/>
    </dgm:pt>
  </dgm:ptLst>
  <dgm:cxnLst>
    <dgm:cxn modelId="{7986D940-56EC-42C9-95C4-B2C1A09F6525}" srcId="{FD1ACD68-2F56-4545-A598-E17F21D51E07}" destId="{3282C569-4D07-4D09-B77A-E55A85D583CE}" srcOrd="1" destOrd="0" parTransId="{288CE5A9-F925-4AF9-AD61-D61DF1FDCA3E}" sibTransId="{1B8A6FDE-140E-48F0-88F1-0A565DFD14D0}"/>
    <dgm:cxn modelId="{F8C2B768-B27E-3C4D-95E4-33592CB4CD29}" type="presOf" srcId="{72A05B93-0E67-4E00-AF18-4BDE135AD6EC}" destId="{9A0E8D60-F500-5B4E-851A-3063C907E40B}" srcOrd="0" destOrd="0" presId="urn:microsoft.com/office/officeart/2008/layout/LinedList"/>
    <dgm:cxn modelId="{8BB0276E-4E28-4F4B-B13E-101B23F7C307}" type="presOf" srcId="{AF19AB38-0D73-4EEC-82D4-DBF6FB0B7382}" destId="{D52BF611-900C-ED41-9883-4D60EBDAF81B}" srcOrd="0" destOrd="0" presId="urn:microsoft.com/office/officeart/2008/layout/LinedList"/>
    <dgm:cxn modelId="{3E819050-84FE-3943-B921-D2A809FECBC2}" type="presOf" srcId="{FD1ACD68-2F56-4545-A598-E17F21D51E07}" destId="{B674A9CC-0D8B-E441-974C-E2CF8A05F055}" srcOrd="0" destOrd="0" presId="urn:microsoft.com/office/officeart/2008/layout/LinedList"/>
    <dgm:cxn modelId="{C9E7F75A-2913-AF41-89FE-4CC2260F7178}" type="presOf" srcId="{1802B33D-1CF5-43C0-AAAC-D98C217471F8}" destId="{8A59E80B-5260-F344-A31B-09B749A98629}" srcOrd="0" destOrd="0" presId="urn:microsoft.com/office/officeart/2008/layout/LinedList"/>
    <dgm:cxn modelId="{9106E099-E2BC-438F-8DDB-A5B3D5ADD6C0}" srcId="{FD1ACD68-2F56-4545-A598-E17F21D51E07}" destId="{D5DFF5FF-1667-48E0-9DD8-B3062249BA94}" srcOrd="4" destOrd="0" parTransId="{35636336-9636-45E9-B596-689403EE2287}" sibTransId="{FEFE8293-0C8C-41EA-BAD0-328FF7771BBF}"/>
    <dgm:cxn modelId="{BCB7889E-034B-4A6B-AB50-93F11751A177}" srcId="{FD1ACD68-2F56-4545-A598-E17F21D51E07}" destId="{1802B33D-1CF5-43C0-AAAC-D98C217471F8}" srcOrd="0" destOrd="0" parTransId="{A5AB0231-F0A5-47D1-BFFE-FD21D0B5C63A}" sibTransId="{01DC46B0-3A8F-4DDC-904A-6B9CF5D42FAF}"/>
    <dgm:cxn modelId="{DE91A8AD-4DE0-AB4D-90F5-9853AAFCD98C}" type="presOf" srcId="{3282C569-4D07-4D09-B77A-E55A85D583CE}" destId="{A9772DC1-B6BB-0D4C-80E1-797D974F2451}" srcOrd="0" destOrd="0" presId="urn:microsoft.com/office/officeart/2008/layout/LinedList"/>
    <dgm:cxn modelId="{217D12B5-62C2-4F2E-87C7-A7AD1B611D1A}" srcId="{FD1ACD68-2F56-4545-A598-E17F21D51E07}" destId="{72A05B93-0E67-4E00-AF18-4BDE135AD6EC}" srcOrd="2" destOrd="0" parTransId="{CA410592-ABB8-402B-AA62-E51DD45CCEB7}" sibTransId="{CC53BFAA-081F-468F-9473-DE9B07A24AF5}"/>
    <dgm:cxn modelId="{7D54DBBD-FBF6-438C-AB60-18D4971B306E}" srcId="{FD1ACD68-2F56-4545-A598-E17F21D51E07}" destId="{AF19AB38-0D73-4EEC-82D4-DBF6FB0B7382}" srcOrd="3" destOrd="0" parTransId="{6F691488-3E8D-4C5F-88AD-B1AC0D0145AA}" sibTransId="{4515B724-99B5-434C-B4C7-D9AB24062C58}"/>
    <dgm:cxn modelId="{EFAAC2C1-0375-C549-AD9B-8DCA07FF9F1E}" type="presOf" srcId="{742C3158-AD3B-4DDC-9815-472C5C6E9EE7}" destId="{3F246F24-B506-5141-B0CB-C10D2313F1A0}" srcOrd="0" destOrd="0" presId="urn:microsoft.com/office/officeart/2008/layout/LinedList"/>
    <dgm:cxn modelId="{237910CB-7001-4023-9497-1730B51BE775}" srcId="{FD1ACD68-2F56-4545-A598-E17F21D51E07}" destId="{742C3158-AD3B-4DDC-9815-472C5C6E9EE7}" srcOrd="5" destOrd="0" parTransId="{9CC34BE2-CAAB-4533-937E-70FE9869A55A}" sibTransId="{E4EEE41B-9C3E-4BEF-8CD2-9A588648E024}"/>
    <dgm:cxn modelId="{782521F9-EE39-1A43-83D4-C8E955D83A82}" type="presOf" srcId="{D5DFF5FF-1667-48E0-9DD8-B3062249BA94}" destId="{3B97B54B-70AE-6B42-A956-9BE9A2787AAE}" srcOrd="0" destOrd="0" presId="urn:microsoft.com/office/officeart/2008/layout/LinedList"/>
    <dgm:cxn modelId="{5C6272AF-2247-9E48-B7DD-8CD6CDACEB7F}" type="presParOf" srcId="{B674A9CC-0D8B-E441-974C-E2CF8A05F055}" destId="{FEAB7681-BFB7-9048-862C-AB27949BA9DD}" srcOrd="0" destOrd="0" presId="urn:microsoft.com/office/officeart/2008/layout/LinedList"/>
    <dgm:cxn modelId="{185938D2-7CC4-244B-9B75-A062CB568F8F}" type="presParOf" srcId="{B674A9CC-0D8B-E441-974C-E2CF8A05F055}" destId="{68665C83-10A2-144D-A114-705991B3471D}" srcOrd="1" destOrd="0" presId="urn:microsoft.com/office/officeart/2008/layout/LinedList"/>
    <dgm:cxn modelId="{3697AD0B-D2C6-AE4E-B20E-F762859489D2}" type="presParOf" srcId="{68665C83-10A2-144D-A114-705991B3471D}" destId="{8A59E80B-5260-F344-A31B-09B749A98629}" srcOrd="0" destOrd="0" presId="urn:microsoft.com/office/officeart/2008/layout/LinedList"/>
    <dgm:cxn modelId="{C8E060D7-6A24-854E-887C-EF9F86CA3B7E}" type="presParOf" srcId="{68665C83-10A2-144D-A114-705991B3471D}" destId="{2B0F0091-E3BC-E044-A58A-742EA2A5378A}" srcOrd="1" destOrd="0" presId="urn:microsoft.com/office/officeart/2008/layout/LinedList"/>
    <dgm:cxn modelId="{5EA29996-1C3D-3E44-871E-4C517EE910CF}" type="presParOf" srcId="{B674A9CC-0D8B-E441-974C-E2CF8A05F055}" destId="{FFA7F913-580D-F743-8247-1F9CEA6B211E}" srcOrd="2" destOrd="0" presId="urn:microsoft.com/office/officeart/2008/layout/LinedList"/>
    <dgm:cxn modelId="{FCE75BFD-19B0-0641-AA5E-25A19D928EE1}" type="presParOf" srcId="{B674A9CC-0D8B-E441-974C-E2CF8A05F055}" destId="{766CACE0-8898-6D4C-83B3-83F9ADF3C588}" srcOrd="3" destOrd="0" presId="urn:microsoft.com/office/officeart/2008/layout/LinedList"/>
    <dgm:cxn modelId="{AD8A8C46-15B3-404F-9E25-9B3FF1684B3D}" type="presParOf" srcId="{766CACE0-8898-6D4C-83B3-83F9ADF3C588}" destId="{A9772DC1-B6BB-0D4C-80E1-797D974F2451}" srcOrd="0" destOrd="0" presId="urn:microsoft.com/office/officeart/2008/layout/LinedList"/>
    <dgm:cxn modelId="{1D389B8D-1F8C-4243-87A6-99CA36C4F7B4}" type="presParOf" srcId="{766CACE0-8898-6D4C-83B3-83F9ADF3C588}" destId="{55C06F39-4BCD-6D46-A0BF-08D6B6CF9E22}" srcOrd="1" destOrd="0" presId="urn:microsoft.com/office/officeart/2008/layout/LinedList"/>
    <dgm:cxn modelId="{76B0CFE0-EA4D-A543-B5E2-2C8A57A241BE}" type="presParOf" srcId="{B674A9CC-0D8B-E441-974C-E2CF8A05F055}" destId="{9C143B0C-B39F-5941-9FE7-C5EE51F7E727}" srcOrd="4" destOrd="0" presId="urn:microsoft.com/office/officeart/2008/layout/LinedList"/>
    <dgm:cxn modelId="{BD28583E-2E71-F04B-B1C2-FBD8CA2E474B}" type="presParOf" srcId="{B674A9CC-0D8B-E441-974C-E2CF8A05F055}" destId="{F79460E7-7952-8246-9D0C-B56FA89A40D0}" srcOrd="5" destOrd="0" presId="urn:microsoft.com/office/officeart/2008/layout/LinedList"/>
    <dgm:cxn modelId="{0501E7E9-2229-F24D-855F-A3F7293FED34}" type="presParOf" srcId="{F79460E7-7952-8246-9D0C-B56FA89A40D0}" destId="{9A0E8D60-F500-5B4E-851A-3063C907E40B}" srcOrd="0" destOrd="0" presId="urn:microsoft.com/office/officeart/2008/layout/LinedList"/>
    <dgm:cxn modelId="{224BBC59-D62C-F340-9D10-61940829D3E8}" type="presParOf" srcId="{F79460E7-7952-8246-9D0C-B56FA89A40D0}" destId="{1094717D-0062-4A49-B4B8-5FC5584E376D}" srcOrd="1" destOrd="0" presId="urn:microsoft.com/office/officeart/2008/layout/LinedList"/>
    <dgm:cxn modelId="{1E7C1CE7-23F9-2D4E-9616-58A18BCE8C11}" type="presParOf" srcId="{B674A9CC-0D8B-E441-974C-E2CF8A05F055}" destId="{BF8BF0AB-FE51-504F-A3F6-4BD1C2837D74}" srcOrd="6" destOrd="0" presId="urn:microsoft.com/office/officeart/2008/layout/LinedList"/>
    <dgm:cxn modelId="{9477BF9A-A068-314F-911D-D4AAE7D4C449}" type="presParOf" srcId="{B674A9CC-0D8B-E441-974C-E2CF8A05F055}" destId="{7A75FDD5-6187-534A-8921-71D4BB9356FB}" srcOrd="7" destOrd="0" presId="urn:microsoft.com/office/officeart/2008/layout/LinedList"/>
    <dgm:cxn modelId="{DEDF86D3-A019-4C4B-9403-2575BFB333C3}" type="presParOf" srcId="{7A75FDD5-6187-534A-8921-71D4BB9356FB}" destId="{D52BF611-900C-ED41-9883-4D60EBDAF81B}" srcOrd="0" destOrd="0" presId="urn:microsoft.com/office/officeart/2008/layout/LinedList"/>
    <dgm:cxn modelId="{11D4BC42-2781-B047-A5BE-0CFBB75F19B9}" type="presParOf" srcId="{7A75FDD5-6187-534A-8921-71D4BB9356FB}" destId="{7564CEDA-22AD-6D41-BA74-3F515027C404}" srcOrd="1" destOrd="0" presId="urn:microsoft.com/office/officeart/2008/layout/LinedList"/>
    <dgm:cxn modelId="{489BEEB9-99EF-174B-A20D-47E696FC026E}" type="presParOf" srcId="{B674A9CC-0D8B-E441-974C-E2CF8A05F055}" destId="{BE4926C2-E61C-F846-9A58-7F26147F2C09}" srcOrd="8" destOrd="0" presId="urn:microsoft.com/office/officeart/2008/layout/LinedList"/>
    <dgm:cxn modelId="{3F7C5E7E-FBEE-4F4D-811F-BFC733DD342C}" type="presParOf" srcId="{B674A9CC-0D8B-E441-974C-E2CF8A05F055}" destId="{600074AA-39F5-3C4C-8175-FC500AA08AE2}" srcOrd="9" destOrd="0" presId="urn:microsoft.com/office/officeart/2008/layout/LinedList"/>
    <dgm:cxn modelId="{319055DF-2D0C-6E40-9FD9-7D508827F28F}" type="presParOf" srcId="{600074AA-39F5-3C4C-8175-FC500AA08AE2}" destId="{3B97B54B-70AE-6B42-A956-9BE9A2787AAE}" srcOrd="0" destOrd="0" presId="urn:microsoft.com/office/officeart/2008/layout/LinedList"/>
    <dgm:cxn modelId="{314F23B9-8CE2-0E45-B541-44CA696BF966}" type="presParOf" srcId="{600074AA-39F5-3C4C-8175-FC500AA08AE2}" destId="{531AE76F-0FF7-2D43-879C-F461DE764527}" srcOrd="1" destOrd="0" presId="urn:microsoft.com/office/officeart/2008/layout/LinedList"/>
    <dgm:cxn modelId="{A5BEF664-5B38-0B44-A347-7171DEB85D7E}" type="presParOf" srcId="{B674A9CC-0D8B-E441-974C-E2CF8A05F055}" destId="{F74FAE57-2683-1D4D-9A55-2E294F253022}" srcOrd="10" destOrd="0" presId="urn:microsoft.com/office/officeart/2008/layout/LinedList"/>
    <dgm:cxn modelId="{5D9FE126-1BA3-3F49-91CF-635292B553A0}" type="presParOf" srcId="{B674A9CC-0D8B-E441-974C-E2CF8A05F055}" destId="{1B3C4E82-5F95-2845-9015-D15931F9B12C}" srcOrd="11" destOrd="0" presId="urn:microsoft.com/office/officeart/2008/layout/LinedList"/>
    <dgm:cxn modelId="{DC530B48-ED0A-3C43-979C-76D1AA4F28DE}" type="presParOf" srcId="{1B3C4E82-5F95-2845-9015-D15931F9B12C}" destId="{3F246F24-B506-5141-B0CB-C10D2313F1A0}" srcOrd="0" destOrd="0" presId="urn:microsoft.com/office/officeart/2008/layout/LinedList"/>
    <dgm:cxn modelId="{E31DEF08-3C1B-8C44-ADE7-5F650824A2BF}" type="presParOf" srcId="{1B3C4E82-5F95-2845-9015-D15931F9B12C}" destId="{EBAEAAC2-8C3A-3F40-ABC8-7552F768CA9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D1ACD68-2F56-4545-A598-E17F21D51E0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1802B33D-1CF5-43C0-AAAC-D98C217471F8}">
      <dgm:prSet custT="1"/>
      <dgm:spPr>
        <a:solidFill>
          <a:schemeClr val="accent6">
            <a:lumMod val="40000"/>
            <a:lumOff val="60000"/>
          </a:schemeClr>
        </a:solidFill>
      </dgm:spPr>
      <dgm:t>
        <a:bodyPr/>
        <a:lstStyle/>
        <a:p>
          <a:r>
            <a:rPr lang="en-US" sz="2800" b="1" dirty="0"/>
            <a:t>February 1762 at </a:t>
          </a:r>
          <a:r>
            <a:rPr lang="en-US" sz="2800" b="1" dirty="0" err="1"/>
            <a:t>Rohira-Kup</a:t>
          </a:r>
          <a:endParaRPr lang="en-US" sz="2800" dirty="0"/>
        </a:p>
      </dgm:t>
    </dgm:pt>
    <dgm:pt modelId="{A5AB0231-F0A5-47D1-BFFE-FD21D0B5C63A}" type="parTrans" cxnId="{BCB7889E-034B-4A6B-AB50-93F11751A177}">
      <dgm:prSet/>
      <dgm:spPr/>
      <dgm:t>
        <a:bodyPr/>
        <a:lstStyle/>
        <a:p>
          <a:endParaRPr lang="en-US"/>
        </a:p>
      </dgm:t>
    </dgm:pt>
    <dgm:pt modelId="{01DC46B0-3A8F-4DDC-904A-6B9CF5D42FAF}" type="sibTrans" cxnId="{BCB7889E-034B-4A6B-AB50-93F11751A177}">
      <dgm:prSet/>
      <dgm:spPr/>
      <dgm:t>
        <a:bodyPr/>
        <a:lstStyle/>
        <a:p>
          <a:endParaRPr lang="en-US"/>
        </a:p>
      </dgm:t>
    </dgm:pt>
    <dgm:pt modelId="{AF19AB38-0D73-4EEC-82D4-DBF6FB0B7382}">
      <dgm:prSet custT="1"/>
      <dgm:spPr>
        <a:solidFill>
          <a:schemeClr val="accent6">
            <a:lumMod val="40000"/>
            <a:lumOff val="60000"/>
          </a:schemeClr>
        </a:solidFill>
      </dgm:spPr>
      <dgm:t>
        <a:bodyPr/>
        <a:lstStyle/>
        <a:p>
          <a:r>
            <a:rPr lang="en-US" sz="2800" b="1" dirty="0"/>
            <a:t>Vigilantes</a:t>
          </a:r>
          <a:r>
            <a:rPr lang="en-US" sz="2800" dirty="0"/>
            <a:t>: </a:t>
          </a:r>
          <a:r>
            <a:rPr lang="en-US" sz="2800" dirty="0">
              <a:solidFill>
                <a:srgbClr val="C00000"/>
              </a:solidFill>
            </a:rPr>
            <a:t>Organized and trained Bands of Hate Groups guided by Elites (</a:t>
          </a:r>
          <a:r>
            <a:rPr lang="en-US" sz="2800" dirty="0" err="1">
              <a:solidFill>
                <a:srgbClr val="C00000"/>
              </a:solidFill>
            </a:rPr>
            <a:t>Chaudharis</a:t>
          </a:r>
          <a:r>
            <a:rPr lang="en-US" sz="2800" dirty="0">
              <a:solidFill>
                <a:srgbClr val="C00000"/>
              </a:solidFill>
            </a:rPr>
            <a:t>)</a:t>
          </a:r>
          <a:endParaRPr lang="en-US" sz="1700" dirty="0">
            <a:solidFill>
              <a:srgbClr val="C00000"/>
            </a:solidFill>
          </a:endParaRPr>
        </a:p>
      </dgm:t>
    </dgm:pt>
    <dgm:pt modelId="{6F691488-3E8D-4C5F-88AD-B1AC0D0145AA}" type="parTrans" cxnId="{7D54DBBD-FBF6-438C-AB60-18D4971B306E}">
      <dgm:prSet/>
      <dgm:spPr/>
      <dgm:t>
        <a:bodyPr/>
        <a:lstStyle/>
        <a:p>
          <a:endParaRPr lang="en-US"/>
        </a:p>
      </dgm:t>
    </dgm:pt>
    <dgm:pt modelId="{4515B724-99B5-434C-B4C7-D9AB24062C58}" type="sibTrans" cxnId="{7D54DBBD-FBF6-438C-AB60-18D4971B306E}">
      <dgm:prSet/>
      <dgm:spPr/>
      <dgm:t>
        <a:bodyPr/>
        <a:lstStyle/>
        <a:p>
          <a:endParaRPr lang="en-US"/>
        </a:p>
      </dgm:t>
    </dgm:pt>
    <dgm:pt modelId="{D5DFF5FF-1667-48E0-9DD8-B3062249BA94}">
      <dgm:prSet custT="1"/>
      <dgm:spPr>
        <a:solidFill>
          <a:schemeClr val="accent6">
            <a:lumMod val="40000"/>
            <a:lumOff val="60000"/>
          </a:schemeClr>
        </a:solidFill>
      </dgm:spPr>
      <dgm:t>
        <a:bodyPr/>
        <a:lstStyle/>
        <a:p>
          <a:r>
            <a:rPr lang="en-US" sz="2400" b="1" dirty="0" err="1">
              <a:solidFill>
                <a:schemeClr val="tx1"/>
              </a:solidFill>
            </a:rPr>
            <a:t>Ghara</a:t>
          </a:r>
          <a:r>
            <a:rPr lang="en-US" sz="2400" b="1" dirty="0">
              <a:solidFill>
                <a:schemeClr val="tx1"/>
              </a:solidFill>
            </a:rPr>
            <a:t> (The Genocidal Effect): </a:t>
          </a:r>
        </a:p>
        <a:p>
          <a:r>
            <a:rPr lang="en-US" sz="2400" b="1" dirty="0">
              <a:solidFill>
                <a:srgbClr val="C00000"/>
              </a:solidFill>
            </a:rPr>
            <a:t>About 30,000 – 35000 Sikhs Massacred. Sikhs’ Most Sacred Place Harmandir Sahib (Golden Temple) blown up with Gunpowder. </a:t>
          </a:r>
        </a:p>
        <a:p>
          <a:r>
            <a:rPr lang="en-US" sz="2400" b="1" dirty="0">
              <a:solidFill>
                <a:srgbClr val="C00000"/>
              </a:solidFill>
            </a:rPr>
            <a:t>Sikhs’ Guru </a:t>
          </a:r>
          <a:r>
            <a:rPr lang="en-US" sz="2400" b="1" dirty="0" err="1">
              <a:solidFill>
                <a:srgbClr val="C00000"/>
              </a:solidFill>
            </a:rPr>
            <a:t>Granth</a:t>
          </a:r>
          <a:r>
            <a:rPr lang="en-US" sz="2400" b="1" dirty="0">
              <a:solidFill>
                <a:srgbClr val="C00000"/>
              </a:solidFill>
            </a:rPr>
            <a:t> Sahib, scriptures and other artifacts destroyed.</a:t>
          </a:r>
        </a:p>
      </dgm:t>
    </dgm:pt>
    <dgm:pt modelId="{35636336-9636-45E9-B596-689403EE2287}" type="parTrans" cxnId="{9106E099-E2BC-438F-8DDB-A5B3D5ADD6C0}">
      <dgm:prSet/>
      <dgm:spPr/>
      <dgm:t>
        <a:bodyPr/>
        <a:lstStyle/>
        <a:p>
          <a:endParaRPr lang="en-US"/>
        </a:p>
      </dgm:t>
    </dgm:pt>
    <dgm:pt modelId="{FEFE8293-0C8C-41EA-BAD0-328FF7771BBF}" type="sibTrans" cxnId="{9106E099-E2BC-438F-8DDB-A5B3D5ADD6C0}">
      <dgm:prSet/>
      <dgm:spPr/>
      <dgm:t>
        <a:bodyPr/>
        <a:lstStyle/>
        <a:p>
          <a:endParaRPr lang="en-US"/>
        </a:p>
      </dgm:t>
    </dgm:pt>
    <dgm:pt modelId="{742C3158-AD3B-4DDC-9815-472C5C6E9EE7}">
      <dgm:prSet/>
      <dgm:spPr>
        <a:solidFill>
          <a:schemeClr val="accent6">
            <a:lumMod val="40000"/>
            <a:lumOff val="60000"/>
          </a:schemeClr>
        </a:solidFill>
      </dgm:spPr>
      <dgm:t>
        <a:bodyPr/>
        <a:lstStyle/>
        <a:p>
          <a:endParaRPr lang="en-US" dirty="0"/>
        </a:p>
        <a:p>
          <a:endParaRPr lang="en-US" dirty="0"/>
        </a:p>
      </dgm:t>
    </dgm:pt>
    <dgm:pt modelId="{9CC34BE2-CAAB-4533-937E-70FE9869A55A}" type="parTrans" cxnId="{237910CB-7001-4023-9497-1730B51BE775}">
      <dgm:prSet/>
      <dgm:spPr/>
      <dgm:t>
        <a:bodyPr/>
        <a:lstStyle/>
        <a:p>
          <a:endParaRPr lang="en-US"/>
        </a:p>
      </dgm:t>
    </dgm:pt>
    <dgm:pt modelId="{E4EEE41B-9C3E-4BEF-8CD2-9A588648E024}" type="sibTrans" cxnId="{237910CB-7001-4023-9497-1730B51BE775}">
      <dgm:prSet/>
      <dgm:spPr/>
      <dgm:t>
        <a:bodyPr/>
        <a:lstStyle/>
        <a:p>
          <a:endParaRPr lang="en-US"/>
        </a:p>
      </dgm:t>
    </dgm:pt>
    <dgm:pt modelId="{3282C569-4D07-4D09-B77A-E55A85D583CE}">
      <dgm:prSet custT="1"/>
      <dgm:spPr>
        <a:solidFill>
          <a:schemeClr val="accent6">
            <a:lumMod val="40000"/>
            <a:lumOff val="60000"/>
          </a:schemeClr>
        </a:solidFill>
      </dgm:spPr>
      <dgm:t>
        <a:bodyPr/>
        <a:lstStyle/>
        <a:p>
          <a:r>
            <a:rPr lang="en-US" sz="2400" b="1" dirty="0"/>
            <a:t>Actors: 1. </a:t>
          </a:r>
          <a:r>
            <a:rPr lang="en-US" sz="2400" b="1" dirty="0">
              <a:solidFill>
                <a:srgbClr val="C00000"/>
              </a:solidFill>
            </a:rPr>
            <a:t>Afghan Ruler Ahmad Shah Abdali </a:t>
          </a:r>
        </a:p>
        <a:p>
          <a:r>
            <a:rPr lang="en-US" sz="2400" b="1" dirty="0">
              <a:solidFill>
                <a:schemeClr val="tx1"/>
              </a:solidFill>
            </a:rPr>
            <a:t>2. </a:t>
          </a:r>
          <a:r>
            <a:rPr lang="en-US" sz="2400" b="1" dirty="0">
              <a:solidFill>
                <a:srgbClr val="C00000"/>
              </a:solidFill>
            </a:rPr>
            <a:t>Governor of </a:t>
          </a:r>
          <a:r>
            <a:rPr lang="en-US" sz="2400" b="1" dirty="0" err="1">
              <a:solidFill>
                <a:srgbClr val="C00000"/>
              </a:solidFill>
            </a:rPr>
            <a:t>Sirhind</a:t>
          </a:r>
          <a:r>
            <a:rPr lang="en-US" sz="2400" b="1" dirty="0">
              <a:solidFill>
                <a:srgbClr val="C00000"/>
              </a:solidFill>
            </a:rPr>
            <a:t>, Jahan Khan </a:t>
          </a:r>
        </a:p>
        <a:p>
          <a:r>
            <a:rPr lang="en-US" sz="2800" b="1" dirty="0"/>
            <a:t>3. </a:t>
          </a:r>
          <a:r>
            <a:rPr lang="en-US" sz="2800" b="1" dirty="0">
              <a:solidFill>
                <a:srgbClr val="C00000"/>
              </a:solidFill>
            </a:rPr>
            <a:t>Governor of </a:t>
          </a:r>
          <a:r>
            <a:rPr lang="en-US" sz="2800" b="1" dirty="0" err="1">
              <a:solidFill>
                <a:srgbClr val="C00000"/>
              </a:solidFill>
            </a:rPr>
            <a:t>Malerkotla</a:t>
          </a:r>
          <a:r>
            <a:rPr lang="en-US" sz="2800" b="1" dirty="0">
              <a:solidFill>
                <a:srgbClr val="C00000"/>
              </a:solidFill>
            </a:rPr>
            <a:t>, </a:t>
          </a:r>
          <a:r>
            <a:rPr lang="en-US" sz="2800" b="1" dirty="0" err="1">
              <a:solidFill>
                <a:srgbClr val="C00000"/>
              </a:solidFill>
            </a:rPr>
            <a:t>Hinghan</a:t>
          </a:r>
          <a:r>
            <a:rPr lang="en-US" sz="2800" b="1" dirty="0">
              <a:solidFill>
                <a:srgbClr val="C00000"/>
              </a:solidFill>
            </a:rPr>
            <a:t> Khan</a:t>
          </a:r>
        </a:p>
        <a:p>
          <a:r>
            <a:rPr lang="en-US" sz="2800" b="1" dirty="0"/>
            <a:t>4. </a:t>
          </a:r>
          <a:r>
            <a:rPr lang="en-US" sz="2800" b="1" dirty="0">
              <a:solidFill>
                <a:srgbClr val="C00000"/>
              </a:solidFill>
            </a:rPr>
            <a:t>Hindu Hill Chiefs</a:t>
          </a:r>
        </a:p>
        <a:p>
          <a:endParaRPr lang="en-US" sz="2800" b="1" dirty="0"/>
        </a:p>
        <a:p>
          <a:endParaRPr lang="en-US" sz="2000" dirty="0"/>
        </a:p>
      </dgm:t>
    </dgm:pt>
    <dgm:pt modelId="{1B8A6FDE-140E-48F0-88F1-0A565DFD14D0}" type="sibTrans" cxnId="{7986D940-56EC-42C9-95C4-B2C1A09F6525}">
      <dgm:prSet/>
      <dgm:spPr/>
      <dgm:t>
        <a:bodyPr/>
        <a:lstStyle/>
        <a:p>
          <a:endParaRPr lang="en-US"/>
        </a:p>
      </dgm:t>
    </dgm:pt>
    <dgm:pt modelId="{288CE5A9-F925-4AF9-AD61-D61DF1FDCA3E}" type="parTrans" cxnId="{7986D940-56EC-42C9-95C4-B2C1A09F6525}">
      <dgm:prSet/>
      <dgm:spPr/>
      <dgm:t>
        <a:bodyPr/>
        <a:lstStyle/>
        <a:p>
          <a:endParaRPr lang="en-US"/>
        </a:p>
      </dgm:t>
    </dgm:pt>
    <dgm:pt modelId="{72A05B93-0E67-4E00-AF18-4BDE135AD6EC}">
      <dgm:prSet custT="1"/>
      <dgm:spPr>
        <a:solidFill>
          <a:schemeClr val="accent6">
            <a:lumMod val="40000"/>
            <a:lumOff val="60000"/>
          </a:schemeClr>
        </a:solidFill>
      </dgm:spPr>
      <dgm:t>
        <a:bodyPr/>
        <a:lstStyle/>
        <a:p>
          <a:r>
            <a:rPr lang="en-US" sz="2800" b="1" dirty="0"/>
            <a:t>Allies</a:t>
          </a:r>
          <a:r>
            <a:rPr lang="en-US" sz="1700" dirty="0"/>
            <a:t>: </a:t>
          </a:r>
          <a:r>
            <a:rPr lang="en-US" sz="2000" b="1" dirty="0" err="1">
              <a:solidFill>
                <a:srgbClr val="C00000"/>
              </a:solidFill>
            </a:rPr>
            <a:t>Niranjanias</a:t>
          </a:r>
          <a:r>
            <a:rPr lang="en-US" sz="2000" b="1" dirty="0">
              <a:solidFill>
                <a:srgbClr val="C00000"/>
              </a:solidFill>
            </a:rPr>
            <a:t> or </a:t>
          </a:r>
          <a:r>
            <a:rPr lang="en-US" sz="2000" b="1" dirty="0" err="1">
              <a:solidFill>
                <a:srgbClr val="C00000"/>
              </a:solidFill>
            </a:rPr>
            <a:t>Hindalis</a:t>
          </a:r>
          <a:r>
            <a:rPr lang="en-US" sz="2000" b="1" dirty="0">
              <a:solidFill>
                <a:srgbClr val="C00000"/>
              </a:solidFill>
            </a:rPr>
            <a:t> of </a:t>
          </a:r>
          <a:r>
            <a:rPr lang="en-US" sz="2000" b="1" dirty="0" err="1">
              <a:solidFill>
                <a:srgbClr val="C00000"/>
              </a:solidFill>
            </a:rPr>
            <a:t>Jandiala</a:t>
          </a:r>
          <a:r>
            <a:rPr lang="en-US" sz="2000" b="1" dirty="0">
              <a:solidFill>
                <a:srgbClr val="C00000"/>
              </a:solidFill>
            </a:rPr>
            <a:t> under the patronage of both Mughals, Afghans, and Hill Chiefs; Key Spy Center against Sikhs. </a:t>
          </a:r>
        </a:p>
      </dgm:t>
    </dgm:pt>
    <dgm:pt modelId="{CC53BFAA-081F-468F-9473-DE9B07A24AF5}" type="sibTrans" cxnId="{217D12B5-62C2-4F2E-87C7-A7AD1B611D1A}">
      <dgm:prSet/>
      <dgm:spPr/>
      <dgm:t>
        <a:bodyPr/>
        <a:lstStyle/>
        <a:p>
          <a:endParaRPr lang="en-US"/>
        </a:p>
      </dgm:t>
    </dgm:pt>
    <dgm:pt modelId="{CA410592-ABB8-402B-AA62-E51DD45CCEB7}" type="parTrans" cxnId="{217D12B5-62C2-4F2E-87C7-A7AD1B611D1A}">
      <dgm:prSet/>
      <dgm:spPr/>
      <dgm:t>
        <a:bodyPr/>
        <a:lstStyle/>
        <a:p>
          <a:endParaRPr lang="en-US"/>
        </a:p>
      </dgm:t>
    </dgm:pt>
    <dgm:pt modelId="{B674A9CC-0D8B-E441-974C-E2CF8A05F055}" type="pres">
      <dgm:prSet presAssocID="{FD1ACD68-2F56-4545-A598-E17F21D51E07}" presName="vert0" presStyleCnt="0">
        <dgm:presLayoutVars>
          <dgm:dir/>
          <dgm:animOne val="branch"/>
          <dgm:animLvl val="lvl"/>
        </dgm:presLayoutVars>
      </dgm:prSet>
      <dgm:spPr/>
    </dgm:pt>
    <dgm:pt modelId="{FEAB7681-BFB7-9048-862C-AB27949BA9DD}" type="pres">
      <dgm:prSet presAssocID="{1802B33D-1CF5-43C0-AAAC-D98C217471F8}" presName="thickLine" presStyleLbl="alignNode1" presStyleIdx="0" presStyleCnt="6"/>
      <dgm:spPr/>
    </dgm:pt>
    <dgm:pt modelId="{68665C83-10A2-144D-A114-705991B3471D}" type="pres">
      <dgm:prSet presAssocID="{1802B33D-1CF5-43C0-AAAC-D98C217471F8}" presName="horz1" presStyleCnt="0"/>
      <dgm:spPr/>
    </dgm:pt>
    <dgm:pt modelId="{8A59E80B-5260-F344-A31B-09B749A98629}" type="pres">
      <dgm:prSet presAssocID="{1802B33D-1CF5-43C0-AAAC-D98C217471F8}" presName="tx1" presStyleLbl="revTx" presStyleIdx="0" presStyleCnt="6" custScaleY="40541" custLinFactNeighborX="44" custLinFactNeighborY="-6979"/>
      <dgm:spPr/>
    </dgm:pt>
    <dgm:pt modelId="{2B0F0091-E3BC-E044-A58A-742EA2A5378A}" type="pres">
      <dgm:prSet presAssocID="{1802B33D-1CF5-43C0-AAAC-D98C217471F8}" presName="vert1" presStyleCnt="0"/>
      <dgm:spPr/>
    </dgm:pt>
    <dgm:pt modelId="{FFA7F913-580D-F743-8247-1F9CEA6B211E}" type="pres">
      <dgm:prSet presAssocID="{3282C569-4D07-4D09-B77A-E55A85D583CE}" presName="thickLine" presStyleLbl="alignNode1" presStyleIdx="1" presStyleCnt="6"/>
      <dgm:spPr/>
    </dgm:pt>
    <dgm:pt modelId="{766CACE0-8898-6D4C-83B3-83F9ADF3C588}" type="pres">
      <dgm:prSet presAssocID="{3282C569-4D07-4D09-B77A-E55A85D583CE}" presName="horz1" presStyleCnt="0"/>
      <dgm:spPr/>
    </dgm:pt>
    <dgm:pt modelId="{A9772DC1-B6BB-0D4C-80E1-797D974F2451}" type="pres">
      <dgm:prSet presAssocID="{3282C569-4D07-4D09-B77A-E55A85D583CE}" presName="tx1" presStyleLbl="revTx" presStyleIdx="1" presStyleCnt="6" custScaleY="112269"/>
      <dgm:spPr/>
    </dgm:pt>
    <dgm:pt modelId="{55C06F39-4BCD-6D46-A0BF-08D6B6CF9E22}" type="pres">
      <dgm:prSet presAssocID="{3282C569-4D07-4D09-B77A-E55A85D583CE}" presName="vert1" presStyleCnt="0"/>
      <dgm:spPr/>
    </dgm:pt>
    <dgm:pt modelId="{9C143B0C-B39F-5941-9FE7-C5EE51F7E727}" type="pres">
      <dgm:prSet presAssocID="{72A05B93-0E67-4E00-AF18-4BDE135AD6EC}" presName="thickLine" presStyleLbl="alignNode1" presStyleIdx="2" presStyleCnt="6"/>
      <dgm:spPr/>
    </dgm:pt>
    <dgm:pt modelId="{F79460E7-7952-8246-9D0C-B56FA89A40D0}" type="pres">
      <dgm:prSet presAssocID="{72A05B93-0E67-4E00-AF18-4BDE135AD6EC}" presName="horz1" presStyleCnt="0"/>
      <dgm:spPr/>
    </dgm:pt>
    <dgm:pt modelId="{9A0E8D60-F500-5B4E-851A-3063C907E40B}" type="pres">
      <dgm:prSet presAssocID="{72A05B93-0E67-4E00-AF18-4BDE135AD6EC}" presName="tx1" presStyleLbl="revTx" presStyleIdx="2" presStyleCnt="6" custScaleY="80207" custLinFactNeighborX="39" custLinFactNeighborY="-11763"/>
      <dgm:spPr/>
    </dgm:pt>
    <dgm:pt modelId="{1094717D-0062-4A49-B4B8-5FC5584E376D}" type="pres">
      <dgm:prSet presAssocID="{72A05B93-0E67-4E00-AF18-4BDE135AD6EC}" presName="vert1" presStyleCnt="0"/>
      <dgm:spPr/>
    </dgm:pt>
    <dgm:pt modelId="{BF8BF0AB-FE51-504F-A3F6-4BD1C2837D74}" type="pres">
      <dgm:prSet presAssocID="{AF19AB38-0D73-4EEC-82D4-DBF6FB0B7382}" presName="thickLine" presStyleLbl="alignNode1" presStyleIdx="3" presStyleCnt="6"/>
      <dgm:spPr/>
    </dgm:pt>
    <dgm:pt modelId="{7A75FDD5-6187-534A-8921-71D4BB9356FB}" type="pres">
      <dgm:prSet presAssocID="{AF19AB38-0D73-4EEC-82D4-DBF6FB0B7382}" presName="horz1" presStyleCnt="0"/>
      <dgm:spPr/>
    </dgm:pt>
    <dgm:pt modelId="{D52BF611-900C-ED41-9883-4D60EBDAF81B}" type="pres">
      <dgm:prSet presAssocID="{AF19AB38-0D73-4EEC-82D4-DBF6FB0B7382}" presName="tx1" presStyleLbl="revTx" presStyleIdx="3" presStyleCnt="6" custScaleY="62839" custLinFactNeighborX="246" custLinFactNeighborY="-25816"/>
      <dgm:spPr/>
    </dgm:pt>
    <dgm:pt modelId="{7564CEDA-22AD-6D41-BA74-3F515027C404}" type="pres">
      <dgm:prSet presAssocID="{AF19AB38-0D73-4EEC-82D4-DBF6FB0B7382}" presName="vert1" presStyleCnt="0"/>
      <dgm:spPr/>
    </dgm:pt>
    <dgm:pt modelId="{BE4926C2-E61C-F846-9A58-7F26147F2C09}" type="pres">
      <dgm:prSet presAssocID="{D5DFF5FF-1667-48E0-9DD8-B3062249BA94}" presName="thickLine" presStyleLbl="alignNode1" presStyleIdx="4" presStyleCnt="6"/>
      <dgm:spPr/>
    </dgm:pt>
    <dgm:pt modelId="{600074AA-39F5-3C4C-8175-FC500AA08AE2}" type="pres">
      <dgm:prSet presAssocID="{D5DFF5FF-1667-48E0-9DD8-B3062249BA94}" presName="horz1" presStyleCnt="0"/>
      <dgm:spPr/>
    </dgm:pt>
    <dgm:pt modelId="{3B97B54B-70AE-6B42-A956-9BE9A2787AAE}" type="pres">
      <dgm:prSet presAssocID="{D5DFF5FF-1667-48E0-9DD8-B3062249BA94}" presName="tx1" presStyleLbl="revTx" presStyleIdx="4" presStyleCnt="6" custScaleY="151729" custLinFactNeighborX="137" custLinFactNeighborY="-21688"/>
      <dgm:spPr/>
    </dgm:pt>
    <dgm:pt modelId="{531AE76F-0FF7-2D43-879C-F461DE764527}" type="pres">
      <dgm:prSet presAssocID="{D5DFF5FF-1667-48E0-9DD8-B3062249BA94}" presName="vert1" presStyleCnt="0"/>
      <dgm:spPr/>
    </dgm:pt>
    <dgm:pt modelId="{F74FAE57-2683-1D4D-9A55-2E294F253022}" type="pres">
      <dgm:prSet presAssocID="{742C3158-AD3B-4DDC-9815-472C5C6E9EE7}" presName="thickLine" presStyleLbl="alignNode1" presStyleIdx="5" presStyleCnt="6"/>
      <dgm:spPr/>
    </dgm:pt>
    <dgm:pt modelId="{1B3C4E82-5F95-2845-9015-D15931F9B12C}" type="pres">
      <dgm:prSet presAssocID="{742C3158-AD3B-4DDC-9815-472C5C6E9EE7}" presName="horz1" presStyleCnt="0"/>
      <dgm:spPr/>
    </dgm:pt>
    <dgm:pt modelId="{3F246F24-B506-5141-B0CB-C10D2313F1A0}" type="pres">
      <dgm:prSet presAssocID="{742C3158-AD3B-4DDC-9815-472C5C6E9EE7}" presName="tx1" presStyleLbl="revTx" presStyleIdx="5" presStyleCnt="6" custFlipVert="1" custScaleY="4841"/>
      <dgm:spPr/>
    </dgm:pt>
    <dgm:pt modelId="{EBAEAAC2-8C3A-3F40-ABC8-7552F768CA96}" type="pres">
      <dgm:prSet presAssocID="{742C3158-AD3B-4DDC-9815-472C5C6E9EE7}" presName="vert1" presStyleCnt="0"/>
      <dgm:spPr/>
    </dgm:pt>
  </dgm:ptLst>
  <dgm:cxnLst>
    <dgm:cxn modelId="{7986D940-56EC-42C9-95C4-B2C1A09F6525}" srcId="{FD1ACD68-2F56-4545-A598-E17F21D51E07}" destId="{3282C569-4D07-4D09-B77A-E55A85D583CE}" srcOrd="1" destOrd="0" parTransId="{288CE5A9-F925-4AF9-AD61-D61DF1FDCA3E}" sibTransId="{1B8A6FDE-140E-48F0-88F1-0A565DFD14D0}"/>
    <dgm:cxn modelId="{F8C2B768-B27E-3C4D-95E4-33592CB4CD29}" type="presOf" srcId="{72A05B93-0E67-4E00-AF18-4BDE135AD6EC}" destId="{9A0E8D60-F500-5B4E-851A-3063C907E40B}" srcOrd="0" destOrd="0" presId="urn:microsoft.com/office/officeart/2008/layout/LinedList"/>
    <dgm:cxn modelId="{8BB0276E-4E28-4F4B-B13E-101B23F7C307}" type="presOf" srcId="{AF19AB38-0D73-4EEC-82D4-DBF6FB0B7382}" destId="{D52BF611-900C-ED41-9883-4D60EBDAF81B}" srcOrd="0" destOrd="0" presId="urn:microsoft.com/office/officeart/2008/layout/LinedList"/>
    <dgm:cxn modelId="{3E819050-84FE-3943-B921-D2A809FECBC2}" type="presOf" srcId="{FD1ACD68-2F56-4545-A598-E17F21D51E07}" destId="{B674A9CC-0D8B-E441-974C-E2CF8A05F055}" srcOrd="0" destOrd="0" presId="urn:microsoft.com/office/officeart/2008/layout/LinedList"/>
    <dgm:cxn modelId="{C9E7F75A-2913-AF41-89FE-4CC2260F7178}" type="presOf" srcId="{1802B33D-1CF5-43C0-AAAC-D98C217471F8}" destId="{8A59E80B-5260-F344-A31B-09B749A98629}" srcOrd="0" destOrd="0" presId="urn:microsoft.com/office/officeart/2008/layout/LinedList"/>
    <dgm:cxn modelId="{9106E099-E2BC-438F-8DDB-A5B3D5ADD6C0}" srcId="{FD1ACD68-2F56-4545-A598-E17F21D51E07}" destId="{D5DFF5FF-1667-48E0-9DD8-B3062249BA94}" srcOrd="4" destOrd="0" parTransId="{35636336-9636-45E9-B596-689403EE2287}" sibTransId="{FEFE8293-0C8C-41EA-BAD0-328FF7771BBF}"/>
    <dgm:cxn modelId="{BCB7889E-034B-4A6B-AB50-93F11751A177}" srcId="{FD1ACD68-2F56-4545-A598-E17F21D51E07}" destId="{1802B33D-1CF5-43C0-AAAC-D98C217471F8}" srcOrd="0" destOrd="0" parTransId="{A5AB0231-F0A5-47D1-BFFE-FD21D0B5C63A}" sibTransId="{01DC46B0-3A8F-4DDC-904A-6B9CF5D42FAF}"/>
    <dgm:cxn modelId="{DE91A8AD-4DE0-AB4D-90F5-9853AAFCD98C}" type="presOf" srcId="{3282C569-4D07-4D09-B77A-E55A85D583CE}" destId="{A9772DC1-B6BB-0D4C-80E1-797D974F2451}" srcOrd="0" destOrd="0" presId="urn:microsoft.com/office/officeart/2008/layout/LinedList"/>
    <dgm:cxn modelId="{217D12B5-62C2-4F2E-87C7-A7AD1B611D1A}" srcId="{FD1ACD68-2F56-4545-A598-E17F21D51E07}" destId="{72A05B93-0E67-4E00-AF18-4BDE135AD6EC}" srcOrd="2" destOrd="0" parTransId="{CA410592-ABB8-402B-AA62-E51DD45CCEB7}" sibTransId="{CC53BFAA-081F-468F-9473-DE9B07A24AF5}"/>
    <dgm:cxn modelId="{7D54DBBD-FBF6-438C-AB60-18D4971B306E}" srcId="{FD1ACD68-2F56-4545-A598-E17F21D51E07}" destId="{AF19AB38-0D73-4EEC-82D4-DBF6FB0B7382}" srcOrd="3" destOrd="0" parTransId="{6F691488-3E8D-4C5F-88AD-B1AC0D0145AA}" sibTransId="{4515B724-99B5-434C-B4C7-D9AB24062C58}"/>
    <dgm:cxn modelId="{EFAAC2C1-0375-C549-AD9B-8DCA07FF9F1E}" type="presOf" srcId="{742C3158-AD3B-4DDC-9815-472C5C6E9EE7}" destId="{3F246F24-B506-5141-B0CB-C10D2313F1A0}" srcOrd="0" destOrd="0" presId="urn:microsoft.com/office/officeart/2008/layout/LinedList"/>
    <dgm:cxn modelId="{237910CB-7001-4023-9497-1730B51BE775}" srcId="{FD1ACD68-2F56-4545-A598-E17F21D51E07}" destId="{742C3158-AD3B-4DDC-9815-472C5C6E9EE7}" srcOrd="5" destOrd="0" parTransId="{9CC34BE2-CAAB-4533-937E-70FE9869A55A}" sibTransId="{E4EEE41B-9C3E-4BEF-8CD2-9A588648E024}"/>
    <dgm:cxn modelId="{782521F9-EE39-1A43-83D4-C8E955D83A82}" type="presOf" srcId="{D5DFF5FF-1667-48E0-9DD8-B3062249BA94}" destId="{3B97B54B-70AE-6B42-A956-9BE9A2787AAE}" srcOrd="0" destOrd="0" presId="urn:microsoft.com/office/officeart/2008/layout/LinedList"/>
    <dgm:cxn modelId="{5C6272AF-2247-9E48-B7DD-8CD6CDACEB7F}" type="presParOf" srcId="{B674A9CC-0D8B-E441-974C-E2CF8A05F055}" destId="{FEAB7681-BFB7-9048-862C-AB27949BA9DD}" srcOrd="0" destOrd="0" presId="urn:microsoft.com/office/officeart/2008/layout/LinedList"/>
    <dgm:cxn modelId="{185938D2-7CC4-244B-9B75-A062CB568F8F}" type="presParOf" srcId="{B674A9CC-0D8B-E441-974C-E2CF8A05F055}" destId="{68665C83-10A2-144D-A114-705991B3471D}" srcOrd="1" destOrd="0" presId="urn:microsoft.com/office/officeart/2008/layout/LinedList"/>
    <dgm:cxn modelId="{3697AD0B-D2C6-AE4E-B20E-F762859489D2}" type="presParOf" srcId="{68665C83-10A2-144D-A114-705991B3471D}" destId="{8A59E80B-5260-F344-A31B-09B749A98629}" srcOrd="0" destOrd="0" presId="urn:microsoft.com/office/officeart/2008/layout/LinedList"/>
    <dgm:cxn modelId="{C8E060D7-6A24-854E-887C-EF9F86CA3B7E}" type="presParOf" srcId="{68665C83-10A2-144D-A114-705991B3471D}" destId="{2B0F0091-E3BC-E044-A58A-742EA2A5378A}" srcOrd="1" destOrd="0" presId="urn:microsoft.com/office/officeart/2008/layout/LinedList"/>
    <dgm:cxn modelId="{5EA29996-1C3D-3E44-871E-4C517EE910CF}" type="presParOf" srcId="{B674A9CC-0D8B-E441-974C-E2CF8A05F055}" destId="{FFA7F913-580D-F743-8247-1F9CEA6B211E}" srcOrd="2" destOrd="0" presId="urn:microsoft.com/office/officeart/2008/layout/LinedList"/>
    <dgm:cxn modelId="{FCE75BFD-19B0-0641-AA5E-25A19D928EE1}" type="presParOf" srcId="{B674A9CC-0D8B-E441-974C-E2CF8A05F055}" destId="{766CACE0-8898-6D4C-83B3-83F9ADF3C588}" srcOrd="3" destOrd="0" presId="urn:microsoft.com/office/officeart/2008/layout/LinedList"/>
    <dgm:cxn modelId="{AD8A8C46-15B3-404F-9E25-9B3FF1684B3D}" type="presParOf" srcId="{766CACE0-8898-6D4C-83B3-83F9ADF3C588}" destId="{A9772DC1-B6BB-0D4C-80E1-797D974F2451}" srcOrd="0" destOrd="0" presId="urn:microsoft.com/office/officeart/2008/layout/LinedList"/>
    <dgm:cxn modelId="{1D389B8D-1F8C-4243-87A6-99CA36C4F7B4}" type="presParOf" srcId="{766CACE0-8898-6D4C-83B3-83F9ADF3C588}" destId="{55C06F39-4BCD-6D46-A0BF-08D6B6CF9E22}" srcOrd="1" destOrd="0" presId="urn:microsoft.com/office/officeart/2008/layout/LinedList"/>
    <dgm:cxn modelId="{76B0CFE0-EA4D-A543-B5E2-2C8A57A241BE}" type="presParOf" srcId="{B674A9CC-0D8B-E441-974C-E2CF8A05F055}" destId="{9C143B0C-B39F-5941-9FE7-C5EE51F7E727}" srcOrd="4" destOrd="0" presId="urn:microsoft.com/office/officeart/2008/layout/LinedList"/>
    <dgm:cxn modelId="{BD28583E-2E71-F04B-B1C2-FBD8CA2E474B}" type="presParOf" srcId="{B674A9CC-0D8B-E441-974C-E2CF8A05F055}" destId="{F79460E7-7952-8246-9D0C-B56FA89A40D0}" srcOrd="5" destOrd="0" presId="urn:microsoft.com/office/officeart/2008/layout/LinedList"/>
    <dgm:cxn modelId="{0501E7E9-2229-F24D-855F-A3F7293FED34}" type="presParOf" srcId="{F79460E7-7952-8246-9D0C-B56FA89A40D0}" destId="{9A0E8D60-F500-5B4E-851A-3063C907E40B}" srcOrd="0" destOrd="0" presId="urn:microsoft.com/office/officeart/2008/layout/LinedList"/>
    <dgm:cxn modelId="{224BBC59-D62C-F340-9D10-61940829D3E8}" type="presParOf" srcId="{F79460E7-7952-8246-9D0C-B56FA89A40D0}" destId="{1094717D-0062-4A49-B4B8-5FC5584E376D}" srcOrd="1" destOrd="0" presId="urn:microsoft.com/office/officeart/2008/layout/LinedList"/>
    <dgm:cxn modelId="{1E7C1CE7-23F9-2D4E-9616-58A18BCE8C11}" type="presParOf" srcId="{B674A9CC-0D8B-E441-974C-E2CF8A05F055}" destId="{BF8BF0AB-FE51-504F-A3F6-4BD1C2837D74}" srcOrd="6" destOrd="0" presId="urn:microsoft.com/office/officeart/2008/layout/LinedList"/>
    <dgm:cxn modelId="{9477BF9A-A068-314F-911D-D4AAE7D4C449}" type="presParOf" srcId="{B674A9CC-0D8B-E441-974C-E2CF8A05F055}" destId="{7A75FDD5-6187-534A-8921-71D4BB9356FB}" srcOrd="7" destOrd="0" presId="urn:microsoft.com/office/officeart/2008/layout/LinedList"/>
    <dgm:cxn modelId="{DEDF86D3-A019-4C4B-9403-2575BFB333C3}" type="presParOf" srcId="{7A75FDD5-6187-534A-8921-71D4BB9356FB}" destId="{D52BF611-900C-ED41-9883-4D60EBDAF81B}" srcOrd="0" destOrd="0" presId="urn:microsoft.com/office/officeart/2008/layout/LinedList"/>
    <dgm:cxn modelId="{11D4BC42-2781-B047-A5BE-0CFBB75F19B9}" type="presParOf" srcId="{7A75FDD5-6187-534A-8921-71D4BB9356FB}" destId="{7564CEDA-22AD-6D41-BA74-3F515027C404}" srcOrd="1" destOrd="0" presId="urn:microsoft.com/office/officeart/2008/layout/LinedList"/>
    <dgm:cxn modelId="{489BEEB9-99EF-174B-A20D-47E696FC026E}" type="presParOf" srcId="{B674A9CC-0D8B-E441-974C-E2CF8A05F055}" destId="{BE4926C2-E61C-F846-9A58-7F26147F2C09}" srcOrd="8" destOrd="0" presId="urn:microsoft.com/office/officeart/2008/layout/LinedList"/>
    <dgm:cxn modelId="{3F7C5E7E-FBEE-4F4D-811F-BFC733DD342C}" type="presParOf" srcId="{B674A9CC-0D8B-E441-974C-E2CF8A05F055}" destId="{600074AA-39F5-3C4C-8175-FC500AA08AE2}" srcOrd="9" destOrd="0" presId="urn:microsoft.com/office/officeart/2008/layout/LinedList"/>
    <dgm:cxn modelId="{319055DF-2D0C-6E40-9FD9-7D508827F28F}" type="presParOf" srcId="{600074AA-39F5-3C4C-8175-FC500AA08AE2}" destId="{3B97B54B-70AE-6B42-A956-9BE9A2787AAE}" srcOrd="0" destOrd="0" presId="urn:microsoft.com/office/officeart/2008/layout/LinedList"/>
    <dgm:cxn modelId="{314F23B9-8CE2-0E45-B541-44CA696BF966}" type="presParOf" srcId="{600074AA-39F5-3C4C-8175-FC500AA08AE2}" destId="{531AE76F-0FF7-2D43-879C-F461DE764527}" srcOrd="1" destOrd="0" presId="urn:microsoft.com/office/officeart/2008/layout/LinedList"/>
    <dgm:cxn modelId="{A5BEF664-5B38-0B44-A347-7171DEB85D7E}" type="presParOf" srcId="{B674A9CC-0D8B-E441-974C-E2CF8A05F055}" destId="{F74FAE57-2683-1D4D-9A55-2E294F253022}" srcOrd="10" destOrd="0" presId="urn:microsoft.com/office/officeart/2008/layout/LinedList"/>
    <dgm:cxn modelId="{5D9FE126-1BA3-3F49-91CF-635292B553A0}" type="presParOf" srcId="{B674A9CC-0D8B-E441-974C-E2CF8A05F055}" destId="{1B3C4E82-5F95-2845-9015-D15931F9B12C}" srcOrd="11" destOrd="0" presId="urn:microsoft.com/office/officeart/2008/layout/LinedList"/>
    <dgm:cxn modelId="{DC530B48-ED0A-3C43-979C-76D1AA4F28DE}" type="presParOf" srcId="{1B3C4E82-5F95-2845-9015-D15931F9B12C}" destId="{3F246F24-B506-5141-B0CB-C10D2313F1A0}" srcOrd="0" destOrd="0" presId="urn:microsoft.com/office/officeart/2008/layout/LinedList"/>
    <dgm:cxn modelId="{E31DEF08-3C1B-8C44-ADE7-5F650824A2BF}" type="presParOf" srcId="{1B3C4E82-5F95-2845-9015-D15931F9B12C}" destId="{EBAEAAC2-8C3A-3F40-ABC8-7552F768CA9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98E3E4-1919-7548-AF34-61C946C94578}">
      <dsp:nvSpPr>
        <dsp:cNvPr id="0" name=""/>
        <dsp:cNvSpPr/>
      </dsp:nvSpPr>
      <dsp:spPr>
        <a:xfrm>
          <a:off x="9452" y="469880"/>
          <a:ext cx="3944661" cy="5207430"/>
        </a:xfrm>
        <a:prstGeom prst="roundRect">
          <a:avLst>
            <a:gd name="adj" fmla="val 10000"/>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75000"/>
                </a:schemeClr>
              </a:solidFill>
            </a:rPr>
            <a:t>A well-planned targeted killing of ethnic, racial, or religious groups, elaborated by Raphael Lamkin in 1944.</a:t>
          </a:r>
        </a:p>
      </dsp:txBody>
      <dsp:txXfrm>
        <a:off x="124987" y="585415"/>
        <a:ext cx="3713591" cy="4976360"/>
      </dsp:txXfrm>
    </dsp:sp>
    <dsp:sp modelId="{1AA19605-72FA-A543-ABDD-C75A6C669993}">
      <dsp:nvSpPr>
        <dsp:cNvPr id="0" name=""/>
        <dsp:cNvSpPr/>
      </dsp:nvSpPr>
      <dsp:spPr>
        <a:xfrm flipH="1">
          <a:off x="4148557" y="2810604"/>
          <a:ext cx="44033" cy="309263"/>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161767" y="2872457"/>
        <a:ext cx="30823" cy="185557"/>
      </dsp:txXfrm>
    </dsp:sp>
    <dsp:sp modelId="{889A5A56-39C2-8640-86DA-54677241D4C2}">
      <dsp:nvSpPr>
        <dsp:cNvPr id="0" name=""/>
        <dsp:cNvSpPr/>
      </dsp:nvSpPr>
      <dsp:spPr>
        <a:xfrm>
          <a:off x="4452926" y="469880"/>
          <a:ext cx="8547381" cy="5207430"/>
        </a:xfrm>
        <a:prstGeom prst="roundRect">
          <a:avLst>
            <a:gd name="adj" fmla="val 10000"/>
          </a:avLst>
        </a:prstGeom>
        <a:solidFill>
          <a:schemeClr val="accent5">
            <a:hueOff val="-14057206"/>
            <a:satOff val="-21591"/>
            <a:lumOff val="-101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002060"/>
              </a:solidFill>
            </a:rPr>
            <a:t>Norman Naimark in his book, </a:t>
          </a:r>
          <a:r>
            <a:rPr lang="en-US" sz="2800" b="1" i="1" kern="1200" dirty="0">
              <a:solidFill>
                <a:srgbClr val="002060"/>
              </a:solidFill>
            </a:rPr>
            <a:t>Genocide: A World History, </a:t>
          </a:r>
          <a:r>
            <a:rPr lang="en-US" sz="2800" b="1" kern="1200" dirty="0">
              <a:solidFill>
                <a:srgbClr val="002060"/>
              </a:solidFill>
            </a:rPr>
            <a:t>defines, “Over the ages, genocide has had both external and internal dimensions. Political leaders have turned against internal groups-tribal, ethnic, religious, social – and sought their elimination as a way to  preserve privilege, avoid dissidence, consolidate power, and accumulate wealth. They also have conquered and dominated neighboring or (distant) territories for imperial purposes and have killed and suppressed, as well as co-opted native people of those regions in order to dominate them and seize their land and resources.”</a:t>
          </a:r>
        </a:p>
      </dsp:txBody>
      <dsp:txXfrm>
        <a:off x="4605446" y="622400"/>
        <a:ext cx="8242341" cy="49023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D39F56-E20B-284C-8B1B-9363B0979972}">
      <dsp:nvSpPr>
        <dsp:cNvPr id="0" name=""/>
        <dsp:cNvSpPr/>
      </dsp:nvSpPr>
      <dsp:spPr>
        <a:xfrm>
          <a:off x="0" y="2729"/>
          <a:ext cx="7739457"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E15EE6-39F8-ED4A-9BC1-07BB2DF052A8}">
      <dsp:nvSpPr>
        <dsp:cNvPr id="0" name=""/>
        <dsp:cNvSpPr/>
      </dsp:nvSpPr>
      <dsp:spPr>
        <a:xfrm>
          <a:off x="0" y="2729"/>
          <a:ext cx="7739457" cy="1392866"/>
        </a:xfrm>
        <a:prstGeom prst="rect">
          <a:avLst/>
        </a:prstGeom>
        <a:solidFill>
          <a:schemeClr val="accent5">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1</a:t>
          </a:r>
          <a:r>
            <a:rPr lang="en-US" sz="1400" kern="1200" dirty="0"/>
            <a:t>. </a:t>
          </a:r>
          <a:r>
            <a:rPr lang="en-US" sz="2800" b="1" kern="1200" dirty="0"/>
            <a:t>Classification</a:t>
          </a:r>
          <a:r>
            <a:rPr lang="en-US" sz="2000" kern="1200" dirty="0"/>
            <a:t>: First a perceived threat is defined some kind of evil that requires exclusion</a:t>
          </a:r>
        </a:p>
      </dsp:txBody>
      <dsp:txXfrm>
        <a:off x="0" y="2729"/>
        <a:ext cx="7739457" cy="1392866"/>
      </dsp:txXfrm>
    </dsp:sp>
    <dsp:sp modelId="{A365F9BE-6B24-874B-AE81-B3818479813A}">
      <dsp:nvSpPr>
        <dsp:cNvPr id="0" name=""/>
        <dsp:cNvSpPr/>
      </dsp:nvSpPr>
      <dsp:spPr>
        <a:xfrm>
          <a:off x="0" y="1395596"/>
          <a:ext cx="7739457"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070A1D-416B-554B-8458-CD3F77CD0A20}">
      <dsp:nvSpPr>
        <dsp:cNvPr id="0" name=""/>
        <dsp:cNvSpPr/>
      </dsp:nvSpPr>
      <dsp:spPr>
        <a:xfrm>
          <a:off x="0" y="1462147"/>
          <a:ext cx="7731898" cy="1769873"/>
        </a:xfrm>
        <a:prstGeom prst="rect">
          <a:avLst/>
        </a:prstGeom>
        <a:solidFill>
          <a:schemeClr val="accent5">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2.</a:t>
          </a:r>
          <a:r>
            <a:rPr lang="en-US" sz="1400" kern="1200" dirty="0"/>
            <a:t> </a:t>
          </a:r>
          <a:r>
            <a:rPr lang="en-US" sz="2800" b="1" kern="1200" dirty="0"/>
            <a:t>Symbolization</a:t>
          </a:r>
          <a:r>
            <a:rPr lang="en-US" sz="2000" kern="1200" dirty="0"/>
            <a:t>: Symbols of infernal hatred to be associated with the targeted group</a:t>
          </a:r>
        </a:p>
        <a:p>
          <a:pPr marL="0" lvl="0" indent="0" algn="l" defTabSz="1244600">
            <a:lnSpc>
              <a:spcPct val="90000"/>
            </a:lnSpc>
            <a:spcBef>
              <a:spcPct val="0"/>
            </a:spcBef>
            <a:spcAft>
              <a:spcPct val="35000"/>
            </a:spcAft>
            <a:buNone/>
          </a:pPr>
          <a:r>
            <a:rPr lang="en-US" sz="2800" b="1" kern="1200" dirty="0"/>
            <a:t>3</a:t>
          </a:r>
          <a:r>
            <a:rPr lang="en-US" sz="2000" b="1" kern="1200" dirty="0"/>
            <a:t>. </a:t>
          </a:r>
          <a:r>
            <a:rPr lang="en-US" sz="2800" b="1" kern="1200" dirty="0"/>
            <a:t>Discrimination</a:t>
          </a:r>
          <a:r>
            <a:rPr lang="en-US" sz="2800" kern="1200" dirty="0"/>
            <a:t>:</a:t>
          </a:r>
          <a:r>
            <a:rPr lang="en-US" sz="2000" kern="1200" dirty="0"/>
            <a:t> The use of discriminatory laws to deny their civil rights</a:t>
          </a:r>
        </a:p>
        <a:p>
          <a:pPr marL="0" lvl="0" indent="0" algn="l" defTabSz="1244600">
            <a:lnSpc>
              <a:spcPct val="90000"/>
            </a:lnSpc>
            <a:spcBef>
              <a:spcPct val="0"/>
            </a:spcBef>
            <a:spcAft>
              <a:spcPct val="35000"/>
            </a:spcAft>
            <a:buNone/>
          </a:pPr>
          <a:endParaRPr lang="en-US" sz="1400" kern="1200" dirty="0"/>
        </a:p>
      </dsp:txBody>
      <dsp:txXfrm>
        <a:off x="0" y="1462147"/>
        <a:ext cx="7731898" cy="1769873"/>
      </dsp:txXfrm>
    </dsp:sp>
    <dsp:sp modelId="{ABD4331A-F512-B74E-83EC-7074D3E1F165}">
      <dsp:nvSpPr>
        <dsp:cNvPr id="0" name=""/>
        <dsp:cNvSpPr/>
      </dsp:nvSpPr>
      <dsp:spPr>
        <a:xfrm>
          <a:off x="0" y="3165469"/>
          <a:ext cx="7739457"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77085A-B3E1-2D4A-9F63-9B4892175825}">
      <dsp:nvSpPr>
        <dsp:cNvPr id="0" name=""/>
        <dsp:cNvSpPr/>
      </dsp:nvSpPr>
      <dsp:spPr>
        <a:xfrm>
          <a:off x="0" y="3165469"/>
          <a:ext cx="7739457" cy="1392866"/>
        </a:xfrm>
        <a:prstGeom prst="rect">
          <a:avLst/>
        </a:prstGeom>
        <a:solidFill>
          <a:schemeClr val="accent5">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endParaRPr lang="en-US" sz="2800" kern="1200" dirty="0"/>
        </a:p>
        <a:p>
          <a:pPr marL="0" lvl="0" indent="0" algn="l" defTabSz="1244600">
            <a:lnSpc>
              <a:spcPct val="90000"/>
            </a:lnSpc>
            <a:spcBef>
              <a:spcPct val="0"/>
            </a:spcBef>
            <a:spcAft>
              <a:spcPct val="35000"/>
            </a:spcAft>
            <a:buNone/>
          </a:pPr>
          <a:r>
            <a:rPr lang="en-US" sz="2800" kern="1200" dirty="0"/>
            <a:t>4. </a:t>
          </a:r>
          <a:r>
            <a:rPr lang="en-US" sz="2800" b="1" kern="1200" dirty="0"/>
            <a:t>Dehumanization: </a:t>
          </a:r>
          <a:r>
            <a:rPr lang="en-US" sz="2000" kern="1200" dirty="0"/>
            <a:t>The dehumanization must become a normal and widespread routine.</a:t>
          </a:r>
        </a:p>
      </dsp:txBody>
      <dsp:txXfrm>
        <a:off x="0" y="3165469"/>
        <a:ext cx="7739457" cy="1392866"/>
      </dsp:txXfrm>
    </dsp:sp>
    <dsp:sp modelId="{8206DB87-1397-274A-9CF5-18B55BA7C864}">
      <dsp:nvSpPr>
        <dsp:cNvPr id="0" name=""/>
        <dsp:cNvSpPr/>
      </dsp:nvSpPr>
      <dsp:spPr>
        <a:xfrm>
          <a:off x="0" y="4558336"/>
          <a:ext cx="7739457"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5C27F7-F57D-B846-B5D2-23027C5E4201}">
      <dsp:nvSpPr>
        <dsp:cNvPr id="0" name=""/>
        <dsp:cNvSpPr/>
      </dsp:nvSpPr>
      <dsp:spPr>
        <a:xfrm>
          <a:off x="0" y="4558336"/>
          <a:ext cx="7731898" cy="2158817"/>
        </a:xfrm>
        <a:prstGeom prst="rect">
          <a:avLst/>
        </a:prstGeom>
        <a:solidFill>
          <a:schemeClr val="accent5">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5. </a:t>
          </a:r>
          <a:r>
            <a:rPr lang="en-US" sz="2800" b="1" kern="1200" dirty="0"/>
            <a:t>Organization</a:t>
          </a:r>
          <a:r>
            <a:rPr lang="en-US" sz="2800" kern="1200" dirty="0"/>
            <a:t>: </a:t>
          </a:r>
          <a:r>
            <a:rPr lang="en-US" sz="2000" kern="1200" dirty="0"/>
            <a:t>The criminal syndicates and vigilantes are trained and provided lethal resources to perpetuate exclusion, discrimination and dehumanization</a:t>
          </a:r>
          <a:r>
            <a:rPr lang="en-US" sz="2800" kern="1200" dirty="0"/>
            <a:t>.</a:t>
          </a:r>
        </a:p>
      </dsp:txBody>
      <dsp:txXfrm>
        <a:off x="0" y="4558336"/>
        <a:ext cx="7731898" cy="21588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AB7681-BFB7-9048-862C-AB27949BA9DD}">
      <dsp:nvSpPr>
        <dsp:cNvPr id="0" name=""/>
        <dsp:cNvSpPr/>
      </dsp:nvSpPr>
      <dsp:spPr>
        <a:xfrm>
          <a:off x="0" y="4844"/>
          <a:ext cx="773945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59E80B-5260-F344-A31B-09B749A98629}">
      <dsp:nvSpPr>
        <dsp:cNvPr id="0" name=""/>
        <dsp:cNvSpPr/>
      </dsp:nvSpPr>
      <dsp:spPr>
        <a:xfrm>
          <a:off x="0" y="4844"/>
          <a:ext cx="7731898" cy="1246079"/>
        </a:xfrm>
        <a:prstGeom prst="rect">
          <a:avLst/>
        </a:prstGeom>
        <a:solidFill>
          <a:schemeClr val="accent6">
            <a:lumMod val="40000"/>
            <a:lumOff val="6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dirty="0"/>
            <a:t>The Small Holocaust, 1746,</a:t>
          </a:r>
        </a:p>
        <a:p>
          <a:pPr marL="0" lvl="0" indent="0" algn="l" defTabSz="1244600">
            <a:lnSpc>
              <a:spcPct val="90000"/>
            </a:lnSpc>
            <a:spcBef>
              <a:spcPct val="0"/>
            </a:spcBef>
            <a:spcAft>
              <a:spcPct val="35000"/>
            </a:spcAft>
            <a:buNone/>
          </a:pPr>
          <a:r>
            <a:rPr lang="en-US" sz="2800" b="1" kern="1200" dirty="0"/>
            <a:t> or Chhota </a:t>
          </a:r>
          <a:r>
            <a:rPr lang="en-US" sz="2800" b="1" kern="1200" dirty="0" err="1"/>
            <a:t>Ghallughara</a:t>
          </a:r>
          <a:r>
            <a:rPr lang="en-US" sz="2800" b="1" kern="1200" dirty="0"/>
            <a:t>, 1746</a:t>
          </a:r>
          <a:endParaRPr lang="en-US" sz="2800" kern="1200" dirty="0"/>
        </a:p>
      </dsp:txBody>
      <dsp:txXfrm>
        <a:off x="0" y="4844"/>
        <a:ext cx="7731898" cy="1246079"/>
      </dsp:txXfrm>
    </dsp:sp>
    <dsp:sp modelId="{FFA7F913-580D-F743-8247-1F9CEA6B211E}">
      <dsp:nvSpPr>
        <dsp:cNvPr id="0" name=""/>
        <dsp:cNvSpPr/>
      </dsp:nvSpPr>
      <dsp:spPr>
        <a:xfrm>
          <a:off x="0" y="1250924"/>
          <a:ext cx="773945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772DC1-B6BB-0D4C-80E1-797D974F2451}">
      <dsp:nvSpPr>
        <dsp:cNvPr id="0" name=""/>
        <dsp:cNvSpPr/>
      </dsp:nvSpPr>
      <dsp:spPr>
        <a:xfrm>
          <a:off x="0" y="1250924"/>
          <a:ext cx="7731898" cy="1138367"/>
        </a:xfrm>
        <a:prstGeom prst="rect">
          <a:avLst/>
        </a:prstGeom>
        <a:solidFill>
          <a:schemeClr val="accent6">
            <a:lumMod val="40000"/>
            <a:lumOff val="6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dirty="0"/>
            <a:t>Actors: </a:t>
          </a:r>
          <a:r>
            <a:rPr lang="en-US" sz="2000" kern="1200" dirty="0"/>
            <a:t>Mughal Emperor, Punjab Governor Yahiya Khan and his Upper Caste Hindu Chief Lakhpat Rai and Faujdar </a:t>
          </a:r>
          <a:r>
            <a:rPr lang="en-US" sz="2000" kern="1200" dirty="0" err="1"/>
            <a:t>Jaspat</a:t>
          </a:r>
          <a:r>
            <a:rPr lang="en-US" sz="2000" kern="1200" dirty="0"/>
            <a:t> Rai</a:t>
          </a:r>
        </a:p>
      </dsp:txBody>
      <dsp:txXfrm>
        <a:off x="0" y="1250924"/>
        <a:ext cx="7731898" cy="1138367"/>
      </dsp:txXfrm>
    </dsp:sp>
    <dsp:sp modelId="{9C143B0C-B39F-5941-9FE7-C5EE51F7E727}">
      <dsp:nvSpPr>
        <dsp:cNvPr id="0" name=""/>
        <dsp:cNvSpPr/>
      </dsp:nvSpPr>
      <dsp:spPr>
        <a:xfrm>
          <a:off x="0" y="2389292"/>
          <a:ext cx="773945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0E8D60-F500-5B4E-851A-3063C907E40B}">
      <dsp:nvSpPr>
        <dsp:cNvPr id="0" name=""/>
        <dsp:cNvSpPr/>
      </dsp:nvSpPr>
      <dsp:spPr>
        <a:xfrm>
          <a:off x="0" y="2141764"/>
          <a:ext cx="7739457" cy="969327"/>
        </a:xfrm>
        <a:prstGeom prst="rect">
          <a:avLst/>
        </a:prstGeom>
        <a:solidFill>
          <a:schemeClr val="accent6">
            <a:lumMod val="40000"/>
            <a:lumOff val="6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dirty="0"/>
            <a:t>Allies</a:t>
          </a:r>
          <a:r>
            <a:rPr lang="en-US" sz="1700" kern="1200" dirty="0"/>
            <a:t>: </a:t>
          </a:r>
          <a:r>
            <a:rPr lang="en-US" sz="2000" kern="1200" dirty="0"/>
            <a:t>Hindu Hill Chiefs (Rajas) a major factor in shaping Mughal’s policy towards Sikhs</a:t>
          </a:r>
        </a:p>
      </dsp:txBody>
      <dsp:txXfrm>
        <a:off x="0" y="2141764"/>
        <a:ext cx="7739457" cy="969327"/>
      </dsp:txXfrm>
    </dsp:sp>
    <dsp:sp modelId="{BF8BF0AB-FE51-504F-A3F6-4BD1C2837D74}">
      <dsp:nvSpPr>
        <dsp:cNvPr id="0" name=""/>
        <dsp:cNvSpPr/>
      </dsp:nvSpPr>
      <dsp:spPr>
        <a:xfrm>
          <a:off x="0" y="3358619"/>
          <a:ext cx="773945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2BF611-900C-ED41-9883-4D60EBDAF81B}">
      <dsp:nvSpPr>
        <dsp:cNvPr id="0" name=""/>
        <dsp:cNvSpPr/>
      </dsp:nvSpPr>
      <dsp:spPr>
        <a:xfrm>
          <a:off x="0" y="2859890"/>
          <a:ext cx="7739457" cy="680157"/>
        </a:xfrm>
        <a:prstGeom prst="rect">
          <a:avLst/>
        </a:prstGeom>
        <a:solidFill>
          <a:schemeClr val="accent6">
            <a:lumMod val="40000"/>
            <a:lumOff val="6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dirty="0"/>
            <a:t>Vigilantes</a:t>
          </a:r>
          <a:r>
            <a:rPr lang="en-US" sz="2800" kern="1200" dirty="0"/>
            <a:t>: </a:t>
          </a:r>
          <a:r>
            <a:rPr lang="en-US" sz="1700" kern="1200" dirty="0"/>
            <a:t>Under the leadership of Feudal Leaders  and Elites belonging to both Islam and Hinduism</a:t>
          </a:r>
        </a:p>
      </dsp:txBody>
      <dsp:txXfrm>
        <a:off x="0" y="2859890"/>
        <a:ext cx="7739457" cy="680157"/>
      </dsp:txXfrm>
    </dsp:sp>
    <dsp:sp modelId="{BE4926C2-E61C-F846-9A58-7F26147F2C09}">
      <dsp:nvSpPr>
        <dsp:cNvPr id="0" name=""/>
        <dsp:cNvSpPr/>
      </dsp:nvSpPr>
      <dsp:spPr>
        <a:xfrm>
          <a:off x="0" y="4038776"/>
          <a:ext cx="773945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97B54B-70AE-6B42-A956-9BE9A2787AAE}">
      <dsp:nvSpPr>
        <dsp:cNvPr id="0" name=""/>
        <dsp:cNvSpPr/>
      </dsp:nvSpPr>
      <dsp:spPr>
        <a:xfrm>
          <a:off x="0" y="3549353"/>
          <a:ext cx="7731898" cy="1784356"/>
        </a:xfrm>
        <a:prstGeom prst="rect">
          <a:avLst/>
        </a:prstGeom>
        <a:solidFill>
          <a:schemeClr val="accent6">
            <a:lumMod val="40000"/>
            <a:lumOff val="6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dirty="0"/>
            <a:t>Targeted Groups</a:t>
          </a:r>
          <a:r>
            <a:rPr lang="en-US" sz="1700" kern="1200" dirty="0"/>
            <a:t>: Ethnic </a:t>
          </a:r>
          <a:r>
            <a:rPr lang="en-US" sz="2000" kern="1200" dirty="0"/>
            <a:t>Sikhs labeled as career criminals, low caste untouchables, poisonous snakes, outlawed and dispossessed of their properties. </a:t>
          </a:r>
        </a:p>
        <a:p>
          <a:pPr marL="0" lvl="0" indent="0" algn="l" defTabSz="1244600">
            <a:lnSpc>
              <a:spcPct val="90000"/>
            </a:lnSpc>
            <a:spcBef>
              <a:spcPct val="0"/>
            </a:spcBef>
            <a:spcAft>
              <a:spcPct val="35000"/>
            </a:spcAft>
            <a:buNone/>
          </a:pPr>
          <a:r>
            <a:rPr lang="en-US" sz="2000" b="1" kern="1200" dirty="0"/>
            <a:t>Targeted Places: </a:t>
          </a:r>
          <a:r>
            <a:rPr lang="en-US" sz="2000" kern="1200" dirty="0"/>
            <a:t>Golden Temple, Guru </a:t>
          </a:r>
          <a:r>
            <a:rPr lang="en-US" sz="2000" kern="1200" dirty="0" err="1"/>
            <a:t>Granth</a:t>
          </a:r>
          <a:r>
            <a:rPr lang="en-US" sz="2000" kern="1200" dirty="0"/>
            <a:t> Sahib, and Gurdwaras, Sikhs’ properties</a:t>
          </a:r>
        </a:p>
      </dsp:txBody>
      <dsp:txXfrm>
        <a:off x="0" y="3549353"/>
        <a:ext cx="7731898" cy="1784356"/>
      </dsp:txXfrm>
    </dsp:sp>
    <dsp:sp modelId="{F74FAE57-2683-1D4D-9A55-2E294F253022}">
      <dsp:nvSpPr>
        <dsp:cNvPr id="0" name=""/>
        <dsp:cNvSpPr/>
      </dsp:nvSpPr>
      <dsp:spPr>
        <a:xfrm>
          <a:off x="0" y="5823133"/>
          <a:ext cx="773945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246F24-B506-5141-B0CB-C10D2313F1A0}">
      <dsp:nvSpPr>
        <dsp:cNvPr id="0" name=""/>
        <dsp:cNvSpPr/>
      </dsp:nvSpPr>
      <dsp:spPr>
        <a:xfrm>
          <a:off x="0" y="5256677"/>
          <a:ext cx="7731898" cy="1497416"/>
        </a:xfrm>
        <a:prstGeom prst="rect">
          <a:avLst/>
        </a:prstGeom>
        <a:solidFill>
          <a:schemeClr val="accent6">
            <a:lumMod val="40000"/>
            <a:lumOff val="6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7000 children, women and old men killed by laying a siege and more than 3000 executed in the capital city.</a:t>
          </a:r>
        </a:p>
      </dsp:txBody>
      <dsp:txXfrm>
        <a:off x="0" y="5256677"/>
        <a:ext cx="7731898" cy="14974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AB7681-BFB7-9048-862C-AB27949BA9DD}">
      <dsp:nvSpPr>
        <dsp:cNvPr id="0" name=""/>
        <dsp:cNvSpPr/>
      </dsp:nvSpPr>
      <dsp:spPr>
        <a:xfrm>
          <a:off x="0" y="1336"/>
          <a:ext cx="904844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59E80B-5260-F344-A31B-09B749A98629}">
      <dsp:nvSpPr>
        <dsp:cNvPr id="0" name=""/>
        <dsp:cNvSpPr/>
      </dsp:nvSpPr>
      <dsp:spPr>
        <a:xfrm>
          <a:off x="0" y="0"/>
          <a:ext cx="9048449" cy="634920"/>
        </a:xfrm>
        <a:prstGeom prst="rect">
          <a:avLst/>
        </a:prstGeom>
        <a:solidFill>
          <a:schemeClr val="accent6">
            <a:lumMod val="40000"/>
            <a:lumOff val="6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dirty="0"/>
            <a:t>February 1762 at </a:t>
          </a:r>
          <a:r>
            <a:rPr lang="en-US" sz="2800" b="1" kern="1200" dirty="0" err="1"/>
            <a:t>Rohira-Kup</a:t>
          </a:r>
          <a:endParaRPr lang="en-US" sz="2800" kern="1200" dirty="0"/>
        </a:p>
      </dsp:txBody>
      <dsp:txXfrm>
        <a:off x="0" y="0"/>
        <a:ext cx="9048449" cy="634920"/>
      </dsp:txXfrm>
    </dsp:sp>
    <dsp:sp modelId="{FFA7F913-580D-F743-8247-1F9CEA6B211E}">
      <dsp:nvSpPr>
        <dsp:cNvPr id="0" name=""/>
        <dsp:cNvSpPr/>
      </dsp:nvSpPr>
      <dsp:spPr>
        <a:xfrm>
          <a:off x="0" y="636257"/>
          <a:ext cx="904844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772DC1-B6BB-0D4C-80E1-797D974F2451}">
      <dsp:nvSpPr>
        <dsp:cNvPr id="0" name=""/>
        <dsp:cNvSpPr/>
      </dsp:nvSpPr>
      <dsp:spPr>
        <a:xfrm>
          <a:off x="0" y="636257"/>
          <a:ext cx="9039612" cy="1758267"/>
        </a:xfrm>
        <a:prstGeom prst="rect">
          <a:avLst/>
        </a:prstGeom>
        <a:solidFill>
          <a:schemeClr val="accent6">
            <a:lumMod val="40000"/>
            <a:lumOff val="6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t>Actors: 1. </a:t>
          </a:r>
          <a:r>
            <a:rPr lang="en-US" sz="2400" b="1" kern="1200" dirty="0">
              <a:solidFill>
                <a:srgbClr val="C00000"/>
              </a:solidFill>
            </a:rPr>
            <a:t>Afghan Ruler Ahmad Shah Abdali </a:t>
          </a:r>
        </a:p>
        <a:p>
          <a:pPr marL="0" lvl="0" indent="0" algn="l" defTabSz="1066800">
            <a:lnSpc>
              <a:spcPct val="90000"/>
            </a:lnSpc>
            <a:spcBef>
              <a:spcPct val="0"/>
            </a:spcBef>
            <a:spcAft>
              <a:spcPct val="35000"/>
            </a:spcAft>
            <a:buNone/>
          </a:pPr>
          <a:r>
            <a:rPr lang="en-US" sz="2400" b="1" kern="1200" dirty="0">
              <a:solidFill>
                <a:schemeClr val="tx1"/>
              </a:solidFill>
            </a:rPr>
            <a:t>2. </a:t>
          </a:r>
          <a:r>
            <a:rPr lang="en-US" sz="2400" b="1" kern="1200" dirty="0">
              <a:solidFill>
                <a:srgbClr val="C00000"/>
              </a:solidFill>
            </a:rPr>
            <a:t>Governor of </a:t>
          </a:r>
          <a:r>
            <a:rPr lang="en-US" sz="2400" b="1" kern="1200" dirty="0" err="1">
              <a:solidFill>
                <a:srgbClr val="C00000"/>
              </a:solidFill>
            </a:rPr>
            <a:t>Sirhind</a:t>
          </a:r>
          <a:r>
            <a:rPr lang="en-US" sz="2400" b="1" kern="1200" dirty="0">
              <a:solidFill>
                <a:srgbClr val="C00000"/>
              </a:solidFill>
            </a:rPr>
            <a:t>, Jahan Khan </a:t>
          </a:r>
        </a:p>
        <a:p>
          <a:pPr marL="0" lvl="0" indent="0" algn="l" defTabSz="1066800">
            <a:lnSpc>
              <a:spcPct val="90000"/>
            </a:lnSpc>
            <a:spcBef>
              <a:spcPct val="0"/>
            </a:spcBef>
            <a:spcAft>
              <a:spcPct val="35000"/>
            </a:spcAft>
            <a:buNone/>
          </a:pPr>
          <a:r>
            <a:rPr lang="en-US" sz="2800" b="1" kern="1200" dirty="0"/>
            <a:t>3. </a:t>
          </a:r>
          <a:r>
            <a:rPr lang="en-US" sz="2800" b="1" kern="1200" dirty="0">
              <a:solidFill>
                <a:srgbClr val="C00000"/>
              </a:solidFill>
            </a:rPr>
            <a:t>Governor of </a:t>
          </a:r>
          <a:r>
            <a:rPr lang="en-US" sz="2800" b="1" kern="1200" dirty="0" err="1">
              <a:solidFill>
                <a:srgbClr val="C00000"/>
              </a:solidFill>
            </a:rPr>
            <a:t>Malerkotla</a:t>
          </a:r>
          <a:r>
            <a:rPr lang="en-US" sz="2800" b="1" kern="1200" dirty="0">
              <a:solidFill>
                <a:srgbClr val="C00000"/>
              </a:solidFill>
            </a:rPr>
            <a:t>, </a:t>
          </a:r>
          <a:r>
            <a:rPr lang="en-US" sz="2800" b="1" kern="1200" dirty="0" err="1">
              <a:solidFill>
                <a:srgbClr val="C00000"/>
              </a:solidFill>
            </a:rPr>
            <a:t>Hinghan</a:t>
          </a:r>
          <a:r>
            <a:rPr lang="en-US" sz="2800" b="1" kern="1200" dirty="0">
              <a:solidFill>
                <a:srgbClr val="C00000"/>
              </a:solidFill>
            </a:rPr>
            <a:t> Khan</a:t>
          </a:r>
        </a:p>
        <a:p>
          <a:pPr marL="0" lvl="0" indent="0" algn="l" defTabSz="1066800">
            <a:lnSpc>
              <a:spcPct val="90000"/>
            </a:lnSpc>
            <a:spcBef>
              <a:spcPct val="0"/>
            </a:spcBef>
            <a:spcAft>
              <a:spcPct val="35000"/>
            </a:spcAft>
            <a:buNone/>
          </a:pPr>
          <a:r>
            <a:rPr lang="en-US" sz="2800" b="1" kern="1200" dirty="0"/>
            <a:t>4. </a:t>
          </a:r>
          <a:r>
            <a:rPr lang="en-US" sz="2800" b="1" kern="1200" dirty="0">
              <a:solidFill>
                <a:srgbClr val="C00000"/>
              </a:solidFill>
            </a:rPr>
            <a:t>Hindu Hill Chiefs</a:t>
          </a:r>
        </a:p>
        <a:p>
          <a:pPr marL="0" lvl="0" indent="0" algn="l" defTabSz="1066800">
            <a:lnSpc>
              <a:spcPct val="90000"/>
            </a:lnSpc>
            <a:spcBef>
              <a:spcPct val="0"/>
            </a:spcBef>
            <a:spcAft>
              <a:spcPct val="35000"/>
            </a:spcAft>
            <a:buNone/>
          </a:pPr>
          <a:endParaRPr lang="en-US" sz="2800" b="1" kern="1200" dirty="0"/>
        </a:p>
        <a:p>
          <a:pPr marL="0" lvl="0" indent="0" algn="l" defTabSz="1066800">
            <a:lnSpc>
              <a:spcPct val="90000"/>
            </a:lnSpc>
            <a:spcBef>
              <a:spcPct val="0"/>
            </a:spcBef>
            <a:spcAft>
              <a:spcPct val="35000"/>
            </a:spcAft>
            <a:buNone/>
          </a:pPr>
          <a:endParaRPr lang="en-US" sz="2000" kern="1200" dirty="0"/>
        </a:p>
      </dsp:txBody>
      <dsp:txXfrm>
        <a:off x="0" y="636257"/>
        <a:ext cx="9039612" cy="1758267"/>
      </dsp:txXfrm>
    </dsp:sp>
    <dsp:sp modelId="{9C143B0C-B39F-5941-9FE7-C5EE51F7E727}">
      <dsp:nvSpPr>
        <dsp:cNvPr id="0" name=""/>
        <dsp:cNvSpPr/>
      </dsp:nvSpPr>
      <dsp:spPr>
        <a:xfrm>
          <a:off x="0" y="2394524"/>
          <a:ext cx="904844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0E8D60-F500-5B4E-851A-3063C907E40B}">
      <dsp:nvSpPr>
        <dsp:cNvPr id="0" name=""/>
        <dsp:cNvSpPr/>
      </dsp:nvSpPr>
      <dsp:spPr>
        <a:xfrm>
          <a:off x="0" y="2210302"/>
          <a:ext cx="9048449" cy="1256138"/>
        </a:xfrm>
        <a:prstGeom prst="rect">
          <a:avLst/>
        </a:prstGeom>
        <a:solidFill>
          <a:schemeClr val="accent6">
            <a:lumMod val="40000"/>
            <a:lumOff val="6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dirty="0"/>
            <a:t>Allies</a:t>
          </a:r>
          <a:r>
            <a:rPr lang="en-US" sz="1700" kern="1200" dirty="0"/>
            <a:t>: </a:t>
          </a:r>
          <a:r>
            <a:rPr lang="en-US" sz="2000" b="1" kern="1200" dirty="0" err="1">
              <a:solidFill>
                <a:srgbClr val="C00000"/>
              </a:solidFill>
            </a:rPr>
            <a:t>Niranjanias</a:t>
          </a:r>
          <a:r>
            <a:rPr lang="en-US" sz="2000" b="1" kern="1200" dirty="0">
              <a:solidFill>
                <a:srgbClr val="C00000"/>
              </a:solidFill>
            </a:rPr>
            <a:t> or </a:t>
          </a:r>
          <a:r>
            <a:rPr lang="en-US" sz="2000" b="1" kern="1200" dirty="0" err="1">
              <a:solidFill>
                <a:srgbClr val="C00000"/>
              </a:solidFill>
            </a:rPr>
            <a:t>Hindalis</a:t>
          </a:r>
          <a:r>
            <a:rPr lang="en-US" sz="2000" b="1" kern="1200" dirty="0">
              <a:solidFill>
                <a:srgbClr val="C00000"/>
              </a:solidFill>
            </a:rPr>
            <a:t> of </a:t>
          </a:r>
          <a:r>
            <a:rPr lang="en-US" sz="2000" b="1" kern="1200" dirty="0" err="1">
              <a:solidFill>
                <a:srgbClr val="C00000"/>
              </a:solidFill>
            </a:rPr>
            <a:t>Jandiala</a:t>
          </a:r>
          <a:r>
            <a:rPr lang="en-US" sz="2000" b="1" kern="1200" dirty="0">
              <a:solidFill>
                <a:srgbClr val="C00000"/>
              </a:solidFill>
            </a:rPr>
            <a:t> under the patronage of both Mughals, Afghans, and Hill Chiefs; Key Spy Center against Sikhs. </a:t>
          </a:r>
        </a:p>
      </dsp:txBody>
      <dsp:txXfrm>
        <a:off x="0" y="2210302"/>
        <a:ext cx="9048449" cy="1256138"/>
      </dsp:txXfrm>
    </dsp:sp>
    <dsp:sp modelId="{BF8BF0AB-FE51-504F-A3F6-4BD1C2837D74}">
      <dsp:nvSpPr>
        <dsp:cNvPr id="0" name=""/>
        <dsp:cNvSpPr/>
      </dsp:nvSpPr>
      <dsp:spPr>
        <a:xfrm>
          <a:off x="0" y="3650662"/>
          <a:ext cx="904844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2BF611-900C-ED41-9883-4D60EBDAF81B}">
      <dsp:nvSpPr>
        <dsp:cNvPr id="0" name=""/>
        <dsp:cNvSpPr/>
      </dsp:nvSpPr>
      <dsp:spPr>
        <a:xfrm>
          <a:off x="0" y="3246353"/>
          <a:ext cx="9048449" cy="984134"/>
        </a:xfrm>
        <a:prstGeom prst="rect">
          <a:avLst/>
        </a:prstGeom>
        <a:solidFill>
          <a:schemeClr val="accent6">
            <a:lumMod val="40000"/>
            <a:lumOff val="6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dirty="0"/>
            <a:t>Vigilantes</a:t>
          </a:r>
          <a:r>
            <a:rPr lang="en-US" sz="2800" kern="1200" dirty="0"/>
            <a:t>: </a:t>
          </a:r>
          <a:r>
            <a:rPr lang="en-US" sz="2800" kern="1200" dirty="0">
              <a:solidFill>
                <a:srgbClr val="C00000"/>
              </a:solidFill>
            </a:rPr>
            <a:t>Organized and trained Bands of Hate Groups guided by Elites (</a:t>
          </a:r>
          <a:r>
            <a:rPr lang="en-US" sz="2800" kern="1200" dirty="0" err="1">
              <a:solidFill>
                <a:srgbClr val="C00000"/>
              </a:solidFill>
            </a:rPr>
            <a:t>Chaudharis</a:t>
          </a:r>
          <a:r>
            <a:rPr lang="en-US" sz="2800" kern="1200" dirty="0">
              <a:solidFill>
                <a:srgbClr val="C00000"/>
              </a:solidFill>
            </a:rPr>
            <a:t>)</a:t>
          </a:r>
          <a:endParaRPr lang="en-US" sz="1700" kern="1200" dirty="0">
            <a:solidFill>
              <a:srgbClr val="C00000"/>
            </a:solidFill>
          </a:endParaRPr>
        </a:p>
      </dsp:txBody>
      <dsp:txXfrm>
        <a:off x="0" y="3246353"/>
        <a:ext cx="9048449" cy="984134"/>
      </dsp:txXfrm>
    </dsp:sp>
    <dsp:sp modelId="{BE4926C2-E61C-F846-9A58-7F26147F2C09}">
      <dsp:nvSpPr>
        <dsp:cNvPr id="0" name=""/>
        <dsp:cNvSpPr/>
      </dsp:nvSpPr>
      <dsp:spPr>
        <a:xfrm>
          <a:off x="0" y="4634797"/>
          <a:ext cx="904844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97B54B-70AE-6B42-A956-9BE9A2787AAE}">
      <dsp:nvSpPr>
        <dsp:cNvPr id="0" name=""/>
        <dsp:cNvSpPr/>
      </dsp:nvSpPr>
      <dsp:spPr>
        <a:xfrm>
          <a:off x="8836" y="4295136"/>
          <a:ext cx="9039612" cy="2376258"/>
        </a:xfrm>
        <a:prstGeom prst="rect">
          <a:avLst/>
        </a:prstGeom>
        <a:solidFill>
          <a:schemeClr val="accent6">
            <a:lumMod val="40000"/>
            <a:lumOff val="6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err="1">
              <a:solidFill>
                <a:schemeClr val="tx1"/>
              </a:solidFill>
            </a:rPr>
            <a:t>Ghara</a:t>
          </a:r>
          <a:r>
            <a:rPr lang="en-US" sz="2400" b="1" kern="1200" dirty="0">
              <a:solidFill>
                <a:schemeClr val="tx1"/>
              </a:solidFill>
            </a:rPr>
            <a:t> (The Genocidal Effect): </a:t>
          </a:r>
        </a:p>
        <a:p>
          <a:pPr marL="0" lvl="0" indent="0" algn="l" defTabSz="1066800">
            <a:lnSpc>
              <a:spcPct val="90000"/>
            </a:lnSpc>
            <a:spcBef>
              <a:spcPct val="0"/>
            </a:spcBef>
            <a:spcAft>
              <a:spcPct val="35000"/>
            </a:spcAft>
            <a:buNone/>
          </a:pPr>
          <a:r>
            <a:rPr lang="en-US" sz="2400" b="1" kern="1200" dirty="0">
              <a:solidFill>
                <a:srgbClr val="C00000"/>
              </a:solidFill>
            </a:rPr>
            <a:t>About 30,000 – 35000 Sikhs Massacred. Sikhs’ Most Sacred Place Harmandir Sahib (Golden Temple) blown up with Gunpowder. </a:t>
          </a:r>
        </a:p>
        <a:p>
          <a:pPr marL="0" lvl="0" indent="0" algn="l" defTabSz="1066800">
            <a:lnSpc>
              <a:spcPct val="90000"/>
            </a:lnSpc>
            <a:spcBef>
              <a:spcPct val="0"/>
            </a:spcBef>
            <a:spcAft>
              <a:spcPct val="35000"/>
            </a:spcAft>
            <a:buNone/>
          </a:pPr>
          <a:r>
            <a:rPr lang="en-US" sz="2400" b="1" kern="1200" dirty="0">
              <a:solidFill>
                <a:srgbClr val="C00000"/>
              </a:solidFill>
            </a:rPr>
            <a:t>Sikhs’ Guru </a:t>
          </a:r>
          <a:r>
            <a:rPr lang="en-US" sz="2400" b="1" kern="1200" dirty="0" err="1">
              <a:solidFill>
                <a:srgbClr val="C00000"/>
              </a:solidFill>
            </a:rPr>
            <a:t>Granth</a:t>
          </a:r>
          <a:r>
            <a:rPr lang="en-US" sz="2400" b="1" kern="1200" dirty="0">
              <a:solidFill>
                <a:srgbClr val="C00000"/>
              </a:solidFill>
            </a:rPr>
            <a:t> Sahib, scriptures and other artifacts destroyed.</a:t>
          </a:r>
        </a:p>
      </dsp:txBody>
      <dsp:txXfrm>
        <a:off x="8836" y="4295136"/>
        <a:ext cx="9039612" cy="2376258"/>
      </dsp:txXfrm>
    </dsp:sp>
    <dsp:sp modelId="{F74FAE57-2683-1D4D-9A55-2E294F253022}">
      <dsp:nvSpPr>
        <dsp:cNvPr id="0" name=""/>
        <dsp:cNvSpPr/>
      </dsp:nvSpPr>
      <dsp:spPr>
        <a:xfrm>
          <a:off x="0" y="7011055"/>
          <a:ext cx="904844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246F24-B506-5141-B0CB-C10D2313F1A0}">
      <dsp:nvSpPr>
        <dsp:cNvPr id="0" name=""/>
        <dsp:cNvSpPr/>
      </dsp:nvSpPr>
      <dsp:spPr>
        <a:xfrm flipV="1">
          <a:off x="0" y="7011055"/>
          <a:ext cx="9048449" cy="75815"/>
        </a:xfrm>
        <a:prstGeom prst="rect">
          <a:avLst/>
        </a:prstGeom>
        <a:solidFill>
          <a:schemeClr val="accent6">
            <a:lumMod val="40000"/>
            <a:lumOff val="6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t" anchorCtr="0">
          <a:noAutofit/>
        </a:bodyPr>
        <a:lstStyle/>
        <a:p>
          <a:pPr marL="0" lvl="0" indent="0" algn="l" defTabSz="222250">
            <a:lnSpc>
              <a:spcPct val="90000"/>
            </a:lnSpc>
            <a:spcBef>
              <a:spcPct val="0"/>
            </a:spcBef>
            <a:spcAft>
              <a:spcPct val="35000"/>
            </a:spcAft>
            <a:buNone/>
          </a:pPr>
          <a:endParaRPr lang="en-US" sz="500" kern="1200" dirty="0"/>
        </a:p>
        <a:p>
          <a:pPr marL="0" lvl="0" indent="0" algn="l" defTabSz="222250">
            <a:lnSpc>
              <a:spcPct val="90000"/>
            </a:lnSpc>
            <a:spcBef>
              <a:spcPct val="0"/>
            </a:spcBef>
            <a:spcAft>
              <a:spcPct val="35000"/>
            </a:spcAft>
            <a:buNone/>
          </a:pPr>
          <a:endParaRPr lang="en-US" sz="500" kern="1200" dirty="0"/>
        </a:p>
      </dsp:txBody>
      <dsp:txXfrm rot="10800000">
        <a:off x="0" y="7011055"/>
        <a:ext cx="9048449" cy="7581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&#65279;<?xml version="1.0" encoding="utf-8"?><Relationships xmlns="http://schemas.openxmlformats.org/package/2006/relationships"><Relationship Type="http://schemas.openxmlformats.org/officeDocument/2006/relationships/theme" Target="/ppt/theme/theme6.xml" Id="rId1"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D43329-8A94-4778-99D5-CF0734B499E5}" type="datetimeFigureOut">
              <a:rPr lang="en-US"/>
              <a:t>3/19/2025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B42BED-4210-4C40-9DA5-38C1EB5D1E92}" type="slidenum">
              <a:rPr lang="en-US"/>
              <a:t>‹#›</a:t>
            </a:fld>
            <a:endParaRPr lang="en-US"/>
          </a:p>
        </p:txBody>
      </p:sp>
    </p:spTree>
    <p:extLst>
      <p:ext uri="{BB962C8B-B14F-4D97-AF65-F5344CB8AC3E}">
        <p14:creationId xmlns:p14="http://schemas.microsoft.com/office/powerpoint/2010/main" val="80707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Relationships xmlns="http://schemas.openxmlformats.org/package/2006/relationships"><Relationship Type="http://schemas.openxmlformats.org/officeDocument/2006/relationships/slide" Target="/ppt/slides/slide48.xml" Id="rId2" /><Relationship Type="http://schemas.openxmlformats.org/officeDocument/2006/relationships/notesMaster" Target="/ppt/notesMasters/notesMaster1.xml" Id="rId1" /></Relationships>
</file>

<file path=ppt/notesSlides/_rels/notesSlide2.xml.rels>&#65279;<?xml version="1.0" encoding="utf-8"?><Relationships xmlns="http://schemas.openxmlformats.org/package/2006/relationships"><Relationship Type="http://schemas.openxmlformats.org/officeDocument/2006/relationships/slide" Target="/ppt/slides/slide94.xml" Id="rId2" /><Relationship Type="http://schemas.openxmlformats.org/officeDocument/2006/relationships/notesMaster" Target="/ppt/notesMasters/notesMaster1.xml" Id="rId1"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1143000"/>
            <a:ext cx="61722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B42BED-4210-4C40-9DA5-38C1EB5D1E92}" type="slidenum">
              <a:rPr lang="en-US"/>
              <a:t>48</a:t>
            </a:fld>
            <a:endParaRPr lang="en-US"/>
          </a:p>
        </p:txBody>
      </p:sp>
    </p:spTree>
    <p:extLst>
      <p:ext uri="{BB962C8B-B14F-4D97-AF65-F5344CB8AC3E}">
        <p14:creationId xmlns:p14="http://schemas.microsoft.com/office/powerpoint/2010/main" val="1396977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1143000"/>
            <a:ext cx="61722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4DC613-7462-4D16-B7F9-B2EAFF99CDB9}" type="slidenum">
              <a:rPr lang="en-US"/>
              <a:t>94</a:t>
            </a:fld>
            <a:endParaRPr lang="en-US"/>
          </a:p>
        </p:txBody>
      </p:sp>
    </p:spTree>
    <p:extLst>
      <p:ext uri="{BB962C8B-B14F-4D97-AF65-F5344CB8AC3E}">
        <p14:creationId xmlns:p14="http://schemas.microsoft.com/office/powerpoint/2010/main" val="26562991"/>
      </p:ext>
    </p:extLst>
  </p:cSld>
  <p:clrMapOvr>
    <a:masterClrMapping/>
  </p:clrMapOvr>
</p:notes>
</file>

<file path=ppt/slideLayouts/_rels/slideLayout1.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10.xml.rels>&#65279;<?xml version="1.0" encoding="utf-8"?><Relationships xmlns="http://schemas.openxmlformats.org/package/2006/relationships"><Relationship Type="http://schemas.openxmlformats.org/officeDocument/2006/relationships/slideMaster" Target="/ppt/slideMasters/slideMaster5.xml" Id="rId1" /></Relationships>
</file>

<file path=ppt/slideLayouts/_rels/slideLayout2.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3.xml.rels>&#65279;<?xml version="1.0" encoding="utf-8"?><Relationships xmlns="http://schemas.openxmlformats.org/package/2006/relationships"><Relationship Type="http://schemas.openxmlformats.org/officeDocument/2006/relationships/slideMaster" Target="/ppt/slideMasters/slideMaster2.xml" Id="rId1" /></Relationships>
</file>

<file path=ppt/slideLayouts/_rels/slideLayout4.xml.rels>&#65279;<?xml version="1.0" encoding="utf-8"?><Relationships xmlns="http://schemas.openxmlformats.org/package/2006/relationships"><Relationship Type="http://schemas.openxmlformats.org/officeDocument/2006/relationships/slideMaster" Target="/ppt/slideMasters/slideMaster2.xml" Id="rId1" /></Relationships>
</file>

<file path=ppt/slideLayouts/_rels/slideLayout5.xml.rels>&#65279;<?xml version="1.0" encoding="utf-8"?><Relationships xmlns="http://schemas.openxmlformats.org/package/2006/relationships"><Relationship Type="http://schemas.openxmlformats.org/officeDocument/2006/relationships/slideMaster" Target="/ppt/slideMasters/slideMaster3.xml" Id="rId1" /></Relationships>
</file>

<file path=ppt/slideLayouts/_rels/slideLayout6.xml.rels>&#65279;<?xml version="1.0" encoding="utf-8"?><Relationships xmlns="http://schemas.openxmlformats.org/package/2006/relationships"><Relationship Type="http://schemas.openxmlformats.org/officeDocument/2006/relationships/slideMaster" Target="/ppt/slideMasters/slideMaster3.xml" Id="rId1" /></Relationships>
</file>

<file path=ppt/slideLayouts/_rels/slideLayout7.xml.rels>&#65279;<?xml version="1.0" encoding="utf-8"?><Relationships xmlns="http://schemas.openxmlformats.org/package/2006/relationships"><Relationship Type="http://schemas.openxmlformats.org/officeDocument/2006/relationships/slideMaster" Target="/ppt/slideMasters/slideMaster4.xml" Id="rId1" /></Relationships>
</file>

<file path=ppt/slideLayouts/_rels/slideLayout8.xml.rels>&#65279;<?xml version="1.0" encoding="utf-8"?><Relationships xmlns="http://schemas.openxmlformats.org/package/2006/relationships"><Relationship Type="http://schemas.openxmlformats.org/officeDocument/2006/relationships/slideMaster" Target="/ppt/slideMasters/slideMaster4.xml" Id="rId1" /></Relationships>
</file>

<file path=ppt/slideLayouts/_rels/slideLayout9.xml.rels>&#65279;<?xml version="1.0" encoding="utf-8"?><Relationships xmlns="http://schemas.openxmlformats.org/package/2006/relationships"><Relationship Type="http://schemas.openxmlformats.org/officeDocument/2006/relationships/slideMaster" Target="/ppt/slideMasters/slideMaster4.xml" Id="rId1" /></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D8D6B-70A2-430A-9F5D-DA093D8C16CF}"/>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94A2845-6CA6-4745-A951-25B8D5319D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049424-7A20-4BA1-9F60-671A5DBB3B13}"/>
              </a:ext>
            </a:extLst>
          </p:cNvPr>
          <p:cNvSpPr>
            <a:spLocks noGrp="1"/>
          </p:cNvSpPr>
          <p:nvPr>
            <p:ph type="dt" sz="half" idx="10"/>
          </p:nvPr>
        </p:nvSpPr>
        <p:spPr/>
        <p:txBody>
          <a:bodyPr/>
          <a:lstStyle/>
          <a:p>
            <a:fld id="{8F72BA41-EC5B-4197-BCC8-0FD2E523CD7A}" type="datetimeFigureOut">
              <a:rPr lang="en-US"/>
              <a:t>3/19/2025</a:t>
            </a:fld>
            <a:endParaRPr lang="en-US"/>
          </a:p>
        </p:txBody>
      </p:sp>
      <p:sp>
        <p:nvSpPr>
          <p:cNvPr id="5" name="Footer Placeholder 4">
            <a:extLst>
              <a:ext uri="{FF2B5EF4-FFF2-40B4-BE49-F238E27FC236}">
                <a16:creationId xmlns:a16="http://schemas.microsoft.com/office/drawing/2014/main" id="{4F1BD2B2-E17F-402E-8EA3-5C7C1118A8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D23070-8658-4AC0-B2A3-4BE605A840F8}"/>
              </a:ext>
            </a:extLst>
          </p:cNvPr>
          <p:cNvSpPr>
            <a:spLocks noGrp="1"/>
          </p:cNvSpPr>
          <p:nvPr>
            <p:ph type="sldNum" sz="quarter" idx="12"/>
          </p:nvPr>
        </p:nvSpPr>
        <p:spPr/>
        <p:txBody>
          <a:bodyPr/>
          <a:lstStyle/>
          <a:p>
            <a:fld id="{BE15108C-154A-4A5A-9C05-91A49A422BA7}" type="slidenum">
              <a:rPr lang="en-US"/>
              <a:t>‹#›</a:t>
            </a:fld>
            <a:endParaRPr lang="en-US"/>
          </a:p>
        </p:txBody>
      </p:sp>
    </p:spTree>
    <p:extLst>
      <p:ext uri="{BB962C8B-B14F-4D97-AF65-F5344CB8AC3E}">
        <p14:creationId xmlns:p14="http://schemas.microsoft.com/office/powerpoint/2010/main" val="3640025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3/19/2025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48618E9-EE2D-4864-9EEE-58939BD4FBBA}"/>
              </a:ext>
              <a:ext uri="{C183D7F6-B498-43B3-948B-1728B52AA6E4}">
                <adec:decorative xmlns:adec="http://schemas.microsoft.com/office/drawing/2017/decorative" val="1"/>
              </a:ext>
            </a:extLst>
          </p:cNvPr>
          <p:cNvGrpSpPr/>
          <p:nvPr/>
        </p:nvGrpSpPr>
        <p:grpSpPr>
          <a:xfrm>
            <a:off x="-6990" y="-1"/>
            <a:ext cx="13741680" cy="6858000"/>
            <a:chOff x="-6214" y="-1"/>
            <a:chExt cx="12214827" cy="6858000"/>
          </a:xfrm>
        </p:grpSpPr>
        <p:cxnSp>
          <p:nvCxnSpPr>
            <p:cNvPr id="8" name="Straight Connector 7">
              <a:extLst>
                <a:ext uri="{FF2B5EF4-FFF2-40B4-BE49-F238E27FC236}">
                  <a16:creationId xmlns:a16="http://schemas.microsoft.com/office/drawing/2014/main" id="{317D1EC0-23FF-4FC8-B22D-E34878EAA4CC}"/>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AB929A7-258C-4469-AAB4-A67D713F7A80}"/>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A635CDB-2D00-49D5-B26E-0694A25000C7}"/>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4288D7A-F857-418D-92F2-368E841B9F27}"/>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1084F50-7F3C-4A4A-877E-FFD9EC7CD88B}"/>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31E64C1-F4C0-4A94-B319-BB1A0A2450B5}"/>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63D8374-8052-417F-AB69-B97EAC43D513}"/>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7750734-4D51-4019-A003-38A3DE49B434}"/>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1B693D1-DBA2-4D3B-9B37-D9EE8C4112F4}"/>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BCD3EA8-E4C0-4AF6-817F-F9F29157A499}"/>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170FB3-B397-4AC9-85FD-65388F26D90A}"/>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E5EC0B9-49C7-4777-AEC5-B5EF8DE40498}"/>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902048B-30F7-4434-87A5-140F9BB4BEB1}"/>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500A6E2-A41C-4751-8A4E-9A0C5718D930}"/>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C259517-7BE7-45F9-81C0-3A6362BF143C}"/>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0652F56-7B71-42B2-AB68-22204A6DF177}"/>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059830E-1C3D-4D42-8789-524971CB4657}"/>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53325A7-86D3-4B52-A7E3-ADDF408B4067}"/>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D53F46F-EC12-484C-A4E7-791E57687AC1}"/>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64ED9CA-8950-47B8-A9ED-22B45CE15FBC}"/>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4429F7B-9FD7-438F-8ECA-3FCAD0061805}"/>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C558100-D455-4B41-890C-BCC898B2D165}"/>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2886397-398A-4318-BE16-2CBAC1902F9E}"/>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D32A3A6-CE6E-4ABD-8522-2C8DC88C070E}"/>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9014C09-5B84-4798-8BDE-C80D76E67B8E}"/>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A29EB9E-ED9D-4C69-8A26-9A7A0A830569}"/>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A2899F9-1795-416F-8F3D-26EEB684DB6A}"/>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3043474-8625-495C-BD06-3627FD286C55}"/>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432CE47-7631-408E-8DDC-79EE378B707B}"/>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2C8832D-8B8D-4036-B913-2D363143274B}"/>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CCEFEAF-E87B-4FF2-A947-94CABAA0610D}"/>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343A7CD3-94E1-42A9-BAB7-2AFCD9FCBD10}"/>
              </a:ext>
            </a:extLst>
          </p:cNvPr>
          <p:cNvSpPr>
            <a:spLocks noGrp="1"/>
          </p:cNvSpPr>
          <p:nvPr>
            <p:ph type="ctrTitle"/>
          </p:nvPr>
        </p:nvSpPr>
        <p:spPr>
          <a:xfrm>
            <a:off x="777463" y="722903"/>
            <a:ext cx="11807892" cy="2460770"/>
          </a:xfrm>
        </p:spPr>
        <p:txBody>
          <a:bodyPr anchor="b">
            <a:normAutofit/>
          </a:bodyPr>
          <a:lstStyle>
            <a:lvl1pPr algn="l">
              <a:defRPr sz="6075"/>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467609B-8FD3-4FF7-8EBC-6619CA868B33}"/>
              </a:ext>
            </a:extLst>
          </p:cNvPr>
          <p:cNvSpPr>
            <a:spLocks noGrp="1"/>
          </p:cNvSpPr>
          <p:nvPr>
            <p:ph type="subTitle" idx="1"/>
          </p:nvPr>
        </p:nvSpPr>
        <p:spPr>
          <a:xfrm>
            <a:off x="777463" y="3429000"/>
            <a:ext cx="11807892" cy="2306639"/>
          </a:xfrm>
        </p:spPr>
        <p:txBody>
          <a:bodyPr/>
          <a:lstStyle>
            <a:lvl1pPr marL="0" indent="0" algn="l">
              <a:buNone/>
              <a:defRPr sz="2700">
                <a:solidFill>
                  <a:schemeClr val="tx2"/>
                </a:solidFill>
              </a:defRPr>
            </a:lvl1pPr>
            <a:lvl2pPr marL="514357" indent="0" algn="ctr">
              <a:buNone/>
              <a:defRPr sz="2250"/>
            </a:lvl2pPr>
            <a:lvl3pPr marL="1028712" indent="0" algn="ctr">
              <a:buNone/>
              <a:defRPr sz="2025"/>
            </a:lvl3pPr>
            <a:lvl4pPr marL="1543069" indent="0" algn="ctr">
              <a:buNone/>
              <a:defRPr sz="1800"/>
            </a:lvl4pPr>
            <a:lvl5pPr marL="2057426" indent="0" algn="ctr">
              <a:buNone/>
              <a:defRPr sz="1800"/>
            </a:lvl5pPr>
            <a:lvl6pPr marL="2571783" indent="0" algn="ctr">
              <a:buNone/>
              <a:defRPr sz="1800"/>
            </a:lvl6pPr>
            <a:lvl7pPr marL="3086138" indent="0" algn="ctr">
              <a:buNone/>
              <a:defRPr sz="1800"/>
            </a:lvl7pPr>
            <a:lvl8pPr marL="3600495" indent="0" algn="ctr">
              <a:buNone/>
              <a:defRPr sz="1800"/>
            </a:lvl8pPr>
            <a:lvl9pPr marL="4114852" indent="0" algn="ctr">
              <a:buNone/>
              <a:defRPr sz="1800"/>
            </a:lvl9pPr>
          </a:lstStyle>
          <a:p>
            <a:r>
              <a:rPr lang="en-US"/>
              <a:t>Click to edit Master subtitle style</a:t>
            </a:r>
            <a:endParaRPr lang="en-US" dirty="0"/>
          </a:p>
        </p:txBody>
      </p:sp>
      <p:sp>
        <p:nvSpPr>
          <p:cNvPr id="39" name="Right Triangle 38">
            <a:extLst>
              <a:ext uri="{FF2B5EF4-FFF2-40B4-BE49-F238E27FC236}">
                <a16:creationId xmlns:a16="http://schemas.microsoft.com/office/drawing/2014/main" id="{2437C4A8-8E3A-4ADA-93B9-64737CE1ABB1}"/>
              </a:ext>
              <a:ext uri="{C183D7F6-B498-43B3-948B-1728B52AA6E4}">
                <adec:decorative xmlns:adec="http://schemas.microsoft.com/office/drawing/2017/decorative" val="1"/>
              </a:ext>
            </a:extLst>
          </p:cNvPr>
          <p:cNvSpPr/>
          <p:nvPr/>
        </p:nvSpPr>
        <p:spPr>
          <a:xfrm rot="13500000">
            <a:off x="-280710" y="2572392"/>
            <a:ext cx="568289" cy="639325"/>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solidFill>
                <a:schemeClr val="tx1"/>
              </a:solidFill>
            </a:endParaRPr>
          </a:p>
        </p:txBody>
      </p:sp>
      <p:sp>
        <p:nvSpPr>
          <p:cNvPr id="4" name="Date Placeholder 3">
            <a:extLst>
              <a:ext uri="{FF2B5EF4-FFF2-40B4-BE49-F238E27FC236}">
                <a16:creationId xmlns:a16="http://schemas.microsoft.com/office/drawing/2014/main" id="{ACC7A76F-3401-4F50-AE85-8F2AA247B99F}"/>
              </a:ext>
            </a:extLst>
          </p:cNvPr>
          <p:cNvSpPr>
            <a:spLocks noGrp="1"/>
          </p:cNvSpPr>
          <p:nvPr>
            <p:ph type="dt" sz="half" idx="10"/>
          </p:nvPr>
        </p:nvSpPr>
        <p:spPr/>
        <p:txBody>
          <a:bodyPr/>
          <a:lstStyle/>
          <a:p>
            <a:fld id="{8F72BA41-EC5B-4197-BCC8-0FD2E523CD7A}" type="datetimeFigureOut">
              <a:rPr lang="en-US"/>
              <a:t>3/19/2025</a:t>
            </a:fld>
            <a:endParaRPr lang="en-US"/>
          </a:p>
        </p:txBody>
      </p:sp>
      <p:sp>
        <p:nvSpPr>
          <p:cNvPr id="5" name="Footer Placeholder 4">
            <a:extLst>
              <a:ext uri="{FF2B5EF4-FFF2-40B4-BE49-F238E27FC236}">
                <a16:creationId xmlns:a16="http://schemas.microsoft.com/office/drawing/2014/main" id="{DEF02E50-D34E-4DD4-8B3B-55D08F25F50A}"/>
              </a:ext>
            </a:extLst>
          </p:cNvPr>
          <p:cNvSpPr>
            <a:spLocks noGrp="1"/>
          </p:cNvSpPr>
          <p:nvPr>
            <p:ph type="ftr" sz="quarter" idx="11"/>
          </p:nvPr>
        </p:nvSpPr>
        <p:spPr>
          <a:xfrm>
            <a:off x="777463" y="236364"/>
            <a:ext cx="4629150" cy="417126"/>
          </a:xfrm>
        </p:spPr>
        <p:txBody>
          <a:bodyPr/>
          <a:lstStyle/>
          <a:p>
            <a:endParaRPr lang="en-US" dirty="0"/>
          </a:p>
        </p:txBody>
      </p:sp>
      <p:sp>
        <p:nvSpPr>
          <p:cNvPr id="6" name="Slide Number Placeholder 5">
            <a:extLst>
              <a:ext uri="{FF2B5EF4-FFF2-40B4-BE49-F238E27FC236}">
                <a16:creationId xmlns:a16="http://schemas.microsoft.com/office/drawing/2014/main" id="{37B53B71-D2FA-4DDC-9C9C-E26F7B591A8E}"/>
              </a:ext>
            </a:extLst>
          </p:cNvPr>
          <p:cNvSpPr>
            <a:spLocks noGrp="1"/>
          </p:cNvSpPr>
          <p:nvPr>
            <p:ph type="sldNum" sz="quarter" idx="12"/>
          </p:nvPr>
        </p:nvSpPr>
        <p:spPr/>
        <p:txBody>
          <a:bodyPr/>
          <a:lstStyle/>
          <a:p>
            <a:fld id="{BE15108C-154A-4A5A-9C05-91A49A422BA7}" type="slidenum">
              <a:rPr lang="en-US"/>
              <a:t>‹#›</a:t>
            </a:fld>
            <a:endParaRPr lang="en-US"/>
          </a:p>
        </p:txBody>
      </p:sp>
    </p:spTree>
    <p:extLst>
      <p:ext uri="{BB962C8B-B14F-4D97-AF65-F5344CB8AC3E}">
        <p14:creationId xmlns:p14="http://schemas.microsoft.com/office/powerpoint/2010/main" val="1439551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AB77A-8A79-985A-9E7E-7429CBDA23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305343-27E4-935C-B9E0-BD50B1DD67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9E5FDB-FDEC-F1E2-2AEB-E69518030948}"/>
              </a:ext>
            </a:extLst>
          </p:cNvPr>
          <p:cNvSpPr>
            <a:spLocks noGrp="1"/>
          </p:cNvSpPr>
          <p:nvPr>
            <p:ph type="dt" sz="half" idx="10"/>
          </p:nvPr>
        </p:nvSpPr>
        <p:spPr/>
        <p:txBody>
          <a:bodyPr/>
          <a:lstStyle/>
          <a:p>
            <a:fld id="{6A5F96FC-1D6D-47BD-BE26-5279474F7ED0}" type="datetimeFigureOut">
              <a:rPr lang="en-US"/>
              <a:t>3/19/2025</a:t>
            </a:fld>
            <a:endParaRPr lang="en-US"/>
          </a:p>
        </p:txBody>
      </p:sp>
      <p:sp>
        <p:nvSpPr>
          <p:cNvPr id="5" name="Footer Placeholder 4">
            <a:extLst>
              <a:ext uri="{FF2B5EF4-FFF2-40B4-BE49-F238E27FC236}">
                <a16:creationId xmlns:a16="http://schemas.microsoft.com/office/drawing/2014/main" id="{C485A3B7-BF3C-5C22-CE22-119A9D3ADC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0D45B5-72E4-767A-59C2-9D5225E7D354}"/>
              </a:ext>
            </a:extLst>
          </p:cNvPr>
          <p:cNvSpPr>
            <a:spLocks noGrp="1"/>
          </p:cNvSpPr>
          <p:nvPr>
            <p:ph type="sldNum" sz="quarter" idx="12"/>
          </p:nvPr>
        </p:nvSpPr>
        <p:spPr/>
        <p:txBody>
          <a:bodyPr/>
          <a:lstStyle/>
          <a:p>
            <a:fld id="{35598E41-EDCA-4887-A50D-5F83BFFD7F3F}" type="slidenum">
              <a:rPr lang="en-US"/>
              <a:t>‹#›</a:t>
            </a:fld>
            <a:endParaRPr lang="en-US"/>
          </a:p>
        </p:txBody>
      </p:sp>
    </p:spTree>
    <p:extLst>
      <p:ext uri="{BB962C8B-B14F-4D97-AF65-F5344CB8AC3E}">
        <p14:creationId xmlns:p14="http://schemas.microsoft.com/office/powerpoint/2010/main" val="3198683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AD0D4-2730-EA36-FDF1-A44A19EC93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9D3F31-CD6D-FE30-64D2-028A01DD09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159634-ECD2-403F-3C7F-4F275F7093B4}"/>
              </a:ext>
            </a:extLst>
          </p:cNvPr>
          <p:cNvSpPr>
            <a:spLocks noGrp="1"/>
          </p:cNvSpPr>
          <p:nvPr>
            <p:ph type="dt" sz="half" idx="10"/>
          </p:nvPr>
        </p:nvSpPr>
        <p:spPr/>
        <p:txBody>
          <a:bodyPr/>
          <a:lstStyle/>
          <a:p>
            <a:fld id="{6A5F96FC-1D6D-47BD-BE26-5279474F7ED0}" type="datetimeFigureOut">
              <a:rPr lang="en-US"/>
              <a:t>3/19/2025</a:t>
            </a:fld>
            <a:endParaRPr lang="en-US"/>
          </a:p>
        </p:txBody>
      </p:sp>
      <p:sp>
        <p:nvSpPr>
          <p:cNvPr id="5" name="Footer Placeholder 4">
            <a:extLst>
              <a:ext uri="{FF2B5EF4-FFF2-40B4-BE49-F238E27FC236}">
                <a16:creationId xmlns:a16="http://schemas.microsoft.com/office/drawing/2014/main" id="{1779CC55-E35D-EED4-7CF9-EAE1BA497D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4747B1-2322-EDA0-05A7-27D64BE27084}"/>
              </a:ext>
            </a:extLst>
          </p:cNvPr>
          <p:cNvSpPr>
            <a:spLocks noGrp="1"/>
          </p:cNvSpPr>
          <p:nvPr>
            <p:ph type="sldNum" sz="quarter" idx="12"/>
          </p:nvPr>
        </p:nvSpPr>
        <p:spPr/>
        <p:txBody>
          <a:bodyPr/>
          <a:lstStyle/>
          <a:p>
            <a:fld id="{35598E41-EDCA-4887-A50D-5F83BFFD7F3F}" type="slidenum">
              <a:rPr lang="en-US"/>
              <a:t>‹#›</a:t>
            </a:fld>
            <a:endParaRPr lang="en-US"/>
          </a:p>
        </p:txBody>
      </p:sp>
    </p:spTree>
    <p:extLst>
      <p:ext uri="{BB962C8B-B14F-4D97-AF65-F5344CB8AC3E}">
        <p14:creationId xmlns:p14="http://schemas.microsoft.com/office/powerpoint/2010/main" val="1257282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D7469-5E1F-19E1-8E41-C931A5A64D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57EE2B-17BD-4F2A-6E75-925FA529B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BDD812-DC4F-938D-6094-28A0A9AABCBB}"/>
              </a:ext>
            </a:extLst>
          </p:cNvPr>
          <p:cNvSpPr>
            <a:spLocks noGrp="1"/>
          </p:cNvSpPr>
          <p:nvPr>
            <p:ph type="dt" sz="half" idx="10"/>
          </p:nvPr>
        </p:nvSpPr>
        <p:spPr/>
        <p:txBody>
          <a:bodyPr/>
          <a:lstStyle/>
          <a:p>
            <a:fld id="{CC134051-59FA-4786-8B44-1925D74F8E5E}" type="datetimeFigureOut">
              <a:rPr lang="en-US"/>
              <a:t>3/19/2025</a:t>
            </a:fld>
            <a:endParaRPr lang="en-US"/>
          </a:p>
        </p:txBody>
      </p:sp>
      <p:sp>
        <p:nvSpPr>
          <p:cNvPr id="5" name="Footer Placeholder 4">
            <a:extLst>
              <a:ext uri="{FF2B5EF4-FFF2-40B4-BE49-F238E27FC236}">
                <a16:creationId xmlns:a16="http://schemas.microsoft.com/office/drawing/2014/main" id="{B10CD57B-01B6-C5E3-B351-315F6DAE88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FA9A94-4013-D2A7-F1CD-718DD99DFAC1}"/>
              </a:ext>
            </a:extLst>
          </p:cNvPr>
          <p:cNvSpPr>
            <a:spLocks noGrp="1"/>
          </p:cNvSpPr>
          <p:nvPr>
            <p:ph type="sldNum" sz="quarter" idx="12"/>
          </p:nvPr>
        </p:nvSpPr>
        <p:spPr/>
        <p:txBody>
          <a:bodyPr/>
          <a:lstStyle/>
          <a:p>
            <a:fld id="{E1D20DAE-7703-42C2-8807-EFBC4F336696}" type="slidenum">
              <a:rPr lang="en-US"/>
              <a:t>‹#›</a:t>
            </a:fld>
            <a:endParaRPr lang="en-US"/>
          </a:p>
        </p:txBody>
      </p:sp>
    </p:spTree>
    <p:extLst>
      <p:ext uri="{BB962C8B-B14F-4D97-AF65-F5344CB8AC3E}">
        <p14:creationId xmlns:p14="http://schemas.microsoft.com/office/powerpoint/2010/main" val="924033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FF931-975C-06DE-9CA4-2E8ABAD42B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CDFE10-3C98-923F-69AD-832E2360D5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91FA7A-4869-8E87-13BD-2B51E1BC0FE1}"/>
              </a:ext>
            </a:extLst>
          </p:cNvPr>
          <p:cNvSpPr>
            <a:spLocks noGrp="1"/>
          </p:cNvSpPr>
          <p:nvPr>
            <p:ph type="dt" sz="half" idx="10"/>
          </p:nvPr>
        </p:nvSpPr>
        <p:spPr/>
        <p:txBody>
          <a:bodyPr/>
          <a:lstStyle/>
          <a:p>
            <a:fld id="{CC134051-59FA-4786-8B44-1925D74F8E5E}" type="datetimeFigureOut">
              <a:rPr lang="en-US"/>
              <a:t>3/19/2025</a:t>
            </a:fld>
            <a:endParaRPr lang="en-US"/>
          </a:p>
        </p:txBody>
      </p:sp>
      <p:sp>
        <p:nvSpPr>
          <p:cNvPr id="5" name="Footer Placeholder 4">
            <a:extLst>
              <a:ext uri="{FF2B5EF4-FFF2-40B4-BE49-F238E27FC236}">
                <a16:creationId xmlns:a16="http://schemas.microsoft.com/office/drawing/2014/main" id="{6EB15146-2CB2-4DE7-52D7-365C3DC0DA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3CF19E-1CDE-0C20-CDEA-07E5FBDD9DC6}"/>
              </a:ext>
            </a:extLst>
          </p:cNvPr>
          <p:cNvSpPr>
            <a:spLocks noGrp="1"/>
          </p:cNvSpPr>
          <p:nvPr>
            <p:ph type="sldNum" sz="quarter" idx="12"/>
          </p:nvPr>
        </p:nvSpPr>
        <p:spPr/>
        <p:txBody>
          <a:bodyPr/>
          <a:lstStyle/>
          <a:p>
            <a:fld id="{E1D20DAE-7703-42C2-8807-EFBC4F336696}" type="slidenum">
              <a:rPr lang="en-US"/>
              <a:t>‹#›</a:t>
            </a:fld>
            <a:endParaRPr lang="en-US"/>
          </a:p>
        </p:txBody>
      </p:sp>
    </p:spTree>
    <p:extLst>
      <p:ext uri="{BB962C8B-B14F-4D97-AF65-F5344CB8AC3E}">
        <p14:creationId xmlns:p14="http://schemas.microsoft.com/office/powerpoint/2010/main" val="4113031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42B3C-798C-EA96-4986-3DBC37D6B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122DEC-AAF7-2308-AE73-C3E62B33B7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FDA558-4998-D061-D51D-D1EE7FA061A5}"/>
              </a:ext>
            </a:extLst>
          </p:cNvPr>
          <p:cNvSpPr>
            <a:spLocks noGrp="1"/>
          </p:cNvSpPr>
          <p:nvPr>
            <p:ph type="dt" sz="half" idx="10"/>
          </p:nvPr>
        </p:nvSpPr>
        <p:spPr/>
        <p:txBody>
          <a:bodyPr/>
          <a:lstStyle/>
          <a:p>
            <a:fld id="{E7BC49AA-34ED-42D4-B737-377E93067B21}" type="datetimeFigureOut">
              <a:rPr lang="en-US"/>
              <a:t>3/19/2025</a:t>
            </a:fld>
            <a:endParaRPr lang="en-US"/>
          </a:p>
        </p:txBody>
      </p:sp>
      <p:sp>
        <p:nvSpPr>
          <p:cNvPr id="5" name="Footer Placeholder 4">
            <a:extLst>
              <a:ext uri="{FF2B5EF4-FFF2-40B4-BE49-F238E27FC236}">
                <a16:creationId xmlns:a16="http://schemas.microsoft.com/office/drawing/2014/main" id="{362ABBE8-5E57-F40C-EB79-915AF6D70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16BF66-A9EE-5B44-7570-FBCA35FF1FE2}"/>
              </a:ext>
            </a:extLst>
          </p:cNvPr>
          <p:cNvSpPr>
            <a:spLocks noGrp="1"/>
          </p:cNvSpPr>
          <p:nvPr>
            <p:ph type="sldNum" sz="quarter" idx="12"/>
          </p:nvPr>
        </p:nvSpPr>
        <p:spPr/>
        <p:txBody>
          <a:bodyPr/>
          <a:lstStyle/>
          <a:p>
            <a:fld id="{9E010596-30B3-4B44-B844-BB4FA618BA34}" type="slidenum">
              <a:rPr lang="en-US"/>
              <a:t>‹#›</a:t>
            </a:fld>
            <a:endParaRPr lang="en-US"/>
          </a:p>
        </p:txBody>
      </p:sp>
    </p:spTree>
    <p:extLst>
      <p:ext uri="{BB962C8B-B14F-4D97-AF65-F5344CB8AC3E}">
        <p14:creationId xmlns:p14="http://schemas.microsoft.com/office/powerpoint/2010/main" val="523079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4D5DD-1974-108A-774F-266092DD5B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CB7C218-C0D7-80C2-B0FF-B89AFE16DE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DE062A-5EAF-6961-0B99-B573A4DA53A2}"/>
              </a:ext>
            </a:extLst>
          </p:cNvPr>
          <p:cNvSpPr>
            <a:spLocks noGrp="1"/>
          </p:cNvSpPr>
          <p:nvPr>
            <p:ph type="dt" sz="half" idx="10"/>
          </p:nvPr>
        </p:nvSpPr>
        <p:spPr/>
        <p:txBody>
          <a:bodyPr/>
          <a:lstStyle/>
          <a:p>
            <a:fld id="{E7BC49AA-34ED-42D4-B737-377E93067B21}" type="datetimeFigureOut">
              <a:rPr lang="en-US"/>
              <a:t>3/19/2025</a:t>
            </a:fld>
            <a:endParaRPr lang="en-US"/>
          </a:p>
        </p:txBody>
      </p:sp>
      <p:sp>
        <p:nvSpPr>
          <p:cNvPr id="5" name="Footer Placeholder 4">
            <a:extLst>
              <a:ext uri="{FF2B5EF4-FFF2-40B4-BE49-F238E27FC236}">
                <a16:creationId xmlns:a16="http://schemas.microsoft.com/office/drawing/2014/main" id="{95315AA8-B429-3890-A792-80649B5AA7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62588C-CA6D-17B9-E3AD-4C3B20CED624}"/>
              </a:ext>
            </a:extLst>
          </p:cNvPr>
          <p:cNvSpPr>
            <a:spLocks noGrp="1"/>
          </p:cNvSpPr>
          <p:nvPr>
            <p:ph type="sldNum" sz="quarter" idx="12"/>
          </p:nvPr>
        </p:nvSpPr>
        <p:spPr/>
        <p:txBody>
          <a:bodyPr/>
          <a:lstStyle/>
          <a:p>
            <a:fld id="{9E010596-30B3-4B44-B844-BB4FA618BA34}" type="slidenum">
              <a:rPr lang="en-US"/>
              <a:t>‹#›</a:t>
            </a:fld>
            <a:endParaRPr lang="en-US"/>
          </a:p>
        </p:txBody>
      </p:sp>
    </p:spTree>
    <p:extLst>
      <p:ext uri="{BB962C8B-B14F-4D97-AF65-F5344CB8AC3E}">
        <p14:creationId xmlns:p14="http://schemas.microsoft.com/office/powerpoint/2010/main" val="4074813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B39B7-9A6A-FE50-6EA1-DF3B59A76E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FE55C3-D733-B73C-4A2D-62A9E270572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405249-FADF-F7C9-E849-FCCD924066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06F570-3ABA-A609-B885-1C7D109280D2}"/>
              </a:ext>
            </a:extLst>
          </p:cNvPr>
          <p:cNvSpPr>
            <a:spLocks noGrp="1"/>
          </p:cNvSpPr>
          <p:nvPr>
            <p:ph type="dt" sz="half" idx="10"/>
          </p:nvPr>
        </p:nvSpPr>
        <p:spPr/>
        <p:txBody>
          <a:bodyPr/>
          <a:lstStyle/>
          <a:p>
            <a:fld id="{E7BC49AA-34ED-42D4-B737-377E93067B21}" type="datetimeFigureOut">
              <a:rPr lang="en-US"/>
              <a:t>3/19/2025</a:t>
            </a:fld>
            <a:endParaRPr lang="en-US"/>
          </a:p>
        </p:txBody>
      </p:sp>
      <p:sp>
        <p:nvSpPr>
          <p:cNvPr id="6" name="Footer Placeholder 5">
            <a:extLst>
              <a:ext uri="{FF2B5EF4-FFF2-40B4-BE49-F238E27FC236}">
                <a16:creationId xmlns:a16="http://schemas.microsoft.com/office/drawing/2014/main" id="{F956EE2A-120E-6ECF-6C14-F24F826C45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78BA14-7C48-E412-3142-0F6A514EC7DB}"/>
              </a:ext>
            </a:extLst>
          </p:cNvPr>
          <p:cNvSpPr>
            <a:spLocks noGrp="1"/>
          </p:cNvSpPr>
          <p:nvPr>
            <p:ph type="sldNum" sz="quarter" idx="12"/>
          </p:nvPr>
        </p:nvSpPr>
        <p:spPr/>
        <p:txBody>
          <a:bodyPr/>
          <a:lstStyle/>
          <a:p>
            <a:fld id="{9E010596-30B3-4B44-B844-BB4FA618BA34}" type="slidenum">
              <a:rPr lang="en-US"/>
              <a:t>‹#›</a:t>
            </a:fld>
            <a:endParaRPr lang="en-US"/>
          </a:p>
        </p:txBody>
      </p:sp>
    </p:spTree>
    <p:extLst>
      <p:ext uri="{BB962C8B-B14F-4D97-AF65-F5344CB8AC3E}">
        <p14:creationId xmlns:p14="http://schemas.microsoft.com/office/powerpoint/2010/main" val="111810522"/>
      </p:ext>
    </p:extLst>
  </p:cSld>
  <p:clrMapOvr>
    <a:masterClrMapping/>
  </p:clrMapOvr>
</p:sldLayout>
</file>

<file path=ppt/slideMasters/_rels/slideMaster1.xml.rels>&#65279;<?xml version="1.0" encoding="utf-8"?><Relationships xmlns="http://schemas.openxmlformats.org/package/2006/relationships"><Relationship Type="http://schemas.openxmlformats.org/officeDocument/2006/relationships/theme" Target="/ppt/theme/theme1.xml" Id="rId3" /><Relationship Type="http://schemas.openxmlformats.org/officeDocument/2006/relationships/slideLayout" Target="/ppt/slideLayouts/slideLayout2.xml" Id="rId2" /><Relationship Type="http://schemas.openxmlformats.org/officeDocument/2006/relationships/slideLayout" Target="/ppt/slideLayouts/slideLayout1.xml" Id="rId1" /></Relationships>
</file>

<file path=ppt/slideMasters/_rels/slideMaster2.xml.rels>&#65279;<?xml version="1.0" encoding="utf-8"?><Relationships xmlns="http://schemas.openxmlformats.org/package/2006/relationships"><Relationship Type="http://schemas.openxmlformats.org/officeDocument/2006/relationships/theme" Target="/ppt/theme/theme2.xml" Id="rId3" /><Relationship Type="http://schemas.openxmlformats.org/officeDocument/2006/relationships/slideLayout" Target="/ppt/slideLayouts/slideLayout4.xml" Id="rId2" /><Relationship Type="http://schemas.openxmlformats.org/officeDocument/2006/relationships/slideLayout" Target="/ppt/slideLayouts/slideLayout3.xml" Id="rId1" /></Relationships>
</file>

<file path=ppt/slideMasters/_rels/slideMaster3.xml.rels>&#65279;<?xml version="1.0" encoding="utf-8"?><Relationships xmlns="http://schemas.openxmlformats.org/package/2006/relationships"><Relationship Type="http://schemas.openxmlformats.org/officeDocument/2006/relationships/theme" Target="/ppt/theme/theme3.xml" Id="rId3" /><Relationship Type="http://schemas.openxmlformats.org/officeDocument/2006/relationships/slideLayout" Target="/ppt/slideLayouts/slideLayout6.xml" Id="rId2" /><Relationship Type="http://schemas.openxmlformats.org/officeDocument/2006/relationships/slideLayout" Target="/ppt/slideLayouts/slideLayout5.xml" Id="rId1" /></Relationships>
</file>

<file path=ppt/slideMasters/_rels/slideMaster4.xml.rels>&#65279;<?xml version="1.0" encoding="utf-8"?><Relationships xmlns="http://schemas.openxmlformats.org/package/2006/relationships"><Relationship Type="http://schemas.openxmlformats.org/officeDocument/2006/relationships/slideLayout" Target="/ppt/slideLayouts/slideLayout9.xml" Id="rId3" /><Relationship Type="http://schemas.openxmlformats.org/officeDocument/2006/relationships/slideLayout" Target="/ppt/slideLayouts/slideLayout8.xml" Id="rId2" /><Relationship Type="http://schemas.openxmlformats.org/officeDocument/2006/relationships/slideLayout" Target="/ppt/slideLayouts/slideLayout7.xml" Id="rId1" /><Relationship Type="http://schemas.openxmlformats.org/officeDocument/2006/relationships/theme" Target="/ppt/theme/theme4.xml" Id="rId4" /></Relationships>
</file>

<file path=ppt/slideMasters/_rels/slideMaster5.xml.rels>&#65279;<?xml version="1.0" encoding="utf-8"?><Relationships xmlns="http://schemas.openxmlformats.org/package/2006/relationships"><Relationship Type="http://schemas.openxmlformats.org/officeDocument/2006/relationships/theme" Target="/ppt/theme/theme5.xml" Id="rId2" /><Relationship Type="http://schemas.openxmlformats.org/officeDocument/2006/relationships/slideLayout" Target="/ppt/slideLayouts/slideLayout10.xml" Id="rId1" /></Relationships>
</file>

<file path=ppt/slideMasters/slideMaster1.xml><?xml version="1.0" encoding="utf-8"?>
<p:sldMaster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BDF0D99C-5D42-41C6-A50C-C4E2D6B2A36E}"/>
              </a:ext>
              <a:ext uri="{C183D7F6-B498-43B3-948B-1728B52AA6E4}">
                <adec:decorative xmlns:adec="http://schemas.microsoft.com/office/drawing/2017/decorative" val="1"/>
              </a:ext>
            </a:extLst>
          </p:cNvPr>
          <p:cNvGrpSpPr/>
          <p:nvPr/>
        </p:nvGrpSpPr>
        <p:grpSpPr>
          <a:xfrm>
            <a:off x="-6990" y="-1"/>
            <a:ext cx="13741680" cy="6858000"/>
            <a:chOff x="-6214" y="-1"/>
            <a:chExt cx="12214827" cy="6858000"/>
          </a:xfrm>
        </p:grpSpPr>
        <p:cxnSp>
          <p:nvCxnSpPr>
            <p:cNvPr id="40" name="Straight Connector 39">
              <a:extLst>
                <a:ext uri="{FF2B5EF4-FFF2-40B4-BE49-F238E27FC236}">
                  <a16:creationId xmlns:a16="http://schemas.microsoft.com/office/drawing/2014/main" id="{5F28962D-50BA-43F8-8863-28ECE711D3FC}"/>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80F5939-D4E0-46FD-9A5A-5D648E381092}"/>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633D331-78CB-40A1-B167-8185EC5D707B}"/>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512E4B1-E78E-49E7-AA36-374CC1B084E4}"/>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7D46340-CBFC-490F-B44E-7AA8FBF58B05}"/>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575C26C-3EBD-4AA9-BA4D-2561E295D65D}"/>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35DB6BE-E065-4559-BF5C-36B56B379040}"/>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DA54272-CD9D-4F68-BBAB-4F0C0C3EC635}"/>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002CE8F-9256-4F2C-B474-58873717119E}"/>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9C9DE9F-4252-401D-913E-B74C9E326F98}"/>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FE4E69B-534F-4A80-9E1C-798BEE1B0795}"/>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7564E1C-009C-4832-AE8D-E98286693F0C}"/>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305DF1C-5801-43F2-A8B9-5351369418C0}"/>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06E71C8-0783-4E17-9B34-F51231DD2954}"/>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D908F17-2A89-4B0A-A2EA-692390969FE0}"/>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BE22751-380F-44F9-BEED-0A553CF87BE5}"/>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7B27910-846F-4E4E-B588-F5B2E026FE96}"/>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6E0501E-134E-46D7-984F-3A382B0BB29B}"/>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0A83974-CBD7-4A69-9D84-2D3BBDE027A5}"/>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503E931-00D4-4B0C-BC69-49FE5C766518}"/>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7732A30-BE2F-4D71-BC37-60F7B44591B9}"/>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C8EB840-DE7D-4E67-989C-F4D8F50E15BD}"/>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05D2CC2-53CC-487E-A72E-42B1E9B18460}"/>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3A12D6B-1D60-4F26-8FB9-74AD5B070BDF}"/>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1895D00-2D63-443C-95A8-5EB6E5EECBFF}"/>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6AC50652-2A56-4382-95D0-971644EE0FA9}"/>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A50A374-8880-482D-B54F-F74E0D7BE187}"/>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C66364D8-CCC7-4AAF-94BC-766EC160D99E}"/>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A0DC409-26E2-4453-89FD-745EA849BE7F}"/>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39ED039-D66C-4A5E-AA35-E7A5FA2E64C2}"/>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C72C13DC-161E-49CF-96B5-5383AA052AB7}"/>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Placeholder 1">
            <a:extLst>
              <a:ext uri="{FF2B5EF4-FFF2-40B4-BE49-F238E27FC236}">
                <a16:creationId xmlns:a16="http://schemas.microsoft.com/office/drawing/2014/main" id="{05103067-48DA-458C-99F6-9921C19A802A}"/>
              </a:ext>
            </a:extLst>
          </p:cNvPr>
          <p:cNvSpPr>
            <a:spLocks noGrp="1"/>
          </p:cNvSpPr>
          <p:nvPr>
            <p:ph type="title"/>
          </p:nvPr>
        </p:nvSpPr>
        <p:spPr>
          <a:xfrm>
            <a:off x="777465" y="725954"/>
            <a:ext cx="11615625" cy="14424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CB86862-507E-4F73-890F-3B77BCFA3FA2}"/>
              </a:ext>
            </a:extLst>
          </p:cNvPr>
          <p:cNvSpPr>
            <a:spLocks noGrp="1"/>
          </p:cNvSpPr>
          <p:nvPr>
            <p:ph type="body" idx="1"/>
          </p:nvPr>
        </p:nvSpPr>
        <p:spPr>
          <a:xfrm>
            <a:off x="777465" y="2340131"/>
            <a:ext cx="11615625" cy="35644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EFBC0BB-AF05-4753-9159-41A16FBFC3B4}"/>
              </a:ext>
            </a:extLst>
          </p:cNvPr>
          <p:cNvSpPr>
            <a:spLocks noGrp="1"/>
          </p:cNvSpPr>
          <p:nvPr>
            <p:ph type="dt" sz="half" idx="2"/>
          </p:nvPr>
        </p:nvSpPr>
        <p:spPr>
          <a:xfrm>
            <a:off x="769037" y="6215870"/>
            <a:ext cx="4324251" cy="417126"/>
          </a:xfrm>
          <a:prstGeom prst="rect">
            <a:avLst/>
          </a:prstGeom>
        </p:spPr>
        <p:txBody>
          <a:bodyPr vert="horz" lIns="91440" tIns="45720" rIns="91440" bIns="45720" rtlCol="0" anchor="ctr"/>
          <a:lstStyle>
            <a:lvl1pPr algn="l">
              <a:defRPr sz="1013">
                <a:solidFill>
                  <a:schemeClr val="tx1">
                    <a:tint val="75000"/>
                  </a:schemeClr>
                </a:solidFill>
              </a:defRPr>
            </a:lvl1pPr>
          </a:lstStyle>
          <a:p>
            <a:fld id="{8F72BA41-EC5B-4197-BCC8-0FD2E523CD7A}" type="datetimeFigureOut">
              <a:rPr lang="en-US"/>
              <a:pPr/>
              <a:t>3/19/2025</a:t>
            </a:fld>
            <a:endParaRPr lang="en-US" dirty="0"/>
          </a:p>
        </p:txBody>
      </p:sp>
      <p:sp>
        <p:nvSpPr>
          <p:cNvPr id="5" name="Footer Placeholder 4">
            <a:extLst>
              <a:ext uri="{FF2B5EF4-FFF2-40B4-BE49-F238E27FC236}">
                <a16:creationId xmlns:a16="http://schemas.microsoft.com/office/drawing/2014/main" id="{28362F82-EA1A-4B02-8A64-3B44C0D9DAC6}"/>
              </a:ext>
            </a:extLst>
          </p:cNvPr>
          <p:cNvSpPr>
            <a:spLocks noGrp="1"/>
          </p:cNvSpPr>
          <p:nvPr>
            <p:ph type="ftr" sz="quarter" idx="3"/>
          </p:nvPr>
        </p:nvSpPr>
        <p:spPr>
          <a:xfrm>
            <a:off x="777463" y="236364"/>
            <a:ext cx="4629150" cy="417126"/>
          </a:xfrm>
          <a:prstGeom prst="rect">
            <a:avLst/>
          </a:prstGeom>
        </p:spPr>
        <p:txBody>
          <a:bodyPr vert="horz" lIns="91440" tIns="45720" rIns="91440" bIns="45720" rtlCol="0" anchor="ctr"/>
          <a:lstStyle>
            <a:lvl1pPr algn="l">
              <a:defRPr sz="1013">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9C5EF32-1CA9-4CDA-8182-2FB0C30A0F6F}"/>
              </a:ext>
            </a:extLst>
          </p:cNvPr>
          <p:cNvSpPr>
            <a:spLocks noGrp="1"/>
          </p:cNvSpPr>
          <p:nvPr>
            <p:ph type="sldNum" sz="quarter" idx="4"/>
          </p:nvPr>
        </p:nvSpPr>
        <p:spPr>
          <a:xfrm>
            <a:off x="12379107" y="6215870"/>
            <a:ext cx="1101545" cy="417126"/>
          </a:xfrm>
          <a:prstGeom prst="rect">
            <a:avLst/>
          </a:prstGeom>
        </p:spPr>
        <p:txBody>
          <a:bodyPr vert="horz" lIns="91440" tIns="45720" rIns="91440" bIns="45720" rtlCol="0" anchor="ctr"/>
          <a:lstStyle>
            <a:lvl1pPr algn="ctr">
              <a:defRPr sz="1013">
                <a:solidFill>
                  <a:schemeClr val="tx1">
                    <a:tint val="75000"/>
                  </a:schemeClr>
                </a:solidFill>
              </a:defRPr>
            </a:lvl1pPr>
          </a:lstStyle>
          <a:p>
            <a:fld id="{BE15108C-154A-4A5A-9C05-91A49A422BA7}" type="slidenum">
              <a:rPr lang="en-US"/>
              <a:pPr/>
              <a:t>‹#›</a:t>
            </a:fld>
            <a:endParaRPr lang="en-US" dirty="0"/>
          </a:p>
        </p:txBody>
      </p:sp>
      <p:sp>
        <p:nvSpPr>
          <p:cNvPr id="7" name="Right Triangle 6">
            <a:extLst>
              <a:ext uri="{FF2B5EF4-FFF2-40B4-BE49-F238E27FC236}">
                <a16:creationId xmlns:a16="http://schemas.microsoft.com/office/drawing/2014/main" id="{63BAC6E0-ADAC-40FB-AF53-88FA5F83738C}"/>
              </a:ext>
              <a:ext uri="{C183D7F6-B498-43B3-948B-1728B52AA6E4}">
                <adec:decorative xmlns:adec="http://schemas.microsoft.com/office/drawing/2017/decorative" val="1"/>
              </a:ext>
            </a:extLst>
          </p:cNvPr>
          <p:cNvSpPr/>
          <p:nvPr/>
        </p:nvSpPr>
        <p:spPr>
          <a:xfrm rot="13500000">
            <a:off x="-280711" y="1480698"/>
            <a:ext cx="568289" cy="639325"/>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solidFill>
                <a:schemeClr val="tx1"/>
              </a:solidFill>
            </a:endParaRPr>
          </a:p>
        </p:txBody>
      </p:sp>
    </p:spTree>
    <p:extLst>
      <p:ext uri="{BB962C8B-B14F-4D97-AF65-F5344CB8AC3E}">
        <p14:creationId xmlns:p14="http://schemas.microsoft.com/office/powerpoint/2010/main" val="2008968413"/>
      </p:ext>
    </p:extLst>
  </p:cSld>
  <p:clrMap bg1="lt1" tx1="dk1" bg2="lt2" tx2="dk2" accent1="accent1" accent2="accent2" accent3="accent3" accent4="accent4" accent5="accent5" accent6="accent6" hlink="hlink" folHlink="folHlink"/>
  <p:sldLayoutIdLst>
    <p:sldLayoutId id="2147483652" r:id="rId1"/>
    <p:sldLayoutId id="2147483653" r:id="rId2"/>
  </p:sldLayoutIdLst>
  <p:txStyles>
    <p:titleStyle>
      <a:lvl1pPr algn="l" defTabSz="1028712" rtl="0" eaLnBrk="1" latinLnBrk="0" hangingPunct="1">
        <a:lnSpc>
          <a:spcPct val="100000"/>
        </a:lnSpc>
        <a:spcBef>
          <a:spcPct val="0"/>
        </a:spcBef>
        <a:buNone/>
        <a:defRPr sz="4950" kern="1200">
          <a:solidFill>
            <a:schemeClr val="tx2"/>
          </a:solidFill>
          <a:latin typeface="+mj-lt"/>
          <a:ea typeface="+mj-ea"/>
          <a:cs typeface="+mj-cs"/>
        </a:defRPr>
      </a:lvl1pPr>
    </p:titleStyle>
    <p:bodyStyle>
      <a:lvl1pPr marL="257178" indent="-257178" algn="l" defTabSz="1028712" rtl="0" eaLnBrk="1" latinLnBrk="0" hangingPunct="1">
        <a:lnSpc>
          <a:spcPct val="110000"/>
        </a:lnSpc>
        <a:spcBef>
          <a:spcPts val="1125"/>
        </a:spcBef>
        <a:buClr>
          <a:schemeClr val="tx2">
            <a:lumMod val="50000"/>
            <a:lumOff val="50000"/>
          </a:schemeClr>
        </a:buClr>
        <a:buSzPct val="75000"/>
        <a:buFont typeface="Wingdings" panose="05000000000000000000" pitchFamily="2" charset="2"/>
        <a:buChar char="§"/>
        <a:defRPr sz="2250" kern="1200">
          <a:solidFill>
            <a:schemeClr val="tx2"/>
          </a:solidFill>
          <a:latin typeface="+mn-lt"/>
          <a:ea typeface="+mn-ea"/>
          <a:cs typeface="+mn-cs"/>
        </a:defRPr>
      </a:lvl1pPr>
      <a:lvl2pPr marL="514357" indent="-257178" algn="l" defTabSz="1028712" rtl="0" eaLnBrk="1" latinLnBrk="0" hangingPunct="1">
        <a:lnSpc>
          <a:spcPct val="110000"/>
        </a:lnSpc>
        <a:spcBef>
          <a:spcPts val="563"/>
        </a:spcBef>
        <a:buClr>
          <a:schemeClr val="tx2">
            <a:lumMod val="50000"/>
            <a:lumOff val="50000"/>
          </a:schemeClr>
        </a:buClr>
        <a:buSzPct val="75000"/>
        <a:buFont typeface="Wingdings" panose="05000000000000000000" pitchFamily="2" charset="2"/>
        <a:buChar char="§"/>
        <a:defRPr sz="2025" kern="1200">
          <a:solidFill>
            <a:schemeClr val="tx2"/>
          </a:solidFill>
          <a:latin typeface="+mn-lt"/>
          <a:ea typeface="+mn-ea"/>
          <a:cs typeface="+mn-cs"/>
        </a:defRPr>
      </a:lvl2pPr>
      <a:lvl3pPr marL="771535" indent="-257178" algn="l" defTabSz="1028712" rtl="0" eaLnBrk="1" latinLnBrk="0" hangingPunct="1">
        <a:lnSpc>
          <a:spcPct val="110000"/>
        </a:lnSpc>
        <a:spcBef>
          <a:spcPts val="563"/>
        </a:spcBef>
        <a:buClr>
          <a:schemeClr val="tx2">
            <a:lumMod val="50000"/>
            <a:lumOff val="50000"/>
          </a:schemeClr>
        </a:buClr>
        <a:buSzPct val="75000"/>
        <a:buFont typeface="Wingdings" panose="05000000000000000000" pitchFamily="2" charset="2"/>
        <a:buChar char="§"/>
        <a:defRPr sz="1800" kern="1200">
          <a:solidFill>
            <a:schemeClr val="tx2"/>
          </a:solidFill>
          <a:latin typeface="+mn-lt"/>
          <a:ea typeface="+mn-ea"/>
          <a:cs typeface="+mn-cs"/>
        </a:defRPr>
      </a:lvl3pPr>
      <a:lvl4pPr marL="1028712" indent="-257178" algn="l" defTabSz="1028712" rtl="0" eaLnBrk="1" latinLnBrk="0" hangingPunct="1">
        <a:lnSpc>
          <a:spcPct val="110000"/>
        </a:lnSpc>
        <a:spcBef>
          <a:spcPts val="563"/>
        </a:spcBef>
        <a:buClr>
          <a:schemeClr val="tx2">
            <a:lumMod val="50000"/>
            <a:lumOff val="50000"/>
          </a:schemeClr>
        </a:buClr>
        <a:buSzPct val="75000"/>
        <a:buFont typeface="Wingdings" panose="05000000000000000000" pitchFamily="2" charset="2"/>
        <a:buChar char="§"/>
        <a:defRPr sz="1575" kern="1200">
          <a:solidFill>
            <a:schemeClr val="tx2"/>
          </a:solidFill>
          <a:latin typeface="+mn-lt"/>
          <a:ea typeface="+mn-ea"/>
          <a:cs typeface="+mn-cs"/>
        </a:defRPr>
      </a:lvl4pPr>
      <a:lvl5pPr marL="1285891" indent="-257178" algn="l" defTabSz="1028712" rtl="0" eaLnBrk="1" latinLnBrk="0" hangingPunct="1">
        <a:lnSpc>
          <a:spcPct val="110000"/>
        </a:lnSpc>
        <a:spcBef>
          <a:spcPts val="563"/>
        </a:spcBef>
        <a:buClr>
          <a:schemeClr val="tx2">
            <a:lumMod val="50000"/>
            <a:lumOff val="50000"/>
          </a:schemeClr>
        </a:buClr>
        <a:buSzPct val="75000"/>
        <a:buFont typeface="Wingdings" panose="05000000000000000000" pitchFamily="2" charset="2"/>
        <a:buChar char="§"/>
        <a:defRPr sz="1575" kern="1200">
          <a:solidFill>
            <a:schemeClr val="tx2"/>
          </a:solidFill>
          <a:latin typeface="+mn-lt"/>
          <a:ea typeface="+mn-ea"/>
          <a:cs typeface="+mn-cs"/>
        </a:defRPr>
      </a:lvl5pPr>
      <a:lvl6pPr marL="2828960" indent="-257178" algn="l" defTabSz="1028712"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6pPr>
      <a:lvl7pPr marL="3343317" indent="-257178" algn="l" defTabSz="1028712"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7pPr>
      <a:lvl8pPr marL="3857673" indent="-257178" algn="l" defTabSz="1028712"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8pPr>
      <a:lvl9pPr marL="4372030" indent="-257178" algn="l" defTabSz="1028712"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9pPr>
    </p:bodyStyle>
    <p:otherStyle>
      <a:defPPr>
        <a:defRPr lang="en-US"/>
      </a:defPPr>
      <a:lvl1pPr marL="0" algn="l" defTabSz="1028712" rtl="0" eaLnBrk="1" latinLnBrk="0" hangingPunct="1">
        <a:defRPr sz="2025" kern="1200">
          <a:solidFill>
            <a:schemeClr val="tx1"/>
          </a:solidFill>
          <a:latin typeface="+mn-lt"/>
          <a:ea typeface="+mn-ea"/>
          <a:cs typeface="+mn-cs"/>
        </a:defRPr>
      </a:lvl1pPr>
      <a:lvl2pPr marL="514357" algn="l" defTabSz="1028712" rtl="0" eaLnBrk="1" latinLnBrk="0" hangingPunct="1">
        <a:defRPr sz="2025" kern="1200">
          <a:solidFill>
            <a:schemeClr val="tx1"/>
          </a:solidFill>
          <a:latin typeface="+mn-lt"/>
          <a:ea typeface="+mn-ea"/>
          <a:cs typeface="+mn-cs"/>
        </a:defRPr>
      </a:lvl2pPr>
      <a:lvl3pPr marL="1028712" algn="l" defTabSz="1028712" rtl="0" eaLnBrk="1" latinLnBrk="0" hangingPunct="1">
        <a:defRPr sz="2025" kern="1200">
          <a:solidFill>
            <a:schemeClr val="tx1"/>
          </a:solidFill>
          <a:latin typeface="+mn-lt"/>
          <a:ea typeface="+mn-ea"/>
          <a:cs typeface="+mn-cs"/>
        </a:defRPr>
      </a:lvl3pPr>
      <a:lvl4pPr marL="1543069" algn="l" defTabSz="1028712" rtl="0" eaLnBrk="1" latinLnBrk="0" hangingPunct="1">
        <a:defRPr sz="2025" kern="1200">
          <a:solidFill>
            <a:schemeClr val="tx1"/>
          </a:solidFill>
          <a:latin typeface="+mn-lt"/>
          <a:ea typeface="+mn-ea"/>
          <a:cs typeface="+mn-cs"/>
        </a:defRPr>
      </a:lvl4pPr>
      <a:lvl5pPr marL="2057426" algn="l" defTabSz="1028712" rtl="0" eaLnBrk="1" latinLnBrk="0" hangingPunct="1">
        <a:defRPr sz="2025" kern="1200">
          <a:solidFill>
            <a:schemeClr val="tx1"/>
          </a:solidFill>
          <a:latin typeface="+mn-lt"/>
          <a:ea typeface="+mn-ea"/>
          <a:cs typeface="+mn-cs"/>
        </a:defRPr>
      </a:lvl5pPr>
      <a:lvl6pPr marL="2571783" algn="l" defTabSz="1028712" rtl="0" eaLnBrk="1" latinLnBrk="0" hangingPunct="1">
        <a:defRPr sz="2025" kern="1200">
          <a:solidFill>
            <a:schemeClr val="tx1"/>
          </a:solidFill>
          <a:latin typeface="+mn-lt"/>
          <a:ea typeface="+mn-ea"/>
          <a:cs typeface="+mn-cs"/>
        </a:defRPr>
      </a:lvl6pPr>
      <a:lvl7pPr marL="3086138" algn="l" defTabSz="1028712" rtl="0" eaLnBrk="1" latinLnBrk="0" hangingPunct="1">
        <a:defRPr sz="2025" kern="1200">
          <a:solidFill>
            <a:schemeClr val="tx1"/>
          </a:solidFill>
          <a:latin typeface="+mn-lt"/>
          <a:ea typeface="+mn-ea"/>
          <a:cs typeface="+mn-cs"/>
        </a:defRPr>
      </a:lvl7pPr>
      <a:lvl8pPr marL="3600495" algn="l" defTabSz="1028712" rtl="0" eaLnBrk="1" latinLnBrk="0" hangingPunct="1">
        <a:defRPr sz="2025" kern="1200">
          <a:solidFill>
            <a:schemeClr val="tx1"/>
          </a:solidFill>
          <a:latin typeface="+mn-lt"/>
          <a:ea typeface="+mn-ea"/>
          <a:cs typeface="+mn-cs"/>
        </a:defRPr>
      </a:lvl8pPr>
      <a:lvl9pPr marL="4114852" algn="l" defTabSz="1028712" rtl="0" eaLnBrk="1" latinLnBrk="0" hangingPunct="1">
        <a:defRPr sz="2025" kern="1200">
          <a:solidFill>
            <a:schemeClr val="tx1"/>
          </a:solidFill>
          <a:latin typeface="+mn-lt"/>
          <a:ea typeface="+mn-ea"/>
          <a:cs typeface="+mn-cs"/>
        </a:defRPr>
      </a:lvl9pPr>
    </p:otherStyle>
  </p:txStyles>
</p:sldMaster>
</file>

<file path=ppt/slideMasters/slideMaster2.xml><?xml version="1.0" encoding="utf-8"?>
<p:sldMaster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275A0D-34CE-1693-6572-4709D39E8D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F77A44E-325A-D815-D949-878E48847A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D3BBFD-6639-E4E6-3591-FC3FCF57AA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A5F96FC-1D6D-47BD-BE26-5279474F7ED0}" type="datetimeFigureOut">
              <a:rPr lang="en-US"/>
              <a:t>3/19/2025</a:t>
            </a:fld>
            <a:endParaRPr lang="en-US"/>
          </a:p>
        </p:txBody>
      </p:sp>
      <p:sp>
        <p:nvSpPr>
          <p:cNvPr id="5" name="Footer Placeholder 4">
            <a:extLst>
              <a:ext uri="{FF2B5EF4-FFF2-40B4-BE49-F238E27FC236}">
                <a16:creationId xmlns:a16="http://schemas.microsoft.com/office/drawing/2014/main" id="{8E3FE60E-0FAD-7AB4-9746-677AE4BF67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1F40C89-0377-CB97-DF9C-D18F7A6C95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5598E41-EDCA-4887-A50D-5F83BFFD7F3F}" type="slidenum">
              <a:rPr lang="en-US"/>
              <a:t>‹#›</a:t>
            </a:fld>
            <a:endParaRPr lang="en-US"/>
          </a:p>
        </p:txBody>
      </p:sp>
    </p:spTree>
    <p:extLst>
      <p:ext uri="{BB962C8B-B14F-4D97-AF65-F5344CB8AC3E}">
        <p14:creationId xmlns:p14="http://schemas.microsoft.com/office/powerpoint/2010/main" val="3383538279"/>
      </p:ext>
    </p:extLst>
  </p:cSld>
  <p:clrMap bg1="lt1" tx1="dk1" bg2="lt2" tx2="dk2" accent1="accent1" accent2="accent2" accent3="accent3" accent4="accent4" accent5="accent5" accent6="accent6" hlink="hlink" folHlink="folHlink"/>
  <p:sldLayoutIdLst>
    <p:sldLayoutId id="2147483664" r:id="rId1"/>
    <p:sldLayoutId id="214748366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1F066B-A65F-C0F8-5B2A-B069B17E87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388579A-1E76-0519-1E21-2A0BD08794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D0D9F-A077-D9AE-049C-B71DAE04E7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134051-59FA-4786-8B44-1925D74F8E5E}" type="datetimeFigureOut">
              <a:rPr lang="en-US"/>
              <a:t>3/19/2025</a:t>
            </a:fld>
            <a:endParaRPr lang="en-US"/>
          </a:p>
        </p:txBody>
      </p:sp>
      <p:sp>
        <p:nvSpPr>
          <p:cNvPr id="5" name="Footer Placeholder 4">
            <a:extLst>
              <a:ext uri="{FF2B5EF4-FFF2-40B4-BE49-F238E27FC236}">
                <a16:creationId xmlns:a16="http://schemas.microsoft.com/office/drawing/2014/main" id="{F2C754DA-CCE1-6F79-D7B3-75EF604EEE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85367ED-812E-B039-A672-85ECD9AF83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1D20DAE-7703-42C2-8807-EFBC4F336696}" type="slidenum">
              <a:rPr lang="en-US"/>
              <a:t>‹#›</a:t>
            </a:fld>
            <a:endParaRPr lang="en-US"/>
          </a:p>
        </p:txBody>
      </p:sp>
    </p:spTree>
    <p:extLst>
      <p:ext uri="{BB962C8B-B14F-4D97-AF65-F5344CB8AC3E}">
        <p14:creationId xmlns:p14="http://schemas.microsoft.com/office/powerpoint/2010/main" val="2141955489"/>
      </p:ext>
    </p:extLst>
  </p:cSld>
  <p:clrMap bg1="lt1" tx1="dk1" bg2="lt2" tx2="dk2" accent1="accent1" accent2="accent2" accent3="accent3" accent4="accent4" accent5="accent5" accent6="accent6" hlink="hlink" folHlink="folHlink"/>
  <p:sldLayoutIdLst>
    <p:sldLayoutId id="2147483676" r:id="rId1"/>
    <p:sldLayoutId id="214748367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C8E6D9-FABF-B2D0-4321-30D1116A62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5AE849-CE76-7F6A-63B6-82F5C56C90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7DB828-B377-0B8B-61BE-2D58789832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7BC49AA-34ED-42D4-B737-377E93067B21}" type="datetimeFigureOut">
              <a:rPr lang="en-US"/>
              <a:t>3/19/2025</a:t>
            </a:fld>
            <a:endParaRPr lang="en-US"/>
          </a:p>
        </p:txBody>
      </p:sp>
      <p:sp>
        <p:nvSpPr>
          <p:cNvPr id="5" name="Footer Placeholder 4">
            <a:extLst>
              <a:ext uri="{FF2B5EF4-FFF2-40B4-BE49-F238E27FC236}">
                <a16:creationId xmlns:a16="http://schemas.microsoft.com/office/drawing/2014/main" id="{F6B5F7AD-11DA-6ADB-4BBC-4F6DE9C07F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1C57857-EA00-A1A8-4946-CF299AB212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E010596-30B3-4B44-B844-BB4FA618BA34}" type="slidenum">
              <a:rPr lang="en-US"/>
              <a:t>‹#›</a:t>
            </a:fld>
            <a:endParaRPr lang="en-US"/>
          </a:p>
        </p:txBody>
      </p:sp>
    </p:spTree>
    <p:extLst>
      <p:ext uri="{BB962C8B-B14F-4D97-AF65-F5344CB8AC3E}">
        <p14:creationId xmlns:p14="http://schemas.microsoft.com/office/powerpoint/2010/main" val="69170546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64968" y="274320"/>
            <a:ext cx="4769427" cy="10972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264968" y="1577339"/>
            <a:ext cx="4769427"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1801783" y="6377939"/>
            <a:ext cx="1695796"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264968" y="6377939"/>
            <a:ext cx="1218853"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3/19/2025</a:t>
            </a:fld>
            <a:endParaRPr lang="en-US"/>
          </a:p>
        </p:txBody>
      </p:sp>
      <p:sp>
        <p:nvSpPr>
          <p:cNvPr id="6" name="Holder 6"/>
          <p:cNvSpPr>
            <a:spLocks noGrp="1"/>
          </p:cNvSpPr>
          <p:nvPr>
            <p:ph type="sldNum" sz="quarter" idx="7"/>
          </p:nvPr>
        </p:nvSpPr>
        <p:spPr>
          <a:xfrm>
            <a:off x="3815541" y="6377939"/>
            <a:ext cx="1218853"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701"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&#65279;<?xml version="1.0" encoding="utf-8"?><Relationships xmlns="http://schemas.openxmlformats.org/package/2006/relationships"><Relationship Type="http://schemas.openxmlformats.org/officeDocument/2006/relationships/image" Target="/ppt/media/image1.jpg" Id="rId2" /><Relationship Type="http://schemas.openxmlformats.org/officeDocument/2006/relationships/slideLayout" Target="/ppt/slideLayouts/slideLayout2.xml" Id="rId1" /></Relationships>
</file>

<file path=ppt/slides/_rels/slide10.xml.rels>&#65279;<?xml version="1.0" encoding="utf-8"?><Relationships xmlns="http://schemas.openxmlformats.org/package/2006/relationships"><Relationship Type="http://schemas.openxmlformats.org/officeDocument/2006/relationships/image" Target="/ppt/media/image3.jpg" Id="rId2" /><Relationship Type="http://schemas.openxmlformats.org/officeDocument/2006/relationships/slideLayout" Target="/ppt/slideLayouts/slideLayout1.xml" Id="rId1" /></Relationships>
</file>

<file path=ppt/slides/_rels/slide100.xml.rels>&#65279;<?xml version="1.0" encoding="utf-8"?><Relationships xmlns="http://schemas.openxmlformats.org/package/2006/relationships"><Relationship Type="http://schemas.openxmlformats.org/officeDocument/2006/relationships/slideLayout" Target="/ppt/slideLayouts/slideLayout5.xml" Id="rId1" /></Relationships>
</file>

<file path=ppt/slides/_rels/slide101.xml.rels>&#65279;<?xml version="1.0" encoding="utf-8"?><Relationships xmlns="http://schemas.openxmlformats.org/package/2006/relationships"><Relationship Type="http://schemas.openxmlformats.org/officeDocument/2006/relationships/slideLayout" Target="/ppt/slideLayouts/slideLayout5.xml" Id="rId1" /></Relationships>
</file>

<file path=ppt/slides/_rels/slide102.xml.rels>&#65279;<?xml version="1.0" encoding="utf-8"?><Relationships xmlns="http://schemas.openxmlformats.org/package/2006/relationships"><Relationship Type="http://schemas.openxmlformats.org/officeDocument/2006/relationships/slideLayout" Target="/ppt/slideLayouts/slideLayout5.xml" Id="rId1" /></Relationships>
</file>

<file path=ppt/slides/_rels/slide103.xml.rels>&#65279;<?xml version="1.0" encoding="utf-8"?><Relationships xmlns="http://schemas.openxmlformats.org/package/2006/relationships"><Relationship Type="http://schemas.openxmlformats.org/officeDocument/2006/relationships/slideLayout" Target="/ppt/slideLayouts/slideLayout5.xml" Id="rId1" /></Relationships>
</file>

<file path=ppt/slides/_rels/slide104.xml.rels>&#65279;<?xml version="1.0" encoding="utf-8"?><Relationships xmlns="http://schemas.openxmlformats.org/package/2006/relationships"><Relationship Type="http://schemas.openxmlformats.org/officeDocument/2006/relationships/image" Target="/ppt/media/image43.jpg" Id="rId2" /><Relationship Type="http://schemas.openxmlformats.org/officeDocument/2006/relationships/slideLayout" Target="/ppt/slideLayouts/slideLayout5.xml" Id="rId1" /></Relationships>
</file>

<file path=ppt/slides/_rels/slide105.xml.rels>&#65279;<?xml version="1.0" encoding="utf-8"?><Relationships xmlns="http://schemas.openxmlformats.org/package/2006/relationships"><Relationship Type="http://schemas.openxmlformats.org/officeDocument/2006/relationships/image" Target="/ppt/media/image44.jpg" Id="rId2" /><Relationship Type="http://schemas.openxmlformats.org/officeDocument/2006/relationships/slideLayout" Target="/ppt/slideLayouts/slideLayout5.xml" Id="rId1" /></Relationships>
</file>

<file path=ppt/slides/_rels/slide106.xml.rels>&#65279;<?xml version="1.0" encoding="utf-8"?><Relationships xmlns="http://schemas.openxmlformats.org/package/2006/relationships"><Relationship Type="http://schemas.openxmlformats.org/officeDocument/2006/relationships/image" Target="/ppt/media/image45.jpg" Id="rId2" /><Relationship Type="http://schemas.openxmlformats.org/officeDocument/2006/relationships/slideLayout" Target="/ppt/slideLayouts/slideLayout5.xml" Id="rId1" /></Relationships>
</file>

<file path=ppt/slides/_rels/slide107.xml.rels>&#65279;<?xml version="1.0" encoding="utf-8"?><Relationships xmlns="http://schemas.openxmlformats.org/package/2006/relationships"><Relationship Type="http://schemas.openxmlformats.org/officeDocument/2006/relationships/image" Target="/ppt/media/image46.jpg" Id="rId2" /><Relationship Type="http://schemas.openxmlformats.org/officeDocument/2006/relationships/slideLayout" Target="/ppt/slideLayouts/slideLayout5.xml" Id="rId1" /></Relationships>
</file>

<file path=ppt/slides/_rels/slide108.xml.rels>&#65279;<?xml version="1.0" encoding="utf-8"?><Relationships xmlns="http://schemas.openxmlformats.org/package/2006/relationships"><Relationship Type="http://schemas.openxmlformats.org/officeDocument/2006/relationships/image" Target="/ppt/media/image47.jpg" Id="rId2" /><Relationship Type="http://schemas.openxmlformats.org/officeDocument/2006/relationships/slideLayout" Target="/ppt/slideLayouts/slideLayout5.xml" Id="rId1" /></Relationships>
</file>

<file path=ppt/slides/_rels/slide109.xml.rels>&#65279;<?xml version="1.0" encoding="utf-8"?><Relationships xmlns="http://schemas.openxmlformats.org/package/2006/relationships"><Relationship Type="http://schemas.openxmlformats.org/officeDocument/2006/relationships/image" Target="/ppt/media/image48.jpg" Id="rId2" /><Relationship Type="http://schemas.openxmlformats.org/officeDocument/2006/relationships/slideLayout" Target="/ppt/slideLayouts/slideLayout5.xml" Id="rId1" /></Relationships>
</file>

<file path=ppt/slides/_rels/slide11.xml.rels>&#65279;<?xml version="1.0" encoding="utf-8"?><Relationships xmlns="http://schemas.openxmlformats.org/package/2006/relationships"><Relationship Type="http://schemas.openxmlformats.org/officeDocument/2006/relationships/image" Target="/ppt/media/image4.jpg" Id="rId2" /><Relationship Type="http://schemas.openxmlformats.org/officeDocument/2006/relationships/slideLayout" Target="/ppt/slideLayouts/slideLayout1.xml" Id="rId1" /></Relationships>
</file>

<file path=ppt/slides/_rels/slide110.xml.rels>&#65279;<?xml version="1.0" encoding="utf-8"?><Relationships xmlns="http://schemas.openxmlformats.org/package/2006/relationships"><Relationship Type="http://schemas.openxmlformats.org/officeDocument/2006/relationships/image" Target="/ppt/media/image49.jpg" Id="rId2" /><Relationship Type="http://schemas.openxmlformats.org/officeDocument/2006/relationships/slideLayout" Target="/ppt/slideLayouts/slideLayout5.xml" Id="rId1" /></Relationships>
</file>

<file path=ppt/slides/_rels/slide111.xml.rels>&#65279;<?xml version="1.0" encoding="utf-8"?><Relationships xmlns="http://schemas.openxmlformats.org/package/2006/relationships"><Relationship Type="http://schemas.openxmlformats.org/officeDocument/2006/relationships/image" Target="/ppt/media/image50.jpg" Id="rId2" /><Relationship Type="http://schemas.openxmlformats.org/officeDocument/2006/relationships/slideLayout" Target="/ppt/slideLayouts/slideLayout5.xml" Id="rId1" /></Relationships>
</file>

<file path=ppt/slides/_rels/slide112.xml.rels>&#65279;<?xml version="1.0" encoding="utf-8"?><Relationships xmlns="http://schemas.openxmlformats.org/package/2006/relationships"><Relationship Type="http://schemas.openxmlformats.org/officeDocument/2006/relationships/image" Target="/ppt/media/image51.jpg" Id="rId2" /><Relationship Type="http://schemas.openxmlformats.org/officeDocument/2006/relationships/slideLayout" Target="/ppt/slideLayouts/slideLayout5.xml" Id="rId1" /></Relationships>
</file>

<file path=ppt/slides/_rels/slide113.xml.rels>&#65279;<?xml version="1.0" encoding="utf-8"?><Relationships xmlns="http://schemas.openxmlformats.org/package/2006/relationships"><Relationship Type="http://schemas.openxmlformats.org/officeDocument/2006/relationships/image" Target="/ppt/media/image52.jpg" Id="rId2" /><Relationship Type="http://schemas.openxmlformats.org/officeDocument/2006/relationships/slideLayout" Target="/ppt/slideLayouts/slideLayout5.xml" Id="rId1" /></Relationships>
</file>

<file path=ppt/slides/_rels/slide114.xml.rels>&#65279;<?xml version="1.0" encoding="utf-8"?><Relationships xmlns="http://schemas.openxmlformats.org/package/2006/relationships"><Relationship Type="http://schemas.openxmlformats.org/officeDocument/2006/relationships/image" Target="/ppt/media/image53.jpg" Id="rId2" /><Relationship Type="http://schemas.openxmlformats.org/officeDocument/2006/relationships/slideLayout" Target="/ppt/slideLayouts/slideLayout5.xml" Id="rId1" /></Relationships>
</file>

<file path=ppt/slides/_rels/slide115.xml.rels>&#65279;<?xml version="1.0" encoding="utf-8"?><Relationships xmlns="http://schemas.openxmlformats.org/package/2006/relationships"><Relationship Type="http://schemas.openxmlformats.org/officeDocument/2006/relationships/image" Target="/ppt/media/image54.jpg" Id="rId2" /><Relationship Type="http://schemas.openxmlformats.org/officeDocument/2006/relationships/slideLayout" Target="/ppt/slideLayouts/slideLayout5.xml" Id="rId1" /></Relationships>
</file>

<file path=ppt/slides/_rels/slide116.xml.rels>&#65279;<?xml version="1.0" encoding="utf-8"?><Relationships xmlns="http://schemas.openxmlformats.org/package/2006/relationships"><Relationship Type="http://schemas.openxmlformats.org/officeDocument/2006/relationships/image" Target="/ppt/media/image55.jpg" Id="rId2" /><Relationship Type="http://schemas.openxmlformats.org/officeDocument/2006/relationships/slideLayout" Target="/ppt/slideLayouts/slideLayout5.xml" Id="rId1" /></Relationships>
</file>

<file path=ppt/slides/_rels/slide117.xml.rels>&#65279;<?xml version="1.0" encoding="utf-8"?><Relationships xmlns="http://schemas.openxmlformats.org/package/2006/relationships"><Relationship Type="http://schemas.openxmlformats.org/officeDocument/2006/relationships/image" Target="/ppt/media/image56.jpg" Id="rId2" /><Relationship Type="http://schemas.openxmlformats.org/officeDocument/2006/relationships/slideLayout" Target="/ppt/slideLayouts/slideLayout5.xml" Id="rId1" /></Relationships>
</file>

<file path=ppt/slides/_rels/slide118.xml.rels>&#65279;<?xml version="1.0" encoding="utf-8"?><Relationships xmlns="http://schemas.openxmlformats.org/package/2006/relationships"><Relationship Type="http://schemas.openxmlformats.org/officeDocument/2006/relationships/image" Target="/ppt/media/image57.jpg" Id="rId2" /><Relationship Type="http://schemas.openxmlformats.org/officeDocument/2006/relationships/slideLayout" Target="/ppt/slideLayouts/slideLayout5.xml" Id="rId1" /></Relationships>
</file>

<file path=ppt/slides/_rels/slide119.xml.rels>&#65279;<?xml version="1.0" encoding="utf-8"?><Relationships xmlns="http://schemas.openxmlformats.org/package/2006/relationships"><Relationship Type="http://schemas.openxmlformats.org/officeDocument/2006/relationships/image" Target="/ppt/media/image58.jpg" Id="rId2" /><Relationship Type="http://schemas.openxmlformats.org/officeDocument/2006/relationships/slideLayout" Target="/ppt/slideLayouts/slideLayout5.xml" Id="rId1" /></Relationships>
</file>

<file path=ppt/slides/_rels/slide12.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120.xml.rels>&#65279;<?xml version="1.0" encoding="utf-8"?><Relationships xmlns="http://schemas.openxmlformats.org/package/2006/relationships"><Relationship Type="http://schemas.openxmlformats.org/officeDocument/2006/relationships/image" Target="/ppt/media/image59.jpg" Id="rId2" /><Relationship Type="http://schemas.openxmlformats.org/officeDocument/2006/relationships/slideLayout" Target="/ppt/slideLayouts/slideLayout5.xml" Id="rId1" /></Relationships>
</file>

<file path=ppt/slides/_rels/slide121.xml.rels>&#65279;<?xml version="1.0" encoding="utf-8"?><Relationships xmlns="http://schemas.openxmlformats.org/package/2006/relationships"><Relationship Type="http://schemas.openxmlformats.org/officeDocument/2006/relationships/image" Target="/ppt/media/image60.jpg" Id="rId2" /><Relationship Type="http://schemas.openxmlformats.org/officeDocument/2006/relationships/slideLayout" Target="/ppt/slideLayouts/slideLayout5.xml" Id="rId1" /></Relationships>
</file>

<file path=ppt/slides/_rels/slide122.xml.rels>&#65279;<?xml version="1.0" encoding="utf-8"?><Relationships xmlns="http://schemas.openxmlformats.org/package/2006/relationships"><Relationship Type="http://schemas.openxmlformats.org/officeDocument/2006/relationships/image" Target="/ppt/media/image61.jpg" Id="rId2" /><Relationship Type="http://schemas.openxmlformats.org/officeDocument/2006/relationships/slideLayout" Target="/ppt/slideLayouts/slideLayout5.xml" Id="rId1" /></Relationships>
</file>

<file path=ppt/slides/_rels/slide123.xml.rels>&#65279;<?xml version="1.0" encoding="utf-8"?><Relationships xmlns="http://schemas.openxmlformats.org/package/2006/relationships"><Relationship Type="http://schemas.openxmlformats.org/officeDocument/2006/relationships/image" Target="/ppt/media/image62.jpg" Id="rId2" /><Relationship Type="http://schemas.openxmlformats.org/officeDocument/2006/relationships/slideLayout" Target="/ppt/slideLayouts/slideLayout5.xml" Id="rId1" /></Relationships>
</file>

<file path=ppt/slides/_rels/slide124.xml.rels>&#65279;<?xml version="1.0" encoding="utf-8"?><Relationships xmlns="http://schemas.openxmlformats.org/package/2006/relationships"><Relationship Type="http://schemas.openxmlformats.org/officeDocument/2006/relationships/image" Target="/ppt/media/image63.jpg" Id="rId2" /><Relationship Type="http://schemas.openxmlformats.org/officeDocument/2006/relationships/slideLayout" Target="/ppt/slideLayouts/slideLayout5.xml" Id="rId1" /></Relationships>
</file>

<file path=ppt/slides/_rels/slide125.xml.rels>&#65279;<?xml version="1.0" encoding="utf-8"?><Relationships xmlns="http://schemas.openxmlformats.org/package/2006/relationships"><Relationship Type="http://schemas.openxmlformats.org/officeDocument/2006/relationships/image" Target="/ppt/media/image64.jpg" Id="rId2" /><Relationship Type="http://schemas.openxmlformats.org/officeDocument/2006/relationships/slideLayout" Target="/ppt/slideLayouts/slideLayout5.xml" Id="rId1" /></Relationships>
</file>

<file path=ppt/slides/_rels/slide126.xml.rels>&#65279;<?xml version="1.0" encoding="utf-8"?><Relationships xmlns="http://schemas.openxmlformats.org/package/2006/relationships"><Relationship Type="http://schemas.openxmlformats.org/officeDocument/2006/relationships/image" Target="/ppt/media/image65.jpg" Id="rId2" /><Relationship Type="http://schemas.openxmlformats.org/officeDocument/2006/relationships/slideLayout" Target="/ppt/slideLayouts/slideLayout5.xml" Id="rId1" /></Relationships>
</file>

<file path=ppt/slides/_rels/slide127.xml.rels>&#65279;<?xml version="1.0" encoding="utf-8"?><Relationships xmlns="http://schemas.openxmlformats.org/package/2006/relationships"><Relationship Type="http://schemas.openxmlformats.org/officeDocument/2006/relationships/image" Target="/ppt/media/image66.jpg" Id="rId2" /><Relationship Type="http://schemas.openxmlformats.org/officeDocument/2006/relationships/slideLayout" Target="/ppt/slideLayouts/slideLayout5.xml" Id="rId1" /></Relationships>
</file>

<file path=ppt/slides/_rels/slide128.xml.rels>&#65279;<?xml version="1.0" encoding="utf-8"?><Relationships xmlns="http://schemas.openxmlformats.org/package/2006/relationships"><Relationship Type="http://schemas.openxmlformats.org/officeDocument/2006/relationships/image" Target="/ppt/media/image67.jpg" Id="rId2" /><Relationship Type="http://schemas.openxmlformats.org/officeDocument/2006/relationships/slideLayout" Target="/ppt/slideLayouts/slideLayout5.xml" Id="rId1" /></Relationships>
</file>

<file path=ppt/slides/_rels/slide129.xml.rels>&#65279;<?xml version="1.0" encoding="utf-8"?><Relationships xmlns="http://schemas.openxmlformats.org/package/2006/relationships"><Relationship Type="http://schemas.openxmlformats.org/officeDocument/2006/relationships/slideLayout" Target="/ppt/slideLayouts/slideLayout5.xml" Id="rId1" /></Relationships>
</file>

<file path=ppt/slides/_rels/slide13.xml.rels>&#65279;<?xml version="1.0" encoding="utf-8"?><Relationships xmlns="http://schemas.openxmlformats.org/package/2006/relationships"><Relationship Type="http://schemas.openxmlformats.org/officeDocument/2006/relationships/image" Target="/ppt/media/image6.jpg" Id="rId3" /><Relationship Type="http://schemas.openxmlformats.org/officeDocument/2006/relationships/image" Target="/ppt/media/image5.jpg" Id="rId2" /><Relationship Type="http://schemas.openxmlformats.org/officeDocument/2006/relationships/slideLayout" Target="/ppt/slideLayouts/slideLayout1.xml" Id="rId1" /></Relationships>
</file>

<file path=ppt/slides/_rels/slide130.xml.rels>&#65279;<?xml version="1.0" encoding="utf-8"?><Relationships xmlns="http://schemas.openxmlformats.org/package/2006/relationships"><Relationship Type="http://schemas.openxmlformats.org/officeDocument/2006/relationships/slideLayout" Target="/ppt/slideLayouts/slideLayout8.xml" Id="rId1" /></Relationships>
</file>

<file path=ppt/slides/_rels/slide131.xml.rels>&#65279;<?xml version="1.0" encoding="utf-8"?><Relationships xmlns="http://schemas.openxmlformats.org/package/2006/relationships"><Relationship Type="http://schemas.openxmlformats.org/officeDocument/2006/relationships/image" Target="/ppt/media/image69.jpg" Id="rId3" /><Relationship Type="http://schemas.openxmlformats.org/officeDocument/2006/relationships/image" Target="/ppt/media/image68.png" Id="rId2" /><Relationship Type="http://schemas.openxmlformats.org/officeDocument/2006/relationships/slideLayout" Target="/ppt/slideLayouts/slideLayout9.xml" Id="rId1" /></Relationships>
</file>

<file path=ppt/slides/_rels/slide132.xml.rels>&#65279;<?xml version="1.0" encoding="utf-8"?><Relationships xmlns="http://schemas.openxmlformats.org/package/2006/relationships"><Relationship Type="http://schemas.openxmlformats.org/officeDocument/2006/relationships/image" Target="/ppt/media/image71.png" Id="rId3" /><Relationship Type="http://schemas.openxmlformats.org/officeDocument/2006/relationships/image" Target="/ppt/media/image70.jpg" Id="rId2" /><Relationship Type="http://schemas.openxmlformats.org/officeDocument/2006/relationships/slideLayout" Target="/ppt/slideLayouts/slideLayout9.xml" Id="rId1" /></Relationships>
</file>

<file path=ppt/slides/_rels/slide133.xml.rels>&#65279;<?xml version="1.0" encoding="utf-8"?><Relationships xmlns="http://schemas.openxmlformats.org/package/2006/relationships"><Relationship Type="http://schemas.openxmlformats.org/officeDocument/2006/relationships/image" Target="/ppt/media/image73.jpg" Id="rId3" /><Relationship Type="http://schemas.openxmlformats.org/officeDocument/2006/relationships/image" Target="/ppt/media/image72.jpg" Id="rId2" /><Relationship Type="http://schemas.openxmlformats.org/officeDocument/2006/relationships/slideLayout" Target="/ppt/slideLayouts/slideLayout9.xml" Id="rId1" /></Relationships>
</file>

<file path=ppt/slides/_rels/slide134.xml.rels>&#65279;<?xml version="1.0" encoding="utf-8"?><Relationships xmlns="http://schemas.openxmlformats.org/package/2006/relationships"><Relationship Type="http://schemas.openxmlformats.org/officeDocument/2006/relationships/slideLayout" Target="/ppt/slideLayouts/slideLayout9.xml" Id="rId1" /></Relationships>
</file>

<file path=ppt/slides/_rels/slide135.xml.rels>&#65279;<?xml version="1.0" encoding="utf-8"?><Relationships xmlns="http://schemas.openxmlformats.org/package/2006/relationships"><Relationship Type="http://schemas.openxmlformats.org/officeDocument/2006/relationships/image" Target="/ppt/media/image74.jpg" Id="rId2" /><Relationship Type="http://schemas.openxmlformats.org/officeDocument/2006/relationships/slideLayout" Target="/ppt/slideLayouts/slideLayout9.xml" Id="rId1" /></Relationships>
</file>

<file path=ppt/slides/_rels/slide136.xml.rels>&#65279;<?xml version="1.0" encoding="utf-8"?><Relationships xmlns="http://schemas.openxmlformats.org/package/2006/relationships"><Relationship Type="http://schemas.openxmlformats.org/officeDocument/2006/relationships/slideLayout" Target="/ppt/slideLayouts/slideLayout9.xml" Id="rId1" /></Relationships>
</file>

<file path=ppt/slides/_rels/slide137.xml.rels>&#65279;<?xml version="1.0" encoding="utf-8"?><Relationships xmlns="http://schemas.openxmlformats.org/package/2006/relationships"><Relationship Type="http://schemas.openxmlformats.org/officeDocument/2006/relationships/image" Target="/ppt/media/image75.jpg" Id="rId2" /><Relationship Type="http://schemas.openxmlformats.org/officeDocument/2006/relationships/slideLayout" Target="/ppt/slideLayouts/slideLayout9.xml" Id="rId1" /></Relationships>
</file>

<file path=ppt/slides/_rels/slide138.xml.rels>&#65279;<?xml version="1.0" encoding="utf-8"?><Relationships xmlns="http://schemas.openxmlformats.org/package/2006/relationships"><Relationship Type="http://schemas.openxmlformats.org/officeDocument/2006/relationships/image" Target="/ppt/media/image76.jpg" Id="rId2" /><Relationship Type="http://schemas.openxmlformats.org/officeDocument/2006/relationships/slideLayout" Target="/ppt/slideLayouts/slideLayout9.xml" Id="rId1" /><Relationship Type="http://schemas.openxmlformats.org/officeDocument/2006/relationships/hyperlink" Target="https://en.wikipedia.org/wiki/Manmohan_Singh" TargetMode="External" Id="rId3" /><Relationship Type="http://schemas.openxmlformats.org/officeDocument/2006/relationships/hyperlink" Target="https://en.wikipedia.org/wiki/Operation_Blue_Star" TargetMode="External" Id="rId4" /></Relationships>
</file>

<file path=ppt/slides/_rels/slide139.xml.rels>&#65279;<?xml version="1.0" encoding="utf-8"?><Relationships xmlns="http://schemas.openxmlformats.org/package/2006/relationships"><Relationship Type="http://schemas.openxmlformats.org/officeDocument/2006/relationships/image" Target="/ppt/media/image77.jpg" Id="rId2" /><Relationship Type="http://schemas.openxmlformats.org/officeDocument/2006/relationships/slideLayout" Target="/ppt/slideLayouts/slideLayout9.xml" Id="rId1" /></Relationships>
</file>

<file path=ppt/slides/_rels/slide14.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140.xml.rels>&#65279;<?xml version="1.0" encoding="utf-8"?><Relationships xmlns="http://schemas.openxmlformats.org/package/2006/relationships"><Relationship Type="http://schemas.openxmlformats.org/officeDocument/2006/relationships/slideLayout" Target="/ppt/slideLayouts/slideLayout9.xml" Id="rId1" /></Relationships>
</file>

<file path=ppt/slides/_rels/slide141.xml.rels>&#65279;<?xml version="1.0" encoding="utf-8"?><Relationships xmlns="http://schemas.openxmlformats.org/package/2006/relationships"><Relationship Type="http://schemas.openxmlformats.org/officeDocument/2006/relationships/slideLayout" Target="/ppt/slideLayouts/slideLayout9.xml" Id="rId1" /></Relationships>
</file>

<file path=ppt/slides/_rels/slide142.xml.rels>&#65279;<?xml version="1.0" encoding="utf-8"?><Relationships xmlns="http://schemas.openxmlformats.org/package/2006/relationships"><Relationship Type="http://schemas.openxmlformats.org/officeDocument/2006/relationships/image" Target="/ppt/media/image78.png" Id="rId2" /><Relationship Type="http://schemas.openxmlformats.org/officeDocument/2006/relationships/slideLayout" Target="/ppt/slideLayouts/slideLayout9.xml" Id="rId1" /></Relationships>
</file>

<file path=ppt/slides/_rels/slide143.xml.rels>&#65279;<?xml version="1.0" encoding="utf-8"?><Relationships xmlns="http://schemas.openxmlformats.org/package/2006/relationships"><Relationship Type="http://schemas.openxmlformats.org/officeDocument/2006/relationships/image" Target="/ppt/media/image79.png" Id="rId2" /><Relationship Type="http://schemas.openxmlformats.org/officeDocument/2006/relationships/slideLayout" Target="/ppt/slideLayouts/slideLayout9.xml" Id="rId1" /></Relationships>
</file>

<file path=ppt/slides/_rels/slide144.xml.rels>&#65279;<?xml version="1.0" encoding="utf-8"?><Relationships xmlns="http://schemas.openxmlformats.org/package/2006/relationships"><Relationship Type="http://schemas.openxmlformats.org/officeDocument/2006/relationships/image" Target="/ppt/media/image80.jpg" Id="rId2" /><Relationship Type="http://schemas.openxmlformats.org/officeDocument/2006/relationships/slideLayout" Target="/ppt/slideLayouts/slideLayout9.xml" Id="rId1" /></Relationships>
</file>

<file path=ppt/slides/_rels/slide145.xml.rels>&#65279;<?xml version="1.0" encoding="utf-8"?><Relationships xmlns="http://schemas.openxmlformats.org/package/2006/relationships"><Relationship Type="http://schemas.openxmlformats.org/officeDocument/2006/relationships/image" Target="/ppt/media/image81.png" Id="rId3" /><Relationship Type="http://schemas.openxmlformats.org/officeDocument/2006/relationships/slideLayout" Target="/ppt/slideLayouts/slideLayout9.xml" Id="rId1" /><Relationship Type="http://schemas.openxmlformats.org/officeDocument/2006/relationships/hyperlink" Target="https://en.wikipedia.org/wiki/Central_Bureau_of_Investigation" TargetMode="External" Id="rId2" /></Relationships>
</file>

<file path=ppt/slides/_rels/slide146.xml.rels>&#65279;<?xml version="1.0" encoding="utf-8"?><Relationships xmlns="http://schemas.openxmlformats.org/package/2006/relationships"><Relationship Type="http://schemas.openxmlformats.org/officeDocument/2006/relationships/image" Target="/ppt/media/image82.png" Id="rId2" /><Relationship Type="http://schemas.openxmlformats.org/officeDocument/2006/relationships/slideLayout" Target="/ppt/slideLayouts/slideLayout9.xml" Id="rId1" /></Relationships>
</file>

<file path=ppt/slides/_rels/slide147.xml.rels>&#65279;<?xml version="1.0" encoding="utf-8"?><Relationships xmlns="http://schemas.openxmlformats.org/package/2006/relationships"><Relationship Type="http://schemas.openxmlformats.org/officeDocument/2006/relationships/image" Target="/ppt/media/image83.jpg" Id="rId2" /><Relationship Type="http://schemas.openxmlformats.org/officeDocument/2006/relationships/slideLayout" Target="/ppt/slideLayouts/slideLayout9.xml" Id="rId1" /></Relationships>
</file>

<file path=ppt/slides/_rels/slide148.xml.rels>&#65279;<?xml version="1.0" encoding="utf-8"?><Relationships xmlns="http://schemas.openxmlformats.org/package/2006/relationships"><Relationship Type="http://schemas.openxmlformats.org/officeDocument/2006/relationships/image" Target="/ppt/media/image84.jpg" Id="rId3" /><Relationship Type="http://schemas.openxmlformats.org/officeDocument/2006/relationships/slideLayout" Target="/ppt/slideLayouts/slideLayout9.xml" Id="rId1" /><Relationship Type="http://schemas.openxmlformats.org/officeDocument/2006/relationships/hyperlink" Target="https://en.wikipedia.org/wiki/Delhi_High_Court" TargetMode="External" Id="rId2" /></Relationships>
</file>

<file path=ppt/slides/_rels/slide149.xml.rels>&#65279;<?xml version="1.0" encoding="utf-8"?><Relationships xmlns="http://schemas.openxmlformats.org/package/2006/relationships"><Relationship Type="http://schemas.openxmlformats.org/officeDocument/2006/relationships/image" Target="/ppt/media/image86.jpg" Id="rId3" /><Relationship Type="http://schemas.openxmlformats.org/officeDocument/2006/relationships/image" Target="/ppt/media/image85.jpg" Id="rId2" /><Relationship Type="http://schemas.openxmlformats.org/officeDocument/2006/relationships/slideLayout" Target="/ppt/slideLayouts/slideLayout9.xml" Id="rId1" /><Relationship Type="http://schemas.openxmlformats.org/officeDocument/2006/relationships/image" Target="/ppt/media/image87.jpg" Id="rId4" /></Relationships>
</file>

<file path=ppt/slides/_rels/slide15.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150.xml.rels>&#65279;<?xml version="1.0" encoding="utf-8"?><Relationships xmlns="http://schemas.openxmlformats.org/package/2006/relationships"><Relationship Type="http://schemas.openxmlformats.org/officeDocument/2006/relationships/image" Target="/ppt/media/image89.jpg" Id="rId3" /><Relationship Type="http://schemas.openxmlformats.org/officeDocument/2006/relationships/image" Target="/ppt/media/image88.jpg" Id="rId2" /><Relationship Type="http://schemas.openxmlformats.org/officeDocument/2006/relationships/slideLayout" Target="/ppt/slideLayouts/slideLayout9.xml" Id="rId1" /></Relationships>
</file>

<file path=ppt/slides/_rels/slide151.xml.rels>&#65279;<?xml version="1.0" encoding="utf-8"?><Relationships xmlns="http://schemas.openxmlformats.org/package/2006/relationships"><Relationship Type="http://schemas.openxmlformats.org/officeDocument/2006/relationships/image" Target="/ppt/media/image91.png" Id="rId3" /><Relationship Type="http://schemas.openxmlformats.org/officeDocument/2006/relationships/image" Target="/ppt/media/image90.jpg" Id="rId2" /><Relationship Type="http://schemas.openxmlformats.org/officeDocument/2006/relationships/slideLayout" Target="/ppt/slideLayouts/slideLayout9.xml" Id="rId1" /></Relationships>
</file>

<file path=ppt/slides/_rels/slide152.xml.rels>&#65279;<?xml version="1.0" encoding="utf-8"?><Relationships xmlns="http://schemas.openxmlformats.org/package/2006/relationships"><Relationship Type="http://schemas.openxmlformats.org/officeDocument/2006/relationships/image" Target="/ppt/media/image93.png" Id="rId3" /><Relationship Type="http://schemas.openxmlformats.org/officeDocument/2006/relationships/image" Target="/ppt/media/image92.jpg" Id="rId2" /><Relationship Type="http://schemas.openxmlformats.org/officeDocument/2006/relationships/slideLayout" Target="/ppt/slideLayouts/slideLayout9.xml" Id="rId1" /></Relationships>
</file>

<file path=ppt/slides/_rels/slide153.xml.rels>&#65279;<?xml version="1.0" encoding="utf-8"?><Relationships xmlns="http://schemas.openxmlformats.org/package/2006/relationships"><Relationship Type="http://schemas.openxmlformats.org/officeDocument/2006/relationships/slideLayout" Target="/ppt/slideLayouts/slideLayout7.xml" Id="rId1" /></Relationships>
</file>

<file path=ppt/slides/_rels/slide154.xml.rels>&#65279;<?xml version="1.0" encoding="utf-8"?><Relationships xmlns="http://schemas.openxmlformats.org/package/2006/relationships"><Relationship Type="http://schemas.openxmlformats.org/officeDocument/2006/relationships/image" Target="/ppt/media/image95.png" Id="rId3" /><Relationship Type="http://schemas.openxmlformats.org/officeDocument/2006/relationships/image" Target="/ppt/media/image94.jpg" Id="rId2" /><Relationship Type="http://schemas.openxmlformats.org/officeDocument/2006/relationships/slideLayout" Target="/ppt/slideLayouts/slideLayout9.xml" Id="rId1" /></Relationships>
</file>

<file path=ppt/slides/_rels/slide155.xml.rels>&#65279;<?xml version="1.0" encoding="utf-8"?><Relationships xmlns="http://schemas.openxmlformats.org/package/2006/relationships"><Relationship Type="http://schemas.openxmlformats.org/officeDocument/2006/relationships/image" Target="/ppt/media/image96.jpg" Id="rId2" /><Relationship Type="http://schemas.openxmlformats.org/officeDocument/2006/relationships/slideLayout" Target="/ppt/slideLayouts/slideLayout10.xml" Id="rId1" /></Relationships>
</file>

<file path=ppt/slides/_rels/slide16.xml.rels>&#65279;<?xml version="1.0" encoding="utf-8"?><Relationships xmlns="http://schemas.openxmlformats.org/package/2006/relationships"><Relationship Type="http://schemas.openxmlformats.org/officeDocument/2006/relationships/image" Target="/ppt/media/image7.jpg" Id="rId2" /><Relationship Type="http://schemas.openxmlformats.org/officeDocument/2006/relationships/slideLayout" Target="/ppt/slideLayouts/slideLayout1.xml" Id="rId1" /></Relationships>
</file>

<file path=ppt/slides/_rels/slide17.xml.rels>&#65279;<?xml version="1.0" encoding="utf-8"?><Relationships xmlns="http://schemas.openxmlformats.org/package/2006/relationships"><Relationship Type="http://schemas.openxmlformats.org/officeDocument/2006/relationships/image" Target="/ppt/media/image9.jpg" Id="rId3" /><Relationship Type="http://schemas.openxmlformats.org/officeDocument/2006/relationships/image" Target="/ppt/media/image8.jpg" Id="rId2" /><Relationship Type="http://schemas.openxmlformats.org/officeDocument/2006/relationships/slideLayout" Target="/ppt/slideLayouts/slideLayout1.xml" Id="rId1" /></Relationships>
</file>

<file path=ppt/slides/_rels/slide18.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19.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2.xml.rels>&#65279;<?xml version="1.0" encoding="utf-8"?><Relationships xmlns="http://schemas.openxmlformats.org/package/2006/relationships"><Relationship Type="http://schemas.openxmlformats.org/officeDocument/2006/relationships/diagramLayout" Target="/ppt/diagrams/layout1.xml" Id="rId3" /><Relationship Type="http://schemas.openxmlformats.org/officeDocument/2006/relationships/diagramData" Target="/ppt/diagrams/data1.xml" Id="rId2" /><Relationship Type="http://schemas.openxmlformats.org/officeDocument/2006/relationships/slideLayout" Target="/ppt/slideLayouts/slideLayout1.xml" Id="rId1" /><Relationship Type="http://schemas.microsoft.com/office/2007/relationships/diagramDrawing" Target="/ppt/diagrams/drawing1.xml" Id="rId6" /><Relationship Type="http://schemas.openxmlformats.org/officeDocument/2006/relationships/diagramColors" Target="/ppt/diagrams/colors1.xml" Id="rId5" /><Relationship Type="http://schemas.openxmlformats.org/officeDocument/2006/relationships/diagramQuickStyle" Target="/ppt/diagrams/quickStyle1.xml" Id="rId4" /></Relationships>
</file>

<file path=ppt/slides/_rels/slide20.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21.xml.rels>&#65279;<?xml version="1.0" encoding="utf-8"?><Relationships xmlns="http://schemas.openxmlformats.org/package/2006/relationships"><Relationship Type="http://schemas.openxmlformats.org/officeDocument/2006/relationships/image" Target="/ppt/media/image11.jpg" Id="rId3" /><Relationship Type="http://schemas.openxmlformats.org/officeDocument/2006/relationships/image" Target="/ppt/media/image10.gif" Id="rId2" /><Relationship Type="http://schemas.openxmlformats.org/officeDocument/2006/relationships/slideLayout" Target="/ppt/slideLayouts/slideLayout1.xml" Id="rId1" /></Relationships>
</file>

<file path=ppt/slides/_rels/slide22.xml.rels>&#65279;<?xml version="1.0" encoding="utf-8"?><Relationships xmlns="http://schemas.openxmlformats.org/package/2006/relationships"><Relationship Type="http://schemas.openxmlformats.org/officeDocument/2006/relationships/image" Target="/ppt/media/image12.jpg" Id="rId2" /><Relationship Type="http://schemas.openxmlformats.org/officeDocument/2006/relationships/slideLayout" Target="/ppt/slideLayouts/slideLayout1.xml" Id="rId1" /></Relationships>
</file>

<file path=ppt/slides/_rels/slide23.xml.rels>&#65279;<?xml version="1.0" encoding="utf-8"?><Relationships xmlns="http://schemas.openxmlformats.org/package/2006/relationships"><Relationship Type="http://schemas.openxmlformats.org/officeDocument/2006/relationships/image" Target="/ppt/media/image13.jpg" Id="rId2" /><Relationship Type="http://schemas.openxmlformats.org/officeDocument/2006/relationships/slideLayout" Target="/ppt/slideLayouts/slideLayout1.xml" Id="rId1" /></Relationships>
</file>

<file path=ppt/slides/_rels/slide24.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25.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26.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27.xml.rels>&#65279;<?xml version="1.0" encoding="utf-8"?><Relationships xmlns="http://schemas.openxmlformats.org/package/2006/relationships"><Relationship Type="http://schemas.openxmlformats.org/officeDocument/2006/relationships/image" Target="/ppt/media/image14.jpg" Id="rId2" /><Relationship Type="http://schemas.openxmlformats.org/officeDocument/2006/relationships/slideLayout" Target="/ppt/slideLayouts/slideLayout1.xml" Id="rId1" /></Relationships>
</file>

<file path=ppt/slides/_rels/slide28.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29.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3.xml.rels>&#65279;<?xml version="1.0" encoding="utf-8"?><Relationships xmlns="http://schemas.openxmlformats.org/package/2006/relationships"><Relationship Type="http://schemas.openxmlformats.org/officeDocument/2006/relationships/diagramLayout" Target="/ppt/diagrams/layout2.xml" Id="rId3" /><Relationship Type="http://schemas.openxmlformats.org/officeDocument/2006/relationships/diagramData" Target="/ppt/diagrams/data2.xml" Id="rId2" /><Relationship Type="http://schemas.openxmlformats.org/officeDocument/2006/relationships/slideLayout" Target="/ppt/slideLayouts/slideLayout1.xml" Id="rId1" /><Relationship Type="http://schemas.microsoft.com/office/2007/relationships/diagramDrawing" Target="/ppt/diagrams/drawing2.xml" Id="rId6" /><Relationship Type="http://schemas.openxmlformats.org/officeDocument/2006/relationships/diagramColors" Target="/ppt/diagrams/colors2.xml" Id="rId5" /><Relationship Type="http://schemas.openxmlformats.org/officeDocument/2006/relationships/diagramQuickStyle" Target="/ppt/diagrams/quickStyle2.xml" Id="rId4" /></Relationships>
</file>

<file path=ppt/slides/_rels/slide30.xml.rels>&#65279;<?xml version="1.0" encoding="utf-8"?><Relationships xmlns="http://schemas.openxmlformats.org/package/2006/relationships"><Relationship Type="http://schemas.openxmlformats.org/officeDocument/2006/relationships/slideLayout" Target="/ppt/slideLayouts/slideLayout1.xml" Id="rId1" /><Relationship Type="http://schemas.openxmlformats.org/officeDocument/2006/relationships/hyperlink" Target="https://rider.idm.oclc.org/login?url=https://search.credoreference.com/content/entry/wileyempire/cultural_genocide/0?institutionId=3526" TargetMode="External" Id="rId2" /></Relationships>
</file>

<file path=ppt/slides/_rels/slide31.xml.rels>&#65279;<?xml version="1.0" encoding="utf-8"?><Relationships xmlns="http://schemas.openxmlformats.org/package/2006/relationships"><Relationship Type="http://schemas.openxmlformats.org/officeDocument/2006/relationships/image" Target="/ppt/media/image15.jpg" Id="rId2" /><Relationship Type="http://schemas.openxmlformats.org/officeDocument/2006/relationships/slideLayout" Target="/ppt/slideLayouts/slideLayout1.xml" Id="rId1" /></Relationships>
</file>

<file path=ppt/slides/_rels/slide32.xml.rels>&#65279;<?xml version="1.0" encoding="utf-8"?><Relationships xmlns="http://schemas.openxmlformats.org/package/2006/relationships"><Relationship Type="http://schemas.openxmlformats.org/officeDocument/2006/relationships/image" Target="/ppt/media/image16.jpg" Id="rId2" /><Relationship Type="http://schemas.openxmlformats.org/officeDocument/2006/relationships/slideLayout" Target="/ppt/slideLayouts/slideLayout1.xml" Id="rId1" /></Relationships>
</file>

<file path=ppt/slides/_rels/slide33.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34.xml.rels>&#65279;<?xml version="1.0" encoding="utf-8"?><Relationships xmlns="http://schemas.openxmlformats.org/package/2006/relationships"><Relationship Type="http://schemas.openxmlformats.org/officeDocument/2006/relationships/diagramLayout" Target="/ppt/diagrams/layout4.xml" Id="rId3" /><Relationship Type="http://schemas.openxmlformats.org/officeDocument/2006/relationships/diagramData" Target="/ppt/diagrams/data4.xml" Id="rId2" /><Relationship Type="http://schemas.openxmlformats.org/officeDocument/2006/relationships/slideLayout" Target="/ppt/slideLayouts/slideLayout1.xml" Id="rId1" /><Relationship Type="http://schemas.microsoft.com/office/2007/relationships/diagramDrawing" Target="/ppt/diagrams/drawing4.xml" Id="rId6" /><Relationship Type="http://schemas.openxmlformats.org/officeDocument/2006/relationships/diagramColors" Target="/ppt/diagrams/colors4.xml" Id="rId5" /><Relationship Type="http://schemas.openxmlformats.org/officeDocument/2006/relationships/diagramQuickStyle" Target="/ppt/diagrams/quickStyle4.xml" Id="rId4" /></Relationships>
</file>

<file path=ppt/slides/_rels/slide35.xml.rels>&#65279;<?xml version="1.0" encoding="utf-8"?><Relationships xmlns="http://schemas.openxmlformats.org/package/2006/relationships"><Relationship Type="http://schemas.openxmlformats.org/officeDocument/2006/relationships/image" Target="/ppt/media/image17.jpg" Id="rId2" /><Relationship Type="http://schemas.openxmlformats.org/officeDocument/2006/relationships/slideLayout" Target="/ppt/slideLayouts/slideLayout1.xml" Id="rId1" /></Relationships>
</file>

<file path=ppt/slides/_rels/slide36.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37.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38.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39.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4.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40.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41.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42.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43.xml.rels>&#65279;<?xml version="1.0" encoding="utf-8"?><Relationships xmlns="http://schemas.openxmlformats.org/package/2006/relationships"><Relationship Type="http://schemas.openxmlformats.org/officeDocument/2006/relationships/slideLayout" Target="/ppt/slideLayouts/slideLayout4.xml" Id="rId1" /></Relationships>
</file>

<file path=ppt/slides/_rels/slide44.xml.rels>&#65279;<?xml version="1.0" encoding="utf-8"?><Relationships xmlns="http://schemas.openxmlformats.org/package/2006/relationships"><Relationship Type="http://schemas.openxmlformats.org/officeDocument/2006/relationships/slideLayout" Target="/ppt/slideLayouts/slideLayout3.xml" Id="rId1" /></Relationships>
</file>

<file path=ppt/slides/_rels/slide45.xml.rels>&#65279;<?xml version="1.0" encoding="utf-8"?><Relationships xmlns="http://schemas.openxmlformats.org/package/2006/relationships"><Relationship Type="http://schemas.openxmlformats.org/officeDocument/2006/relationships/slideLayout" Target="/ppt/slideLayouts/slideLayout3.xml" Id="rId1" /></Relationships>
</file>

<file path=ppt/slides/_rels/slide46.xml.rels>&#65279;<?xml version="1.0" encoding="utf-8"?><Relationships xmlns="http://schemas.openxmlformats.org/package/2006/relationships"><Relationship Type="http://schemas.openxmlformats.org/officeDocument/2006/relationships/slideLayout" Target="/ppt/slideLayouts/slideLayout3.xml" Id="rId1" /></Relationships>
</file>

<file path=ppt/slides/_rels/slide47.xml.rels>&#65279;<?xml version="1.0" encoding="utf-8"?><Relationships xmlns="http://schemas.openxmlformats.org/package/2006/relationships"><Relationship Type="http://schemas.openxmlformats.org/officeDocument/2006/relationships/slideLayout" Target="/ppt/slideLayouts/slideLayout3.xml" Id="rId1" /></Relationships>
</file>

<file path=ppt/slides/_rels/slide48.xml.rels>&#65279;<?xml version="1.0" encoding="utf-8"?><Relationships xmlns="http://schemas.openxmlformats.org/package/2006/relationships"><Relationship Type="http://schemas.openxmlformats.org/officeDocument/2006/relationships/notesSlide" Target="/ppt/notesSlides/notesSlide1.xml" Id="rId2" /><Relationship Type="http://schemas.openxmlformats.org/officeDocument/2006/relationships/slideLayout" Target="/ppt/slideLayouts/slideLayout3.xml" Id="rId1" /></Relationships>
</file>

<file path=ppt/slides/_rels/slide49.xml.rels>&#65279;<?xml version="1.0" encoding="utf-8"?><Relationships xmlns="http://schemas.openxmlformats.org/package/2006/relationships"><Relationship Type="http://schemas.openxmlformats.org/officeDocument/2006/relationships/slideLayout" Target="/ppt/slideLayouts/slideLayout3.xml" Id="rId1" /></Relationships>
</file>

<file path=ppt/slides/_rels/slide5.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50.xml.rels>&#65279;<?xml version="1.0" encoding="utf-8"?><Relationships xmlns="http://schemas.openxmlformats.org/package/2006/relationships"><Relationship Type="http://schemas.openxmlformats.org/officeDocument/2006/relationships/slideLayout" Target="/ppt/slideLayouts/slideLayout3.xml" Id="rId1" /></Relationships>
</file>

<file path=ppt/slides/_rels/slide51.xml.rels>&#65279;<?xml version="1.0" encoding="utf-8"?><Relationships xmlns="http://schemas.openxmlformats.org/package/2006/relationships"><Relationship Type="http://schemas.openxmlformats.org/officeDocument/2006/relationships/slideLayout" Target="/ppt/slideLayouts/slideLayout3.xml" Id="rId1" /></Relationships>
</file>

<file path=ppt/slides/_rels/slide52.xml.rels>&#65279;<?xml version="1.0" encoding="utf-8"?><Relationships xmlns="http://schemas.openxmlformats.org/package/2006/relationships"><Relationship Type="http://schemas.openxmlformats.org/officeDocument/2006/relationships/slideLayout" Target="/ppt/slideLayouts/slideLayout3.xml" Id="rId1" /></Relationships>
</file>

<file path=ppt/slides/_rels/slide53.xml.rels>&#65279;<?xml version="1.0" encoding="utf-8"?><Relationships xmlns="http://schemas.openxmlformats.org/package/2006/relationships"><Relationship Type="http://schemas.openxmlformats.org/officeDocument/2006/relationships/slideLayout" Target="/ppt/slideLayouts/slideLayout3.xml" Id="rId1" /></Relationships>
</file>

<file path=ppt/slides/_rels/slide54.xml.rels>&#65279;<?xml version="1.0" encoding="utf-8"?><Relationships xmlns="http://schemas.openxmlformats.org/package/2006/relationships"><Relationship Type="http://schemas.openxmlformats.org/officeDocument/2006/relationships/slideLayout" Target="/ppt/slideLayouts/slideLayout3.xml" Id="rId1" /></Relationships>
</file>

<file path=ppt/slides/_rels/slide55.xml.rels>&#65279;<?xml version="1.0" encoding="utf-8"?><Relationships xmlns="http://schemas.openxmlformats.org/package/2006/relationships"><Relationship Type="http://schemas.openxmlformats.org/officeDocument/2006/relationships/slideLayout" Target="/ppt/slideLayouts/slideLayout3.xml" Id="rId1" /></Relationships>
</file>

<file path=ppt/slides/_rels/slide56.xml.rels>&#65279;<?xml version="1.0" encoding="utf-8"?><Relationships xmlns="http://schemas.openxmlformats.org/package/2006/relationships"><Relationship Type="http://schemas.openxmlformats.org/officeDocument/2006/relationships/slideLayout" Target="/ppt/slideLayouts/slideLayout3.xml" Id="rId1" /></Relationships>
</file>

<file path=ppt/slides/_rels/slide57.xml.rels>&#65279;<?xml version="1.0" encoding="utf-8"?><Relationships xmlns="http://schemas.openxmlformats.org/package/2006/relationships"><Relationship Type="http://schemas.openxmlformats.org/officeDocument/2006/relationships/slideLayout" Target="/ppt/slideLayouts/slideLayout3.xml" Id="rId1" /></Relationships>
</file>

<file path=ppt/slides/_rels/slide58.xml.rels>&#65279;<?xml version="1.0" encoding="utf-8"?><Relationships xmlns="http://schemas.openxmlformats.org/package/2006/relationships"><Relationship Type="http://schemas.openxmlformats.org/officeDocument/2006/relationships/slideLayout" Target="/ppt/slideLayouts/slideLayout3.xml" Id="rId1" /></Relationships>
</file>

<file path=ppt/slides/_rels/slide59.xml.rels>&#65279;<?xml version="1.0" encoding="utf-8"?><Relationships xmlns="http://schemas.openxmlformats.org/package/2006/relationships"><Relationship Type="http://schemas.openxmlformats.org/officeDocument/2006/relationships/slideLayout" Target="/ppt/slideLayouts/slideLayout3.xml" Id="rId1" /></Relationships>
</file>

<file path=ppt/slides/_rels/slide6.xml.rels>&#65279;<?xml version="1.0" encoding="utf-8"?><Relationships xmlns="http://schemas.openxmlformats.org/package/2006/relationships"><Relationship Type="http://schemas.openxmlformats.org/officeDocument/2006/relationships/diagramLayout" Target="/ppt/diagrams/layout3.xml" Id="rId3" /><Relationship Type="http://schemas.openxmlformats.org/officeDocument/2006/relationships/diagramData" Target="/ppt/diagrams/data3.xml" Id="rId2" /><Relationship Type="http://schemas.openxmlformats.org/officeDocument/2006/relationships/slideLayout" Target="/ppt/slideLayouts/slideLayout1.xml" Id="rId1" /><Relationship Type="http://schemas.microsoft.com/office/2007/relationships/diagramDrawing" Target="/ppt/diagrams/drawing3.xml" Id="rId6" /><Relationship Type="http://schemas.openxmlformats.org/officeDocument/2006/relationships/diagramColors" Target="/ppt/diagrams/colors3.xml" Id="rId5" /><Relationship Type="http://schemas.openxmlformats.org/officeDocument/2006/relationships/diagramQuickStyle" Target="/ppt/diagrams/quickStyle3.xml" Id="rId4" /></Relationships>
</file>

<file path=ppt/slides/_rels/slide60.xml.rels>&#65279;<?xml version="1.0" encoding="utf-8"?><Relationships xmlns="http://schemas.openxmlformats.org/package/2006/relationships"><Relationship Type="http://schemas.openxmlformats.org/officeDocument/2006/relationships/slideLayout" Target="/ppt/slideLayouts/slideLayout3.xml" Id="rId1" /></Relationships>
</file>

<file path=ppt/slides/_rels/slide61.xml.rels>&#65279;<?xml version="1.0" encoding="utf-8"?><Relationships xmlns="http://schemas.openxmlformats.org/package/2006/relationships"><Relationship Type="http://schemas.openxmlformats.org/officeDocument/2006/relationships/slideLayout" Target="/ppt/slideLayouts/slideLayout3.xml" Id="rId1" /></Relationships>
</file>

<file path=ppt/slides/_rels/slide62.xml.rels>&#65279;<?xml version="1.0" encoding="utf-8"?><Relationships xmlns="http://schemas.openxmlformats.org/package/2006/relationships"><Relationship Type="http://schemas.openxmlformats.org/officeDocument/2006/relationships/slideLayout" Target="/ppt/slideLayouts/slideLayout3.xml" Id="rId1" /></Relationships>
</file>

<file path=ppt/slides/_rels/slide63.xml.rels>&#65279;<?xml version="1.0" encoding="utf-8"?><Relationships xmlns="http://schemas.openxmlformats.org/package/2006/relationships"><Relationship Type="http://schemas.openxmlformats.org/officeDocument/2006/relationships/slideLayout" Target="/ppt/slideLayouts/slideLayout3.xml" Id="rId3" /><Relationship Type="http://schemas.openxmlformats.org/officeDocument/2006/relationships/image" Target="/ppt/media/image18.png" Id="rId4" /><Relationship Type="http://schemas.openxmlformats.org/officeDocument/2006/relationships/video" Target="NULL" TargetMode="External" Id="rId1" /><Relationship Type="http://schemas.microsoft.com/office/2007/relationships/media" Target="/ppt/media/media1.mp4" Id="rId2" /></Relationships>
</file>

<file path=ppt/slides/_rels/slide64.xml.rels>&#65279;<?xml version="1.0" encoding="utf-8"?><Relationships xmlns="http://schemas.openxmlformats.org/package/2006/relationships"><Relationship Type="http://schemas.openxmlformats.org/officeDocument/2006/relationships/image" Target="/ppt/media/image19.png" Id="rId2" /><Relationship Type="http://schemas.openxmlformats.org/officeDocument/2006/relationships/slideLayout" Target="/ppt/slideLayouts/slideLayout3.xml" Id="rId1" /></Relationships>
</file>

<file path=ppt/slides/_rels/slide65.xml.rels>&#65279;<?xml version="1.0" encoding="utf-8"?><Relationships xmlns="http://schemas.openxmlformats.org/package/2006/relationships"><Relationship Type="http://schemas.openxmlformats.org/officeDocument/2006/relationships/image" Target="/ppt/media/image20.png" Id="rId2" /><Relationship Type="http://schemas.openxmlformats.org/officeDocument/2006/relationships/slideLayout" Target="/ppt/slideLayouts/slideLayout3.xml" Id="rId1" /></Relationships>
</file>

<file path=ppt/slides/_rels/slide66.xml.rels>&#65279;<?xml version="1.0" encoding="utf-8"?><Relationships xmlns="http://schemas.openxmlformats.org/package/2006/relationships"><Relationship Type="http://schemas.openxmlformats.org/officeDocument/2006/relationships/image" Target="/ppt/media/image21.png" Id="rId2" /><Relationship Type="http://schemas.openxmlformats.org/officeDocument/2006/relationships/slideLayout" Target="/ppt/slideLayouts/slideLayout3.xml" Id="rId1" /></Relationships>
</file>

<file path=ppt/slides/_rels/slide67.xml.rels>&#65279;<?xml version="1.0" encoding="utf-8"?><Relationships xmlns="http://schemas.openxmlformats.org/package/2006/relationships"><Relationship Type="http://schemas.openxmlformats.org/officeDocument/2006/relationships/image" Target="/ppt/media/image22.png" Id="rId2" /><Relationship Type="http://schemas.openxmlformats.org/officeDocument/2006/relationships/slideLayout" Target="/ppt/slideLayouts/slideLayout3.xml" Id="rId1" /></Relationships>
</file>

<file path=ppt/slides/_rels/slide68.xml.rels>&#65279;<?xml version="1.0" encoding="utf-8"?><Relationships xmlns="http://schemas.openxmlformats.org/package/2006/relationships"><Relationship Type="http://schemas.openxmlformats.org/officeDocument/2006/relationships/image" Target="/ppt/media/image23.jpg" Id="rId2" /><Relationship Type="http://schemas.openxmlformats.org/officeDocument/2006/relationships/slideLayout" Target="/ppt/slideLayouts/slideLayout3.xml" Id="rId1" /></Relationships>
</file>

<file path=ppt/slides/_rels/slide69.xml.rels>&#65279;<?xml version="1.0" encoding="utf-8"?><Relationships xmlns="http://schemas.openxmlformats.org/package/2006/relationships"><Relationship Type="http://schemas.openxmlformats.org/officeDocument/2006/relationships/image" Target="/ppt/media/image24.png" Id="rId2" /><Relationship Type="http://schemas.openxmlformats.org/officeDocument/2006/relationships/slideLayout" Target="/ppt/slideLayouts/slideLayout3.xml" Id="rId1" /></Relationships>
</file>

<file path=ppt/slides/_rels/slide7.xml.rels>&#65279;<?xml version="1.0" encoding="utf-8"?><Relationships xmlns="http://schemas.openxmlformats.org/package/2006/relationships"><Relationship Type="http://schemas.openxmlformats.org/officeDocument/2006/relationships/image" Target="/ppt/media/image2.jpg" Id="rId2" /><Relationship Type="http://schemas.openxmlformats.org/officeDocument/2006/relationships/slideLayout" Target="/ppt/slideLayouts/slideLayout1.xml" Id="rId1" /></Relationships>
</file>

<file path=ppt/slides/_rels/slide70.xml.rels>&#65279;<?xml version="1.0" encoding="utf-8"?><Relationships xmlns="http://schemas.openxmlformats.org/package/2006/relationships"><Relationship Type="http://schemas.openxmlformats.org/officeDocument/2006/relationships/image" Target="/ppt/media/image25.jpg" Id="rId2" /><Relationship Type="http://schemas.openxmlformats.org/officeDocument/2006/relationships/slideLayout" Target="/ppt/slideLayouts/slideLayout3.xml" Id="rId1" /></Relationships>
</file>

<file path=ppt/slides/_rels/slide71.xml.rels>&#65279;<?xml version="1.0" encoding="utf-8"?><Relationships xmlns="http://schemas.openxmlformats.org/package/2006/relationships"><Relationship Type="http://schemas.openxmlformats.org/officeDocument/2006/relationships/image" Target="/ppt/media/image26.jpg" Id="rId2" /><Relationship Type="http://schemas.openxmlformats.org/officeDocument/2006/relationships/slideLayout" Target="/ppt/slideLayouts/slideLayout3.xml" Id="rId1" /></Relationships>
</file>

<file path=ppt/slides/_rels/slide72.xml.rels>&#65279;<?xml version="1.0" encoding="utf-8"?><Relationships xmlns="http://schemas.openxmlformats.org/package/2006/relationships"><Relationship Type="http://schemas.openxmlformats.org/officeDocument/2006/relationships/image" Target="/ppt/media/image27.png" Id="rId2" /><Relationship Type="http://schemas.openxmlformats.org/officeDocument/2006/relationships/slideLayout" Target="/ppt/slideLayouts/slideLayout3.xml" Id="rId1" /></Relationships>
</file>

<file path=ppt/slides/_rels/slide73.xml.rels>&#65279;<?xml version="1.0" encoding="utf-8"?><Relationships xmlns="http://schemas.openxmlformats.org/package/2006/relationships"><Relationship Type="http://schemas.openxmlformats.org/officeDocument/2006/relationships/image" Target="/ppt/media/image28.png" Id="rId2" /><Relationship Type="http://schemas.openxmlformats.org/officeDocument/2006/relationships/slideLayout" Target="/ppt/slideLayouts/slideLayout3.xml" Id="rId1" /></Relationships>
</file>

<file path=ppt/slides/_rels/slide74.xml.rels>&#65279;<?xml version="1.0" encoding="utf-8"?><Relationships xmlns="http://schemas.openxmlformats.org/package/2006/relationships"><Relationship Type="http://schemas.openxmlformats.org/officeDocument/2006/relationships/image" Target="/ppt/media/image29.png" Id="rId2" /><Relationship Type="http://schemas.openxmlformats.org/officeDocument/2006/relationships/slideLayout" Target="/ppt/slideLayouts/slideLayout3.xml" Id="rId1" /></Relationships>
</file>

<file path=ppt/slides/_rels/slide75.xml.rels>&#65279;<?xml version="1.0" encoding="utf-8"?><Relationships xmlns="http://schemas.openxmlformats.org/package/2006/relationships"><Relationship Type="http://schemas.openxmlformats.org/officeDocument/2006/relationships/image" Target="/ppt/media/image30.jpg" Id="rId2" /><Relationship Type="http://schemas.openxmlformats.org/officeDocument/2006/relationships/slideLayout" Target="/ppt/slideLayouts/slideLayout3.xml" Id="rId1" /></Relationships>
</file>

<file path=ppt/slides/_rels/slide76.xml.rels>&#65279;<?xml version="1.0" encoding="utf-8"?><Relationships xmlns="http://schemas.openxmlformats.org/package/2006/relationships"><Relationship Type="http://schemas.openxmlformats.org/officeDocument/2006/relationships/image" Target="/ppt/media/image31.png" Id="rId2" /><Relationship Type="http://schemas.openxmlformats.org/officeDocument/2006/relationships/slideLayout" Target="/ppt/slideLayouts/slideLayout3.xml" Id="rId1" /></Relationships>
</file>

<file path=ppt/slides/_rels/slide77.xml.rels>&#65279;<?xml version="1.0" encoding="utf-8"?><Relationships xmlns="http://schemas.openxmlformats.org/package/2006/relationships"><Relationship Type="http://schemas.openxmlformats.org/officeDocument/2006/relationships/image" Target="/ppt/media/image32.jpg" Id="rId2" /><Relationship Type="http://schemas.openxmlformats.org/officeDocument/2006/relationships/slideLayout" Target="/ppt/slideLayouts/slideLayout3.xml" Id="rId1" /></Relationships>
</file>

<file path=ppt/slides/_rels/slide78.xml.rels>&#65279;<?xml version="1.0" encoding="utf-8"?><Relationships xmlns="http://schemas.openxmlformats.org/package/2006/relationships"><Relationship Type="http://schemas.openxmlformats.org/officeDocument/2006/relationships/image" Target="/ppt/media/image33.jpg" Id="rId2" /><Relationship Type="http://schemas.openxmlformats.org/officeDocument/2006/relationships/slideLayout" Target="/ppt/slideLayouts/slideLayout3.xml" Id="rId1" /></Relationships>
</file>

<file path=ppt/slides/_rels/slide79.xml.rels>&#65279;<?xml version="1.0" encoding="utf-8"?><Relationships xmlns="http://schemas.openxmlformats.org/package/2006/relationships"><Relationship Type="http://schemas.openxmlformats.org/officeDocument/2006/relationships/image" Target="/ppt/media/image34.jpg" Id="rId2" /><Relationship Type="http://schemas.openxmlformats.org/officeDocument/2006/relationships/slideLayout" Target="/ppt/slideLayouts/slideLayout3.xml" Id="rId1" /></Relationships>
</file>

<file path=ppt/slides/_rels/slide8.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80.xml.rels>&#65279;<?xml version="1.0" encoding="utf-8"?><Relationships xmlns="http://schemas.openxmlformats.org/package/2006/relationships"><Relationship Type="http://schemas.openxmlformats.org/officeDocument/2006/relationships/image" Target="/ppt/media/image35.jpg" Id="rId2" /><Relationship Type="http://schemas.openxmlformats.org/officeDocument/2006/relationships/slideLayout" Target="/ppt/slideLayouts/slideLayout3.xml" Id="rId1" /></Relationships>
</file>

<file path=ppt/slides/_rels/slide81.xml.rels>&#65279;<?xml version="1.0" encoding="utf-8"?><Relationships xmlns="http://schemas.openxmlformats.org/package/2006/relationships"><Relationship Type="http://schemas.openxmlformats.org/officeDocument/2006/relationships/image" Target="/ppt/media/image36.jpg" Id="rId2" /><Relationship Type="http://schemas.openxmlformats.org/officeDocument/2006/relationships/slideLayout" Target="/ppt/slideLayouts/slideLayout3.xml" Id="rId1" /></Relationships>
</file>

<file path=ppt/slides/_rels/slide82.xml.rels>&#65279;<?xml version="1.0" encoding="utf-8"?><Relationships xmlns="http://schemas.openxmlformats.org/package/2006/relationships"><Relationship Type="http://schemas.openxmlformats.org/officeDocument/2006/relationships/image" Target="/ppt/media/image37.jpg" Id="rId2" /><Relationship Type="http://schemas.openxmlformats.org/officeDocument/2006/relationships/slideLayout" Target="/ppt/slideLayouts/slideLayout3.xml" Id="rId1" /></Relationships>
</file>

<file path=ppt/slides/_rels/slide83.xml.rels>&#65279;<?xml version="1.0" encoding="utf-8"?><Relationships xmlns="http://schemas.openxmlformats.org/package/2006/relationships"><Relationship Type="http://schemas.openxmlformats.org/officeDocument/2006/relationships/image" Target="/ppt/media/image38.jpg" Id="rId2" /><Relationship Type="http://schemas.openxmlformats.org/officeDocument/2006/relationships/slideLayout" Target="/ppt/slideLayouts/slideLayout3.xml" Id="rId1" /></Relationships>
</file>

<file path=ppt/slides/_rels/slide84.xml.rels>&#65279;<?xml version="1.0" encoding="utf-8"?><Relationships xmlns="http://schemas.openxmlformats.org/package/2006/relationships"><Relationship Type="http://schemas.openxmlformats.org/officeDocument/2006/relationships/image" Target="/ppt/media/image39.jpg" Id="rId2" /><Relationship Type="http://schemas.openxmlformats.org/officeDocument/2006/relationships/slideLayout" Target="/ppt/slideLayouts/slideLayout3.xml" Id="rId1" /></Relationships>
</file>

<file path=ppt/slides/_rels/slide85.xml.rels>&#65279;<?xml version="1.0" encoding="utf-8"?><Relationships xmlns="http://schemas.openxmlformats.org/package/2006/relationships"><Relationship Type="http://schemas.openxmlformats.org/officeDocument/2006/relationships/image" Target="/ppt/media/image40.jpg" Id="rId2" /><Relationship Type="http://schemas.openxmlformats.org/officeDocument/2006/relationships/slideLayout" Target="/ppt/slideLayouts/slideLayout3.xml" Id="rId1" /></Relationships>
</file>

<file path=ppt/slides/_rels/slide86.xml.rels>&#65279;<?xml version="1.0" encoding="utf-8"?><Relationships xmlns="http://schemas.openxmlformats.org/package/2006/relationships"><Relationship Type="http://schemas.openxmlformats.org/officeDocument/2006/relationships/image" Target="/ppt/media/image41.jpg" Id="rId2" /><Relationship Type="http://schemas.openxmlformats.org/officeDocument/2006/relationships/slideLayout" Target="/ppt/slideLayouts/slideLayout3.xml" Id="rId1" /></Relationships>
</file>

<file path=ppt/slides/_rels/slide87.xml.rels>&#65279;<?xml version="1.0" encoding="utf-8"?><Relationships xmlns="http://schemas.openxmlformats.org/package/2006/relationships"><Relationship Type="http://schemas.openxmlformats.org/officeDocument/2006/relationships/slideLayout" Target="/ppt/slideLayouts/slideLayout6.xml" Id="rId1" /></Relationships>
</file>

<file path=ppt/slides/_rels/slide88.xml.rels>&#65279;<?xml version="1.0" encoding="utf-8"?><Relationships xmlns="http://schemas.openxmlformats.org/package/2006/relationships"><Relationship Type="http://schemas.openxmlformats.org/officeDocument/2006/relationships/slideLayout" Target="/ppt/slideLayouts/slideLayout5.xml" Id="rId1" /></Relationships>
</file>

<file path=ppt/slides/_rels/slide89.xml.rels>&#65279;<?xml version="1.0" encoding="utf-8"?><Relationships xmlns="http://schemas.openxmlformats.org/package/2006/relationships"><Relationship Type="http://schemas.openxmlformats.org/officeDocument/2006/relationships/slideLayout" Target="/ppt/slideLayouts/slideLayout5.xml" Id="rId1" /></Relationships>
</file>

<file path=ppt/slides/_rels/slide9.xml.rels>&#65279;<?xml version="1.0" encoding="utf-8"?><Relationships xmlns="http://schemas.openxmlformats.org/package/2006/relationships"><Relationship Type="http://schemas.openxmlformats.org/officeDocument/2006/relationships/slideLayout" Target="/ppt/slideLayouts/slideLayout1.xml" Id="rId1" /></Relationships>
</file>

<file path=ppt/slides/_rels/slide90.xml.rels>&#65279;<?xml version="1.0" encoding="utf-8"?><Relationships xmlns="http://schemas.openxmlformats.org/package/2006/relationships"><Relationship Type="http://schemas.openxmlformats.org/officeDocument/2006/relationships/slideLayout" Target="/ppt/slideLayouts/slideLayout5.xml" Id="rId1" /></Relationships>
</file>

<file path=ppt/slides/_rels/slide91.xml.rels>&#65279;<?xml version="1.0" encoding="utf-8"?><Relationships xmlns="http://schemas.openxmlformats.org/package/2006/relationships"><Relationship Type="http://schemas.openxmlformats.org/officeDocument/2006/relationships/slideLayout" Target="/ppt/slideLayouts/slideLayout5.xml" Id="rId1" /></Relationships>
</file>

<file path=ppt/slides/_rels/slide92.xml.rels>&#65279;<?xml version="1.0" encoding="utf-8"?><Relationships xmlns="http://schemas.openxmlformats.org/package/2006/relationships"><Relationship Type="http://schemas.openxmlformats.org/officeDocument/2006/relationships/slideLayout" Target="/ppt/slideLayouts/slideLayout5.xml" Id="rId1" /></Relationships>
</file>

<file path=ppt/slides/_rels/slide93.xml.rels>&#65279;<?xml version="1.0" encoding="utf-8"?><Relationships xmlns="http://schemas.openxmlformats.org/package/2006/relationships"><Relationship Type="http://schemas.openxmlformats.org/officeDocument/2006/relationships/slideLayout" Target="/ppt/slideLayouts/slideLayout5.xml" Id="rId1" /></Relationships>
</file>

<file path=ppt/slides/_rels/slide94.xml.rels>&#65279;<?xml version="1.0" encoding="utf-8"?><Relationships xmlns="http://schemas.openxmlformats.org/package/2006/relationships"><Relationship Type="http://schemas.openxmlformats.org/officeDocument/2006/relationships/notesSlide" Target="/ppt/notesSlides/notesSlide2.xml" Id="rId2" /><Relationship Type="http://schemas.openxmlformats.org/officeDocument/2006/relationships/slideLayout" Target="/ppt/slideLayouts/slideLayout5.xml" Id="rId1" /></Relationships>
</file>

<file path=ppt/slides/_rels/slide95.xml.rels>&#65279;<?xml version="1.0" encoding="utf-8"?><Relationships xmlns="http://schemas.openxmlformats.org/package/2006/relationships"><Relationship Type="http://schemas.openxmlformats.org/officeDocument/2006/relationships/slideLayout" Target="/ppt/slideLayouts/slideLayout5.xml" Id="rId1" /></Relationships>
</file>

<file path=ppt/slides/_rels/slide96.xml.rels>&#65279;<?xml version="1.0" encoding="utf-8"?><Relationships xmlns="http://schemas.openxmlformats.org/package/2006/relationships"><Relationship Type="http://schemas.openxmlformats.org/officeDocument/2006/relationships/image" Target="/ppt/media/image42.jpg" Id="rId2" /><Relationship Type="http://schemas.openxmlformats.org/officeDocument/2006/relationships/slideLayout" Target="/ppt/slideLayouts/slideLayout5.xml" Id="rId1" /></Relationships>
</file>

<file path=ppt/slides/_rels/slide97.xml.rels>&#65279;<?xml version="1.0" encoding="utf-8"?><Relationships xmlns="http://schemas.openxmlformats.org/package/2006/relationships"><Relationship Type="http://schemas.openxmlformats.org/officeDocument/2006/relationships/slideLayout" Target="/ppt/slideLayouts/slideLayout5.xml" Id="rId1" /></Relationships>
</file>

<file path=ppt/slides/_rels/slide98.xml.rels>&#65279;<?xml version="1.0" encoding="utf-8"?><Relationships xmlns="http://schemas.openxmlformats.org/package/2006/relationships"><Relationship Type="http://schemas.openxmlformats.org/officeDocument/2006/relationships/slideLayout" Target="/ppt/slideLayouts/slideLayout5.xml" Id="rId1" /></Relationships>
</file>

<file path=ppt/slides/_rels/slide99.xml.rels>&#65279;<?xml version="1.0" encoding="utf-8"?><Relationships xmlns="http://schemas.openxmlformats.org/package/2006/relationships"><Relationship Type="http://schemas.openxmlformats.org/officeDocument/2006/relationships/slideLayout" Target="/ppt/slideLayouts/slideLayout5.xml" Id="rId1" /></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4187D111-0A9D-421B-84EB-FC5811C3A9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625"/>
            <a:ext cx="13712571" cy="7715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solidFill>
                <a:schemeClr val="bg1"/>
              </a:solidFill>
            </a:endParaRPr>
          </a:p>
        </p:txBody>
      </p:sp>
      <p:grpSp>
        <p:nvGrpSpPr>
          <p:cNvPr id="56" name="Group 55">
            <a:extLst>
              <a:ext uri="{FF2B5EF4-FFF2-40B4-BE49-F238E27FC236}">
                <a16:creationId xmlns:a16="http://schemas.microsoft.com/office/drawing/2014/main" id="{015ECF02-0C11-4320-A868-5EC7DD53DE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90" y="-428626"/>
            <a:ext cx="13741680" cy="7715250"/>
            <a:chOff x="-6214" y="-1"/>
            <a:chExt cx="12214827" cy="6858000"/>
          </a:xfrm>
        </p:grpSpPr>
        <p:cxnSp>
          <p:nvCxnSpPr>
            <p:cNvPr id="23" name="Straight Connector 22">
              <a:extLst>
                <a:ext uri="{FF2B5EF4-FFF2-40B4-BE49-F238E27FC236}">
                  <a16:creationId xmlns:a16="http://schemas.microsoft.com/office/drawing/2014/main" id="{8C74A336-DE5D-4AE0-9A50-8D93C4AA45E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11A81C9-7A36-4A04-B14C-A45B899E4B9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DAE1DE35-5349-4B57-B255-C07C69270CE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AFE9588-5F4B-41DF-9FF6-6B4969245C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4CC9B87-707A-4D04-9336-B1418878A8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8CF5CAA-7C4D-408A-B1A8-E98C0E6633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62EA1B-90F8-4C08-AE36-FFBA2B45BF6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F7B5623-96F7-42F0-BAC5-78D6789E01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85D83B1-1723-4710-8FC5-18EDC879E4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998838C-DFB6-48F7-A18D-30469E8162E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BDB9A78-94CB-422D-B92E-65FD2732EC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A5DBD01-426B-424D-815A-96518F60072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B0218DF-D55B-4D41-AE23-F1E64BAC60E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8D61EB8-98CC-4243-9E20-33CAC65BF5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35F0944-B143-45B0-8B72-6CE34D46120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F68EF7F-67D0-463D-AB84-EA24D181960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E17074E-4E65-4CBD-B1B0-9C18D6F724F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CC905ED-EF46-4349-9E9B-21743109482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B91F234-1C65-45AC-8CCE-A1C4AE49CE4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D46B3DB-5DBB-41CF-9FA5-010ECA0C3B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92A3FF8-F172-47ED-84C6-802C85C1CBD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5933982-9CB6-4199-B123-A3669A4FEFE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CA832CD-B214-4ABC-AC95-A3DA116ACEE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7EBA147-C4BA-4B48-B61D-CA24B8B06F4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A8253B7-461E-48CC-B871-8A255EE3D7A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ADE46C3-C2E1-4492-AC59-870160A3C87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B0052E9-B440-4C1E-BC41-39957D5901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31F119B-638C-42B1-8400-709B94F1EE0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16299ED-D998-4895-9CCF-02427F1954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4442675-84C9-45C8-9524-ABE4E250719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5BE3E63-4FA5-4EBD-9F3B-E29F5128A84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91D9CA5D-C592-73A5-160B-BF58344EF6F0}"/>
              </a:ext>
            </a:extLst>
          </p:cNvPr>
          <p:cNvSpPr>
            <a:spLocks noGrp="1"/>
          </p:cNvSpPr>
          <p:nvPr>
            <p:ph type="ctrTitle"/>
          </p:nvPr>
        </p:nvSpPr>
        <p:spPr>
          <a:xfrm>
            <a:off x="6586752" y="-42273"/>
            <a:ext cx="6356653" cy="3471274"/>
          </a:xfrm>
          <a:solidFill>
            <a:schemeClr val="accent6">
              <a:lumMod val="60000"/>
              <a:lumOff val="40000"/>
            </a:schemeClr>
          </a:solidFill>
        </p:spPr>
        <p:txBody>
          <a:bodyPr>
            <a:normAutofit/>
          </a:bodyPr>
          <a:lstStyle/>
          <a:p>
            <a:br>
              <a:rPr lang="en-US" dirty="0"/>
            </a:br>
            <a:r>
              <a:rPr lang="en-US" dirty="0"/>
              <a:t>Sikh Genocide in the 18</a:t>
            </a:r>
            <a:r>
              <a:rPr lang="en-US" baseline="30000" dirty="0"/>
              <a:t>th</a:t>
            </a:r>
            <a:r>
              <a:rPr lang="en-US" dirty="0"/>
              <a:t> century</a:t>
            </a:r>
          </a:p>
        </p:txBody>
      </p:sp>
      <p:sp>
        <p:nvSpPr>
          <p:cNvPr id="3" name="Subtitle 2">
            <a:extLst>
              <a:ext uri="{FF2B5EF4-FFF2-40B4-BE49-F238E27FC236}">
                <a16:creationId xmlns:a16="http://schemas.microsoft.com/office/drawing/2014/main" id="{AFA78033-ECC0-6D24-B542-C6AE818F410E}"/>
              </a:ext>
            </a:extLst>
          </p:cNvPr>
          <p:cNvSpPr>
            <a:spLocks noGrp="1"/>
          </p:cNvSpPr>
          <p:nvPr>
            <p:ph type="subTitle" idx="1"/>
          </p:nvPr>
        </p:nvSpPr>
        <p:spPr>
          <a:xfrm>
            <a:off x="6414248" y="3704993"/>
            <a:ext cx="6529158" cy="2768366"/>
          </a:xfrm>
          <a:solidFill>
            <a:schemeClr val="accent4">
              <a:lumMod val="40000"/>
              <a:lumOff val="60000"/>
            </a:schemeClr>
          </a:solidFill>
        </p:spPr>
        <p:txBody>
          <a:bodyPr>
            <a:normAutofit/>
          </a:bodyPr>
          <a:lstStyle/>
          <a:p>
            <a:r>
              <a:rPr lang="en-US" dirty="0"/>
              <a:t>The Small Holocaust of 1746</a:t>
            </a:r>
          </a:p>
          <a:p>
            <a:r>
              <a:rPr lang="en-US" dirty="0"/>
              <a:t>(Chhota </a:t>
            </a:r>
            <a:r>
              <a:rPr lang="en-US" dirty="0" err="1"/>
              <a:t>Ghallughara</a:t>
            </a:r>
            <a:r>
              <a:rPr lang="en-US" dirty="0"/>
              <a:t>)</a:t>
            </a:r>
          </a:p>
          <a:p>
            <a:r>
              <a:rPr lang="en-US" dirty="0"/>
              <a:t> The Large Holocaust of 1762</a:t>
            </a:r>
          </a:p>
          <a:p>
            <a:r>
              <a:rPr lang="en-US" dirty="0"/>
              <a:t>(</a:t>
            </a:r>
            <a:r>
              <a:rPr lang="en-US" dirty="0" err="1"/>
              <a:t>Vadda</a:t>
            </a:r>
            <a:r>
              <a:rPr lang="en-US" dirty="0"/>
              <a:t> </a:t>
            </a:r>
            <a:r>
              <a:rPr lang="en-US" dirty="0" err="1"/>
              <a:t>Ghallughara</a:t>
            </a:r>
            <a:r>
              <a:rPr lang="en-US" dirty="0"/>
              <a:t>)</a:t>
            </a:r>
          </a:p>
        </p:txBody>
      </p:sp>
      <p:pic>
        <p:nvPicPr>
          <p:cNvPr id="4" name="Picture 3" descr="Aesthetic liquid watercolor and ink">
            <a:extLst>
              <a:ext uri="{FF2B5EF4-FFF2-40B4-BE49-F238E27FC236}">
                <a16:creationId xmlns:a16="http://schemas.microsoft.com/office/drawing/2014/main" id="{3D8F8B2A-8916-6188-C6AC-5228525DF0E2}"/>
              </a:ext>
            </a:extLst>
          </p:cNvPr>
          <p:cNvPicPr>
            <a:picLocks noChangeAspect="1"/>
          </p:cNvPicPr>
          <p:nvPr/>
        </p:nvPicPr>
        <p:blipFill>
          <a:blip r:embed="rId2"/>
          <a:srcRect l="8465" r="39031"/>
          <a:stretch/>
        </p:blipFill>
        <p:spPr>
          <a:xfrm>
            <a:off x="1" y="-428614"/>
            <a:ext cx="6586751" cy="7715239"/>
          </a:xfrm>
          <a:custGeom>
            <a:avLst/>
            <a:gdLst/>
            <a:ahLst/>
            <a:cxnLst/>
            <a:rect l="l" t="t" r="r" b="b"/>
            <a:pathLst>
              <a:path w="6036633" h="6858000">
                <a:moveTo>
                  <a:pt x="0" y="0"/>
                </a:moveTo>
                <a:lnTo>
                  <a:pt x="5782584" y="0"/>
                </a:lnTo>
                <a:lnTo>
                  <a:pt x="5847735" y="280891"/>
                </a:lnTo>
                <a:cubicBezTo>
                  <a:pt x="6512611" y="3337011"/>
                  <a:pt x="5215360" y="3533975"/>
                  <a:pt x="5130974" y="6590095"/>
                </a:cubicBezTo>
                <a:lnTo>
                  <a:pt x="5127340" y="6858000"/>
                </a:lnTo>
                <a:lnTo>
                  <a:pt x="0" y="6858000"/>
                </a:lnTo>
                <a:close/>
              </a:path>
            </a:pathLst>
          </a:custGeom>
        </p:spPr>
      </p:pic>
      <p:sp>
        <p:nvSpPr>
          <p:cNvPr id="55" name="Right Triangle 54">
            <a:extLst>
              <a:ext uri="{FF2B5EF4-FFF2-40B4-BE49-F238E27FC236}">
                <a16:creationId xmlns:a16="http://schemas.microsoft.com/office/drawing/2014/main" id="{F0753E91-DF19-4FA4-BFBF-221696B8D7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7084526" y="-751918"/>
            <a:ext cx="639325" cy="639325"/>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solidFill>
                <a:schemeClr val="tx1"/>
              </a:solidFill>
            </a:endParaRPr>
          </a:p>
        </p:txBody>
      </p:sp>
    </p:spTree>
    <p:extLst>
      <p:ext uri="{BB962C8B-B14F-4D97-AF65-F5344CB8AC3E}">
        <p14:creationId xmlns:p14="http://schemas.microsoft.com/office/powerpoint/2010/main" val="1403825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19117-6F43-2EEF-791F-84D6EBA888E5}"/>
              </a:ext>
            </a:extLst>
          </p:cNvPr>
          <p:cNvSpPr>
            <a:spLocks noGrp="1"/>
          </p:cNvSpPr>
          <p:nvPr>
            <p:ph type="title"/>
          </p:nvPr>
        </p:nvSpPr>
        <p:spPr/>
        <p:txBody>
          <a:bodyPr>
            <a:normAutofit/>
          </a:bodyPr>
          <a:lstStyle/>
          <a:p>
            <a:r>
              <a:rPr lang="en-US" dirty="0"/>
              <a:t>Boiling in a Cauldron and Pouring Hot Sand</a:t>
            </a:r>
          </a:p>
        </p:txBody>
      </p:sp>
      <p:pic>
        <p:nvPicPr>
          <p:cNvPr id="3074" name="Picture 2" descr="Meet Guru Arjan Dev Ji, the 5th Sikh ...">
            <a:extLst>
              <a:ext uri="{FF2B5EF4-FFF2-40B4-BE49-F238E27FC236}">
                <a16:creationId xmlns:a16="http://schemas.microsoft.com/office/drawing/2014/main" id="{84349DFE-08F4-7C23-F3BB-73F2E7E5066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77466" y="2168417"/>
            <a:ext cx="11926981" cy="5118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98110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4C8BC-FCF0-38FA-959A-081BCEDDF00E}"/>
              </a:ext>
            </a:extLst>
          </p:cNvPr>
          <p:cNvSpPr>
            <a:spLocks noGrp="1"/>
          </p:cNvSpPr>
          <p:nvPr>
            <p:ph type="title"/>
          </p:nvPr>
        </p:nvSpPr>
        <p:spPr>
          <a:xfrm>
            <a:off x="838200" y="365126"/>
            <a:ext cx="10515600" cy="560850"/>
          </a:xfrm>
        </p:spPr>
        <p:txBody>
          <a:bodyPr>
            <a:normAutofit fontScale="90000"/>
          </a:bodyPr>
          <a:lstStyle/>
          <a:p>
            <a:r>
              <a:rPr lang="en-US" b="1" dirty="0"/>
              <a:t>INSPECTORS</a:t>
            </a:r>
          </a:p>
        </p:txBody>
      </p:sp>
      <p:sp>
        <p:nvSpPr>
          <p:cNvPr id="5" name="AutoShape 4">
            <a:extLst>
              <a:ext uri="{FF2B5EF4-FFF2-40B4-BE49-F238E27FC236}">
                <a16:creationId xmlns:a16="http://schemas.microsoft.com/office/drawing/2014/main" id="{CC8BFCDA-F614-5438-A18D-E71277F872DF}"/>
              </a:ext>
            </a:extLst>
          </p:cNvPr>
          <p:cNvSpPr>
            <a:spLocks noGrp="1" noChangeAspect="1" noChangeArrowheads="1"/>
          </p:cNvSpPr>
          <p:nvPr>
            <p:ph idx="1"/>
          </p:nvPr>
        </p:nvSpPr>
        <p:spPr bwMode="auto">
          <a:xfrm>
            <a:off x="838200" y="1041400"/>
            <a:ext cx="10515600" cy="51355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US" dirty="0" err="1"/>
              <a:t>Shoorveer</a:t>
            </a:r>
            <a:r>
              <a:rPr lang="en-US" dirty="0"/>
              <a:t> Singh Tyagi		</a:t>
            </a:r>
            <a:r>
              <a:rPr lang="en-US" sz="2800" dirty="0"/>
              <a:t> · </a:t>
            </a:r>
            <a:r>
              <a:rPr lang="en-US" dirty="0"/>
              <a:t>Hawa Singh</a:t>
            </a:r>
          </a:p>
          <a:p>
            <a:r>
              <a:rPr lang="en-US" dirty="0"/>
              <a:t>Hari Ram </a:t>
            </a:r>
            <a:r>
              <a:rPr lang="en-US" dirty="0" err="1"/>
              <a:t>Bhati</a:t>
            </a:r>
            <a:r>
              <a:rPr lang="en-US" dirty="0"/>
              <a:t>			</a:t>
            </a:r>
            <a:r>
              <a:rPr lang="en-US" sz="2800" dirty="0"/>
              <a:t> · </a:t>
            </a:r>
            <a:r>
              <a:rPr lang="en-US" dirty="0"/>
              <a:t>Bhim Singh</a:t>
            </a:r>
          </a:p>
          <a:p>
            <a:r>
              <a:rPr lang="en-US" dirty="0"/>
              <a:t>Jai Singh				</a:t>
            </a:r>
            <a:r>
              <a:rPr lang="en-US" sz="2800" dirty="0"/>
              <a:t> · </a:t>
            </a:r>
            <a:r>
              <a:rPr lang="en-US" dirty="0"/>
              <a:t>R P Singh</a:t>
            </a:r>
          </a:p>
          <a:p>
            <a:r>
              <a:rPr lang="en-US" dirty="0"/>
              <a:t>Ram </a:t>
            </a:r>
            <a:r>
              <a:rPr lang="en-US" dirty="0" err="1"/>
              <a:t>Chandar</a:t>
            </a:r>
            <a:r>
              <a:rPr lang="en-US" dirty="0"/>
              <a:t>			</a:t>
            </a:r>
            <a:r>
              <a:rPr lang="en-US" sz="2800" dirty="0"/>
              <a:t> · </a:t>
            </a:r>
            <a:r>
              <a:rPr lang="en-US" dirty="0" err="1"/>
              <a:t>Rohtash</a:t>
            </a:r>
            <a:r>
              <a:rPr lang="en-US" dirty="0"/>
              <a:t> Singh</a:t>
            </a:r>
          </a:p>
          <a:p>
            <a:r>
              <a:rPr lang="en-US" dirty="0"/>
              <a:t>Ram Pal Singh			</a:t>
            </a:r>
          </a:p>
          <a:p>
            <a:r>
              <a:rPr lang="en-US" dirty="0"/>
              <a:t>Ram Mehar</a:t>
            </a:r>
          </a:p>
          <a:p>
            <a:r>
              <a:rPr lang="en-US" dirty="0"/>
              <a:t>T P Sharma</a:t>
            </a:r>
          </a:p>
          <a:p>
            <a:r>
              <a:rPr lang="en-US" dirty="0"/>
              <a:t>Sadhu Singh</a:t>
            </a:r>
          </a:p>
          <a:p>
            <a:r>
              <a:rPr lang="en-US" dirty="0"/>
              <a:t>Jai Bhagwan Malik</a:t>
            </a:r>
          </a:p>
          <a:p>
            <a:r>
              <a:rPr lang="en-US" dirty="0"/>
              <a:t>R C Thakur</a:t>
            </a:r>
          </a:p>
        </p:txBody>
      </p:sp>
    </p:spTree>
    <p:extLst>
      <p:ext uri="{BB962C8B-B14F-4D97-AF65-F5344CB8AC3E}">
        <p14:creationId xmlns:p14="http://schemas.microsoft.com/office/powerpoint/2010/main" val="43798687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4C8BC-FCF0-38FA-959A-081BCEDDF00E}"/>
              </a:ext>
            </a:extLst>
          </p:cNvPr>
          <p:cNvSpPr>
            <a:spLocks noGrp="1"/>
          </p:cNvSpPr>
          <p:nvPr>
            <p:ph type="title"/>
          </p:nvPr>
        </p:nvSpPr>
        <p:spPr>
          <a:xfrm>
            <a:off x="838200" y="365126"/>
            <a:ext cx="10515600" cy="560850"/>
          </a:xfrm>
        </p:spPr>
        <p:txBody>
          <a:bodyPr>
            <a:normAutofit fontScale="90000"/>
          </a:bodyPr>
          <a:lstStyle/>
          <a:p>
            <a:r>
              <a:rPr lang="en-US" b="1" dirty="0"/>
              <a:t>SUB-INSPECTORS</a:t>
            </a:r>
          </a:p>
        </p:txBody>
      </p:sp>
      <p:sp>
        <p:nvSpPr>
          <p:cNvPr id="3" name="Content Placeholder 2">
            <a:extLst>
              <a:ext uri="{FF2B5EF4-FFF2-40B4-BE49-F238E27FC236}">
                <a16:creationId xmlns:a16="http://schemas.microsoft.com/office/drawing/2014/main" id="{A7381194-8BF6-491C-CCBC-214DAD463E89}"/>
              </a:ext>
            </a:extLst>
          </p:cNvPr>
          <p:cNvSpPr>
            <a:spLocks noGrp="1"/>
          </p:cNvSpPr>
          <p:nvPr>
            <p:ph idx="1"/>
          </p:nvPr>
        </p:nvSpPr>
        <p:spPr>
          <a:xfrm>
            <a:off x="838200" y="1041722"/>
            <a:ext cx="10363200" cy="5135241"/>
          </a:xfrm>
        </p:spPr>
        <p:txBody>
          <a:bodyPr>
            <a:normAutofit/>
          </a:bodyPr>
          <a:lstStyle/>
          <a:p>
            <a:r>
              <a:rPr lang="en-US" dirty="0"/>
              <a:t>Sri Chand			</a:t>
            </a:r>
            <a:r>
              <a:rPr lang="en-US" sz="2800" dirty="0"/>
              <a:t> · </a:t>
            </a:r>
            <a:r>
              <a:rPr lang="en-US" dirty="0"/>
              <a:t>Mani Ram			</a:t>
            </a:r>
            <a:r>
              <a:rPr lang="en-US" sz="2800" dirty="0"/>
              <a:t> · </a:t>
            </a:r>
            <a:r>
              <a:rPr lang="en-US" dirty="0"/>
              <a:t>Ai Bhagwan</a:t>
            </a:r>
          </a:p>
          <a:p>
            <a:r>
              <a:rPr lang="en-US" dirty="0" err="1"/>
              <a:t>Manphool</a:t>
            </a:r>
            <a:r>
              <a:rPr lang="en-US" dirty="0"/>
              <a:t> Singh		</a:t>
            </a:r>
            <a:r>
              <a:rPr lang="en-US" sz="2800" dirty="0"/>
              <a:t> · </a:t>
            </a:r>
            <a:r>
              <a:rPr lang="en-US" dirty="0"/>
              <a:t>Jagdish Prasad		</a:t>
            </a:r>
            <a:r>
              <a:rPr lang="en-US" sz="2800" dirty="0"/>
              <a:t> · </a:t>
            </a:r>
            <a:r>
              <a:rPr lang="en-US" dirty="0"/>
              <a:t>Sadhu Ram</a:t>
            </a:r>
          </a:p>
          <a:p>
            <a:r>
              <a:rPr lang="en-US" dirty="0"/>
              <a:t>Som Prakash		</a:t>
            </a:r>
            <a:r>
              <a:rPr lang="en-US" sz="2800" dirty="0"/>
              <a:t> · </a:t>
            </a:r>
            <a:r>
              <a:rPr lang="en-US" dirty="0"/>
              <a:t>Laxmi Chand		</a:t>
            </a:r>
            <a:r>
              <a:rPr lang="en-US" sz="2800" dirty="0"/>
              <a:t> · </a:t>
            </a:r>
            <a:r>
              <a:rPr lang="en-US" dirty="0" err="1"/>
              <a:t>Mool</a:t>
            </a:r>
            <a:r>
              <a:rPr lang="en-US" dirty="0"/>
              <a:t> Chand</a:t>
            </a:r>
          </a:p>
          <a:p>
            <a:r>
              <a:rPr lang="en-US" dirty="0"/>
              <a:t>Babu Lal			</a:t>
            </a:r>
            <a:r>
              <a:rPr lang="en-US" sz="2800" dirty="0"/>
              <a:t> · </a:t>
            </a:r>
            <a:r>
              <a:rPr lang="en-US" dirty="0"/>
              <a:t>Bhanwar Singh		</a:t>
            </a:r>
            <a:r>
              <a:rPr lang="en-US" sz="2800" dirty="0"/>
              <a:t> · </a:t>
            </a:r>
            <a:r>
              <a:rPr lang="en-US" dirty="0"/>
              <a:t>R D Singh</a:t>
            </a:r>
          </a:p>
          <a:p>
            <a:r>
              <a:rPr lang="en-US" dirty="0"/>
              <a:t>Ram </a:t>
            </a:r>
            <a:r>
              <a:rPr lang="en-US" dirty="0" err="1"/>
              <a:t>Chandar</a:t>
            </a:r>
            <a:r>
              <a:rPr lang="en-US" dirty="0"/>
              <a:t>		</a:t>
            </a:r>
            <a:r>
              <a:rPr lang="en-US" sz="2800" dirty="0"/>
              <a:t> · </a:t>
            </a:r>
            <a:r>
              <a:rPr lang="en-US" dirty="0"/>
              <a:t>Iqbal Singh</a:t>
            </a:r>
          </a:p>
          <a:p>
            <a:r>
              <a:rPr lang="en-US" dirty="0"/>
              <a:t>Shakti Singh		</a:t>
            </a:r>
            <a:r>
              <a:rPr lang="en-US" sz="2800" dirty="0"/>
              <a:t> · </a:t>
            </a:r>
            <a:r>
              <a:rPr lang="en-US" dirty="0" err="1"/>
              <a:t>Satpal</a:t>
            </a:r>
            <a:r>
              <a:rPr lang="en-US" dirty="0"/>
              <a:t> Kapoor</a:t>
            </a:r>
          </a:p>
          <a:p>
            <a:r>
              <a:rPr lang="en-US" dirty="0"/>
              <a:t>Ishwar Singh		</a:t>
            </a:r>
            <a:r>
              <a:rPr lang="en-US" sz="2800" dirty="0"/>
              <a:t> · </a:t>
            </a:r>
            <a:r>
              <a:rPr lang="en-US" dirty="0"/>
              <a:t>Ram Singh</a:t>
            </a:r>
          </a:p>
          <a:p>
            <a:r>
              <a:rPr lang="en-US" dirty="0"/>
              <a:t>Sat Prakash		</a:t>
            </a:r>
            <a:r>
              <a:rPr lang="en-US" sz="2800" dirty="0"/>
              <a:t> · </a:t>
            </a:r>
            <a:r>
              <a:rPr lang="en-US" dirty="0"/>
              <a:t>C L </a:t>
            </a:r>
            <a:r>
              <a:rPr lang="en-US" dirty="0" err="1"/>
              <a:t>Jatana</a:t>
            </a:r>
            <a:endParaRPr lang="en-US" dirty="0"/>
          </a:p>
          <a:p>
            <a:r>
              <a:rPr lang="en-US" dirty="0"/>
              <a:t>Surinder Dev		</a:t>
            </a:r>
            <a:r>
              <a:rPr lang="en-US" sz="2800" dirty="0"/>
              <a:t> · </a:t>
            </a:r>
            <a:r>
              <a:rPr lang="en-US" dirty="0"/>
              <a:t>Om Prakash</a:t>
            </a:r>
          </a:p>
          <a:p>
            <a:r>
              <a:rPr lang="en-US" dirty="0"/>
              <a:t>Tulsi Das			</a:t>
            </a:r>
            <a:r>
              <a:rPr lang="en-US" sz="2800" dirty="0"/>
              <a:t> · </a:t>
            </a:r>
            <a:r>
              <a:rPr lang="en-US" dirty="0"/>
              <a:t>Ganesh Tiwari</a:t>
            </a:r>
          </a:p>
        </p:txBody>
      </p:sp>
    </p:spTree>
    <p:extLst>
      <p:ext uri="{BB962C8B-B14F-4D97-AF65-F5344CB8AC3E}">
        <p14:creationId xmlns:p14="http://schemas.microsoft.com/office/powerpoint/2010/main" val="215125453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4C8BC-FCF0-38FA-959A-081BCEDDF00E}"/>
              </a:ext>
            </a:extLst>
          </p:cNvPr>
          <p:cNvSpPr>
            <a:spLocks noGrp="1"/>
          </p:cNvSpPr>
          <p:nvPr>
            <p:ph type="title"/>
          </p:nvPr>
        </p:nvSpPr>
        <p:spPr>
          <a:xfrm>
            <a:off x="563880" y="125730"/>
            <a:ext cx="10515600" cy="560850"/>
          </a:xfrm>
        </p:spPr>
        <p:txBody>
          <a:bodyPr>
            <a:normAutofit fontScale="90000"/>
          </a:bodyPr>
          <a:lstStyle/>
          <a:p>
            <a:r>
              <a:rPr lang="en-US" b="1" dirty="0"/>
              <a:t>ASSISTANT SUB-INSPECTORS</a:t>
            </a:r>
          </a:p>
        </p:txBody>
      </p:sp>
      <p:sp>
        <p:nvSpPr>
          <p:cNvPr id="3" name="Content Placeholder 2">
            <a:extLst>
              <a:ext uri="{FF2B5EF4-FFF2-40B4-BE49-F238E27FC236}">
                <a16:creationId xmlns:a16="http://schemas.microsoft.com/office/drawing/2014/main" id="{A7381194-8BF6-491C-CCBC-214DAD463E89}"/>
              </a:ext>
            </a:extLst>
          </p:cNvPr>
          <p:cNvSpPr>
            <a:spLocks noGrp="1"/>
          </p:cNvSpPr>
          <p:nvPr>
            <p:ph idx="1"/>
          </p:nvPr>
        </p:nvSpPr>
        <p:spPr>
          <a:xfrm>
            <a:off x="563880" y="858030"/>
            <a:ext cx="10515600" cy="5691360"/>
          </a:xfrm>
        </p:spPr>
        <p:txBody>
          <a:bodyPr>
            <a:normAutofit fontScale="92500" lnSpcReduction="20000"/>
          </a:bodyPr>
          <a:lstStyle/>
          <a:p>
            <a:r>
              <a:rPr lang="en-US" dirty="0"/>
              <a:t>Amar Nath</a:t>
            </a:r>
            <a:r>
              <a:rPr lang="en-US" sz="2800" dirty="0"/>
              <a:t> · </a:t>
            </a:r>
            <a:r>
              <a:rPr lang="en-US" dirty="0"/>
              <a:t>Mange Ram · Raja Ram · Atar Singh</a:t>
            </a:r>
          </a:p>
          <a:p>
            <a:r>
              <a:rPr lang="en-US" dirty="0"/>
              <a:t>Rameshwar Nath · </a:t>
            </a:r>
            <a:r>
              <a:rPr lang="en-US" dirty="0" err="1"/>
              <a:t>Bakshi</a:t>
            </a:r>
            <a:endParaRPr lang="en-US" dirty="0"/>
          </a:p>
          <a:p>
            <a:pPr marL="0" indent="0">
              <a:buNone/>
            </a:pPr>
            <a:endParaRPr lang="en-US" b="1" dirty="0"/>
          </a:p>
          <a:p>
            <a:pPr marL="0" indent="0">
              <a:buNone/>
            </a:pPr>
            <a:r>
              <a:rPr lang="en-US" sz="4000" b="1" dirty="0"/>
              <a:t>HEAD CONSTABLES</a:t>
            </a:r>
          </a:p>
          <a:p>
            <a:r>
              <a:rPr lang="en-US" dirty="0"/>
              <a:t>Jai Chand </a:t>
            </a:r>
            <a:r>
              <a:rPr lang="en-US" sz="2800" dirty="0"/>
              <a:t>· Rajbir Singh · </a:t>
            </a:r>
            <a:r>
              <a:rPr lang="en-US" sz="2800" dirty="0" err="1"/>
              <a:t>Hargopal</a:t>
            </a:r>
            <a:r>
              <a:rPr lang="en-US" sz="2800" dirty="0"/>
              <a:t> Singh</a:t>
            </a:r>
          </a:p>
          <a:p>
            <a:endParaRPr lang="en-US" dirty="0"/>
          </a:p>
          <a:p>
            <a:pPr marL="0" indent="0">
              <a:buNone/>
            </a:pPr>
            <a:r>
              <a:rPr lang="en-US" sz="4300" b="1" dirty="0"/>
              <a:t>CONSTABLES</a:t>
            </a:r>
          </a:p>
          <a:p>
            <a:r>
              <a:rPr lang="en-US" dirty="0"/>
              <a:t>Munshi Ram </a:t>
            </a:r>
            <a:r>
              <a:rPr lang="en-US" sz="2800" dirty="0"/>
              <a:t>· Khazan Singh · Mohinder Singh ·Ishwar Singh</a:t>
            </a:r>
          </a:p>
          <a:p>
            <a:r>
              <a:rPr lang="en-US" dirty="0"/>
              <a:t>Neeraj Singh</a:t>
            </a:r>
            <a:r>
              <a:rPr lang="en-US" sz="2800" dirty="0"/>
              <a:t> ·</a:t>
            </a:r>
            <a:r>
              <a:rPr lang="en-US" dirty="0"/>
              <a:t>Rajkumar </a:t>
            </a:r>
            <a:r>
              <a:rPr lang="en-US" sz="2800" dirty="0"/>
              <a:t>·</a:t>
            </a:r>
            <a:r>
              <a:rPr lang="en-US" sz="2800" dirty="0" err="1"/>
              <a:t>Gajraj</a:t>
            </a:r>
            <a:r>
              <a:rPr lang="en-US" sz="2800" dirty="0"/>
              <a:t> Singh</a:t>
            </a:r>
          </a:p>
          <a:p>
            <a:pPr marL="0" indent="0">
              <a:buNone/>
            </a:pPr>
            <a:endParaRPr lang="en-US" dirty="0"/>
          </a:p>
          <a:p>
            <a:pPr marL="0" indent="0">
              <a:buNone/>
            </a:pPr>
            <a:r>
              <a:rPr lang="en-US" sz="4300" b="1" dirty="0"/>
              <a:t>SHO</a:t>
            </a:r>
          </a:p>
          <a:p>
            <a:pPr marL="0" indent="0">
              <a:buNone/>
            </a:pPr>
            <a:r>
              <a:rPr lang="en-US" sz="2800" dirty="0"/>
              <a:t>·  </a:t>
            </a:r>
            <a:r>
              <a:rPr lang="en-US" dirty="0"/>
              <a:t>Rao Ram </a:t>
            </a:r>
            <a:r>
              <a:rPr lang="en-US" sz="2800" dirty="0"/>
              <a:t>· </a:t>
            </a:r>
            <a:r>
              <a:rPr lang="en-US" sz="2800" dirty="0" err="1"/>
              <a:t>Ravtas</a:t>
            </a:r>
            <a:r>
              <a:rPr lang="en-US" sz="2800" dirty="0"/>
              <a:t> Singh ·</a:t>
            </a:r>
            <a:r>
              <a:rPr lang="en-US" sz="2800" dirty="0" err="1"/>
              <a:t>Surver</a:t>
            </a:r>
            <a:r>
              <a:rPr lang="en-US" sz="2800" dirty="0"/>
              <a:t> Singh</a:t>
            </a:r>
            <a:endParaRPr lang="en-US" dirty="0"/>
          </a:p>
          <a:p>
            <a:pPr marL="0" indent="0">
              <a:buNone/>
            </a:pPr>
            <a:endParaRPr lang="en-US" b="1" dirty="0"/>
          </a:p>
          <a:p>
            <a:pPr marL="0" indent="0">
              <a:buNone/>
            </a:pPr>
            <a:endParaRPr lang="en-US" b="1" dirty="0"/>
          </a:p>
          <a:p>
            <a:endParaRPr lang="en-US" dirty="0"/>
          </a:p>
        </p:txBody>
      </p:sp>
    </p:spTree>
    <p:extLst>
      <p:ext uri="{BB962C8B-B14F-4D97-AF65-F5344CB8AC3E}">
        <p14:creationId xmlns:p14="http://schemas.microsoft.com/office/powerpoint/2010/main" val="102164229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9A201-BAE9-80AD-FC44-2B6D8165A7F6}"/>
              </a:ext>
            </a:extLst>
          </p:cNvPr>
          <p:cNvSpPr>
            <a:spLocks noGrp="1"/>
          </p:cNvSpPr>
          <p:nvPr>
            <p:ph type="title"/>
          </p:nvPr>
        </p:nvSpPr>
        <p:spPr>
          <a:xfrm>
            <a:off x="674914" y="136525"/>
            <a:ext cx="10515600" cy="1325563"/>
          </a:xfrm>
        </p:spPr>
        <p:txBody>
          <a:bodyPr/>
          <a:lstStyle/>
          <a:p>
            <a:r>
              <a:rPr lang="en-US" dirty="0"/>
              <a:t>Conclusion</a:t>
            </a:r>
          </a:p>
        </p:txBody>
      </p:sp>
      <p:sp>
        <p:nvSpPr>
          <p:cNvPr id="3" name="Content Placeholder 2">
            <a:extLst>
              <a:ext uri="{FF2B5EF4-FFF2-40B4-BE49-F238E27FC236}">
                <a16:creationId xmlns:a16="http://schemas.microsoft.com/office/drawing/2014/main" id="{E2779DDF-4BE2-CC37-9E63-260D628CD304}"/>
              </a:ext>
            </a:extLst>
          </p:cNvPr>
          <p:cNvSpPr>
            <a:spLocks noGrp="1"/>
          </p:cNvSpPr>
          <p:nvPr>
            <p:ph idx="1"/>
          </p:nvPr>
        </p:nvSpPr>
        <p:spPr>
          <a:xfrm>
            <a:off x="424543" y="1349829"/>
            <a:ext cx="10929257" cy="4827134"/>
          </a:xfrm>
        </p:spPr>
        <p:txBody>
          <a:bodyPr>
            <a:normAutofit fontScale="92500"/>
          </a:bodyPr>
          <a:lstStyle/>
          <a:p>
            <a:r>
              <a:rPr lang="en-US" dirty="0"/>
              <a:t>1. Rajiv Gandhi was in the control room actively participating in carrying out Operation Blue Star. </a:t>
            </a:r>
          </a:p>
          <a:p>
            <a:endParaRPr lang="en-US" dirty="0"/>
          </a:p>
          <a:p>
            <a:r>
              <a:rPr lang="en-US" dirty="0"/>
              <a:t>2. Rajiv Gandhi was personally directing the forces of evil responsible for Sikh Genocide in October/November 1984. </a:t>
            </a:r>
          </a:p>
          <a:p>
            <a:endParaRPr lang="en-US" dirty="0"/>
          </a:p>
          <a:p>
            <a:r>
              <a:rPr lang="en-US" dirty="0"/>
              <a:t>3. He ignored all the calls requesting army to protect and establish law-and-order in Delhi. He even ignored the president of India who was a Sikh. </a:t>
            </a:r>
          </a:p>
          <a:p>
            <a:endParaRPr lang="en-US" dirty="0"/>
          </a:p>
          <a:p>
            <a:r>
              <a:rPr lang="en-US" dirty="0"/>
              <a:t>4. For his role, in Sikh Genocide he was handsomely rewarded by Indians giving him super majority in the parliament. </a:t>
            </a:r>
          </a:p>
        </p:txBody>
      </p:sp>
    </p:spTree>
    <p:extLst>
      <p:ext uri="{BB962C8B-B14F-4D97-AF65-F5344CB8AC3E}">
        <p14:creationId xmlns:p14="http://schemas.microsoft.com/office/powerpoint/2010/main" val="346000118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7AE57-2A90-3E59-638D-9009856AB493}"/>
              </a:ext>
            </a:extLst>
          </p:cNvPr>
          <p:cNvSpPr>
            <a:spLocks noGrp="1"/>
          </p:cNvSpPr>
          <p:nvPr>
            <p:ph type="title"/>
          </p:nvPr>
        </p:nvSpPr>
        <p:spPr/>
        <p:txBody>
          <a:bodyPr/>
          <a:lstStyle/>
          <a:p>
            <a:endParaRPr lang="en-US"/>
          </a:p>
        </p:txBody>
      </p:sp>
      <p:pic>
        <p:nvPicPr>
          <p:cNvPr id="6146" name="Picture 2">
            <a:extLst>
              <a:ext uri="{FF2B5EF4-FFF2-40B4-BE49-F238E27FC236}">
                <a16:creationId xmlns:a16="http://schemas.microsoft.com/office/drawing/2014/main" id="{8FD8B2B6-392C-D4B2-38CB-4D2FE30489E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98572"/>
            <a:ext cx="10515600" cy="6460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665387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D3032-B9AC-2882-335B-A521FC5BF6C9}"/>
              </a:ext>
            </a:extLst>
          </p:cNvPr>
          <p:cNvSpPr>
            <a:spLocks noGrp="1"/>
          </p:cNvSpPr>
          <p:nvPr>
            <p:ph type="title"/>
          </p:nvPr>
        </p:nvSpPr>
        <p:spPr/>
        <p:txBody>
          <a:bodyPr/>
          <a:lstStyle/>
          <a:p>
            <a:endParaRPr lang="en-US"/>
          </a:p>
        </p:txBody>
      </p:sp>
      <p:pic>
        <p:nvPicPr>
          <p:cNvPr id="4098" name="Picture 2">
            <a:extLst>
              <a:ext uri="{FF2B5EF4-FFF2-40B4-BE49-F238E27FC236}">
                <a16:creationId xmlns:a16="http://schemas.microsoft.com/office/drawing/2014/main" id="{B5DAAAF6-4492-4235-D0BC-1E331622AFE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62518" y="164893"/>
            <a:ext cx="9066963" cy="6528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273342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74495-7C41-B1E1-4BD8-D3D26C9FDF28}"/>
              </a:ext>
            </a:extLst>
          </p:cNvPr>
          <p:cNvSpPr>
            <a:spLocks noGrp="1"/>
          </p:cNvSpPr>
          <p:nvPr>
            <p:ph type="title"/>
          </p:nvPr>
        </p:nvSpPr>
        <p:spPr/>
        <p:txBody>
          <a:bodyPr/>
          <a:lstStyle/>
          <a:p>
            <a:endParaRPr lang="en-US"/>
          </a:p>
        </p:txBody>
      </p:sp>
      <p:pic>
        <p:nvPicPr>
          <p:cNvPr id="7" name="Content Placeholder 6" descr="A group of people watching a fire&#10;&#10;Description automatically generated">
            <a:extLst>
              <a:ext uri="{FF2B5EF4-FFF2-40B4-BE49-F238E27FC236}">
                <a16:creationId xmlns:a16="http://schemas.microsoft.com/office/drawing/2014/main" id="{019E4205-5DE6-CDD0-8657-F03368B232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5161" t="1501" r="34189"/>
          <a:stretch/>
        </p:blipFill>
        <p:spPr>
          <a:xfrm rot="5400000">
            <a:off x="2880606" y="-1260675"/>
            <a:ext cx="6430788" cy="9379349"/>
          </a:xfrm>
        </p:spPr>
      </p:pic>
    </p:spTree>
    <p:extLst>
      <p:ext uri="{BB962C8B-B14F-4D97-AF65-F5344CB8AC3E}">
        <p14:creationId xmlns:p14="http://schemas.microsoft.com/office/powerpoint/2010/main" val="90434243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9EA3B-D2CF-28E7-4986-5E263B123F17}"/>
              </a:ext>
            </a:extLst>
          </p:cNvPr>
          <p:cNvSpPr>
            <a:spLocks noGrp="1"/>
          </p:cNvSpPr>
          <p:nvPr>
            <p:ph type="title"/>
          </p:nvPr>
        </p:nvSpPr>
        <p:spPr/>
        <p:txBody>
          <a:bodyPr/>
          <a:lstStyle/>
          <a:p>
            <a:endParaRPr lang="en-US"/>
          </a:p>
        </p:txBody>
      </p:sp>
      <p:pic>
        <p:nvPicPr>
          <p:cNvPr id="8194" name="Picture 2">
            <a:extLst>
              <a:ext uri="{FF2B5EF4-FFF2-40B4-BE49-F238E27FC236}">
                <a16:creationId xmlns:a16="http://schemas.microsoft.com/office/drawing/2014/main" id="{9A318BC1-B7E1-B2FE-8AE9-8300C052EDC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75408" y="166862"/>
            <a:ext cx="9241184" cy="6524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598517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05DB1-F8C4-8155-8C1E-1DCE4BAC1E73}"/>
              </a:ext>
            </a:extLst>
          </p:cNvPr>
          <p:cNvSpPr>
            <a:spLocks noGrp="1"/>
          </p:cNvSpPr>
          <p:nvPr>
            <p:ph type="title"/>
          </p:nvPr>
        </p:nvSpPr>
        <p:spPr/>
        <p:txBody>
          <a:bodyPr/>
          <a:lstStyle/>
          <a:p>
            <a:endParaRPr lang="en-US"/>
          </a:p>
        </p:txBody>
      </p:sp>
      <p:pic>
        <p:nvPicPr>
          <p:cNvPr id="5" name="Content Placeholder 4" descr="A screen shot of a computer&#10;&#10;Description automatically generated">
            <a:extLst>
              <a:ext uri="{FF2B5EF4-FFF2-40B4-BE49-F238E27FC236}">
                <a16:creationId xmlns:a16="http://schemas.microsoft.com/office/drawing/2014/main" id="{48B58C6C-B38A-B16E-C2EC-FAF7A74BEC2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5081" t="12988" r="39658" b="9320"/>
          <a:stretch/>
        </p:blipFill>
        <p:spPr>
          <a:xfrm rot="5400000">
            <a:off x="2870083" y="-1901760"/>
            <a:ext cx="6451833" cy="10661519"/>
          </a:xfrm>
        </p:spPr>
      </p:pic>
    </p:spTree>
    <p:extLst>
      <p:ext uri="{BB962C8B-B14F-4D97-AF65-F5344CB8AC3E}">
        <p14:creationId xmlns:p14="http://schemas.microsoft.com/office/powerpoint/2010/main" val="394478570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4C8BC-FCF0-38FA-959A-081BCEDDF00E}"/>
              </a:ext>
            </a:extLst>
          </p:cNvPr>
          <p:cNvSpPr>
            <a:spLocks noGrp="1"/>
          </p:cNvSpPr>
          <p:nvPr>
            <p:ph type="title"/>
          </p:nvPr>
        </p:nvSpPr>
        <p:spPr>
          <a:xfrm>
            <a:off x="838200" y="365126"/>
            <a:ext cx="10515600" cy="560850"/>
          </a:xfrm>
        </p:spPr>
        <p:txBody>
          <a:bodyPr>
            <a:normAutofit fontScale="90000"/>
          </a:bodyPr>
          <a:lstStyle/>
          <a:p>
            <a:endParaRPr lang="en-US" dirty="0"/>
          </a:p>
        </p:txBody>
      </p:sp>
      <p:pic>
        <p:nvPicPr>
          <p:cNvPr id="5" name="Content Placeholder 4" descr="A screenshot of a video&#10;&#10;Description automatically generated">
            <a:extLst>
              <a:ext uri="{FF2B5EF4-FFF2-40B4-BE49-F238E27FC236}">
                <a16:creationId xmlns:a16="http://schemas.microsoft.com/office/drawing/2014/main" id="{449CF7F7-EF0F-AD76-4B46-2671F11DA4C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4626" t="-661" r="22048" b="-422"/>
          <a:stretch/>
        </p:blipFill>
        <p:spPr>
          <a:xfrm rot="5400000">
            <a:off x="3292937" y="-63502"/>
            <a:ext cx="5834726" cy="6985004"/>
          </a:xfrm>
        </p:spPr>
      </p:pic>
    </p:spTree>
    <p:extLst>
      <p:ext uri="{BB962C8B-B14F-4D97-AF65-F5344CB8AC3E}">
        <p14:creationId xmlns:p14="http://schemas.microsoft.com/office/powerpoint/2010/main" val="683373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625"/>
            <a:ext cx="13712571" cy="7715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solidFill>
                <a:schemeClr val="bg1"/>
              </a:solidFill>
            </a:endParaRPr>
          </a:p>
        </p:txBody>
      </p:sp>
      <p:grpSp>
        <p:nvGrpSpPr>
          <p:cNvPr id="1035" name="Group 1034">
            <a:extLst>
              <a:ext uri="{FF2B5EF4-FFF2-40B4-BE49-F238E27FC236}">
                <a16:creationId xmlns:a16="http://schemas.microsoft.com/office/drawing/2014/main" id="{5591A4A5-C00F-4B45-9735-FD2841BF348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90" y="-428626"/>
            <a:ext cx="13741680" cy="7715250"/>
            <a:chOff x="-6214" y="-1"/>
            <a:chExt cx="12214827" cy="6858000"/>
          </a:xfrm>
        </p:grpSpPr>
        <p:cxnSp>
          <p:nvCxnSpPr>
            <p:cNvPr id="1036" name="Straight Connector 1035">
              <a:extLst>
                <a:ext uri="{FF2B5EF4-FFF2-40B4-BE49-F238E27FC236}">
                  <a16:creationId xmlns:a16="http://schemas.microsoft.com/office/drawing/2014/main" id="{7A16FDB6-C8B8-4BB9-B5F6-C9E7D1549AD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37" name="Straight Connector 1036">
              <a:extLst>
                <a:ext uri="{FF2B5EF4-FFF2-40B4-BE49-F238E27FC236}">
                  <a16:creationId xmlns:a16="http://schemas.microsoft.com/office/drawing/2014/main" id="{D65D67BC-2831-45D1-804D-2B848B7FF61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38" name="Straight Connector 1037">
              <a:extLst>
                <a:ext uri="{FF2B5EF4-FFF2-40B4-BE49-F238E27FC236}">
                  <a16:creationId xmlns:a16="http://schemas.microsoft.com/office/drawing/2014/main" id="{B3254059-39EC-48CC-B948-9EE6B05517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39" name="Straight Connector 1038">
              <a:extLst>
                <a:ext uri="{FF2B5EF4-FFF2-40B4-BE49-F238E27FC236}">
                  <a16:creationId xmlns:a16="http://schemas.microsoft.com/office/drawing/2014/main" id="{AF3E0572-7D5E-4FAA-B67C-23A9C6D7155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40" name="Straight Connector 1039">
              <a:extLst>
                <a:ext uri="{FF2B5EF4-FFF2-40B4-BE49-F238E27FC236}">
                  <a16:creationId xmlns:a16="http://schemas.microsoft.com/office/drawing/2014/main" id="{2C5F1231-CF22-4258-B764-592B6CB8DC0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41" name="Straight Connector 1040">
              <a:extLst>
                <a:ext uri="{FF2B5EF4-FFF2-40B4-BE49-F238E27FC236}">
                  <a16:creationId xmlns:a16="http://schemas.microsoft.com/office/drawing/2014/main" id="{1B2C5387-42A2-4464-BF18-E70B0227B92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42" name="Straight Connector 1041">
              <a:extLst>
                <a:ext uri="{FF2B5EF4-FFF2-40B4-BE49-F238E27FC236}">
                  <a16:creationId xmlns:a16="http://schemas.microsoft.com/office/drawing/2014/main" id="{2926F39D-AFC8-4FF6-9211-84AA777176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43" name="Straight Connector 1042">
              <a:extLst>
                <a:ext uri="{FF2B5EF4-FFF2-40B4-BE49-F238E27FC236}">
                  <a16:creationId xmlns:a16="http://schemas.microsoft.com/office/drawing/2014/main" id="{0D812696-9AF7-4D2B-A041-80C015F33AA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44" name="Straight Connector 1043">
              <a:extLst>
                <a:ext uri="{FF2B5EF4-FFF2-40B4-BE49-F238E27FC236}">
                  <a16:creationId xmlns:a16="http://schemas.microsoft.com/office/drawing/2014/main" id="{CE6CB557-1E5B-4D2D-9330-8EB4AF7307C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45" name="Straight Connector 1044">
              <a:extLst>
                <a:ext uri="{FF2B5EF4-FFF2-40B4-BE49-F238E27FC236}">
                  <a16:creationId xmlns:a16="http://schemas.microsoft.com/office/drawing/2014/main" id="{A03A4B30-3A15-4294-9BED-E7317857F0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46" name="Straight Connector 1045">
              <a:extLst>
                <a:ext uri="{FF2B5EF4-FFF2-40B4-BE49-F238E27FC236}">
                  <a16:creationId xmlns:a16="http://schemas.microsoft.com/office/drawing/2014/main" id="{0E7B8343-CDF9-4023-9FBF-F4ADE601B2A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47" name="Straight Connector 1046">
              <a:extLst>
                <a:ext uri="{FF2B5EF4-FFF2-40B4-BE49-F238E27FC236}">
                  <a16:creationId xmlns:a16="http://schemas.microsoft.com/office/drawing/2014/main" id="{9BB30BD5-639D-4F53-BC6C-2A8D0FFFE52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48" name="Straight Connector 1047">
              <a:extLst>
                <a:ext uri="{FF2B5EF4-FFF2-40B4-BE49-F238E27FC236}">
                  <a16:creationId xmlns:a16="http://schemas.microsoft.com/office/drawing/2014/main" id="{8D7E1947-04B8-4F0B-9E3C-FC4E26D618F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49" name="Straight Connector 1048">
              <a:extLst>
                <a:ext uri="{FF2B5EF4-FFF2-40B4-BE49-F238E27FC236}">
                  <a16:creationId xmlns:a16="http://schemas.microsoft.com/office/drawing/2014/main" id="{83EDB6D6-D309-48D4-87F4-AAED7C57C74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50" name="Straight Connector 1049">
              <a:extLst>
                <a:ext uri="{FF2B5EF4-FFF2-40B4-BE49-F238E27FC236}">
                  <a16:creationId xmlns:a16="http://schemas.microsoft.com/office/drawing/2014/main" id="{0F2E163F-B043-43B7-85CE-36F2136BAB3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51" name="Straight Connector 1050">
              <a:extLst>
                <a:ext uri="{FF2B5EF4-FFF2-40B4-BE49-F238E27FC236}">
                  <a16:creationId xmlns:a16="http://schemas.microsoft.com/office/drawing/2014/main" id="{1F6CB03C-E3B1-4D22-ABA3-986CC09FB30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52" name="Straight Connector 1051">
              <a:extLst>
                <a:ext uri="{FF2B5EF4-FFF2-40B4-BE49-F238E27FC236}">
                  <a16:creationId xmlns:a16="http://schemas.microsoft.com/office/drawing/2014/main" id="{39B41E31-EE5F-423F-8B88-3B56009A34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53" name="Straight Connector 1052">
              <a:extLst>
                <a:ext uri="{FF2B5EF4-FFF2-40B4-BE49-F238E27FC236}">
                  <a16:creationId xmlns:a16="http://schemas.microsoft.com/office/drawing/2014/main" id="{B59D4FE6-B271-4427-8273-0B80EF13668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54" name="Straight Connector 1053">
              <a:extLst>
                <a:ext uri="{FF2B5EF4-FFF2-40B4-BE49-F238E27FC236}">
                  <a16:creationId xmlns:a16="http://schemas.microsoft.com/office/drawing/2014/main" id="{6F7D26D0-83A1-41B0-82E3-FB5D3E93EE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55" name="Straight Connector 1054">
              <a:extLst>
                <a:ext uri="{FF2B5EF4-FFF2-40B4-BE49-F238E27FC236}">
                  <a16:creationId xmlns:a16="http://schemas.microsoft.com/office/drawing/2014/main" id="{07E47C02-EBB8-4368-815C-FEDA23368DD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56" name="Straight Connector 1055">
              <a:extLst>
                <a:ext uri="{FF2B5EF4-FFF2-40B4-BE49-F238E27FC236}">
                  <a16:creationId xmlns:a16="http://schemas.microsoft.com/office/drawing/2014/main" id="{8E61DA55-8618-4048-A65A-41E072D9FF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57" name="Straight Connector 1056">
              <a:extLst>
                <a:ext uri="{FF2B5EF4-FFF2-40B4-BE49-F238E27FC236}">
                  <a16:creationId xmlns:a16="http://schemas.microsoft.com/office/drawing/2014/main" id="{4DFC058B-6608-4509-92E1-D4D0D5BD57A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58" name="Straight Connector 1057">
              <a:extLst>
                <a:ext uri="{FF2B5EF4-FFF2-40B4-BE49-F238E27FC236}">
                  <a16:creationId xmlns:a16="http://schemas.microsoft.com/office/drawing/2014/main" id="{9E3652A3-36D6-4E0C-B7FB-52CD69E9CF9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59" name="Straight Connector 1058">
              <a:extLst>
                <a:ext uri="{FF2B5EF4-FFF2-40B4-BE49-F238E27FC236}">
                  <a16:creationId xmlns:a16="http://schemas.microsoft.com/office/drawing/2014/main" id="{8BF82BE6-B2D5-4FA1-98B4-1E0072C391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60" name="Straight Connector 1059">
              <a:extLst>
                <a:ext uri="{FF2B5EF4-FFF2-40B4-BE49-F238E27FC236}">
                  <a16:creationId xmlns:a16="http://schemas.microsoft.com/office/drawing/2014/main" id="{AECA553C-C7B8-4353-BC4C-D622087D6F1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61" name="Straight Connector 1060">
              <a:extLst>
                <a:ext uri="{FF2B5EF4-FFF2-40B4-BE49-F238E27FC236}">
                  <a16:creationId xmlns:a16="http://schemas.microsoft.com/office/drawing/2014/main" id="{1F802227-5CA9-40B4-870E-495C7899C7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62" name="Straight Connector 1061">
              <a:extLst>
                <a:ext uri="{FF2B5EF4-FFF2-40B4-BE49-F238E27FC236}">
                  <a16:creationId xmlns:a16="http://schemas.microsoft.com/office/drawing/2014/main" id="{11A19F9E-BB49-4808-8481-77F848C2F4F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63" name="Straight Connector 1062">
              <a:extLst>
                <a:ext uri="{FF2B5EF4-FFF2-40B4-BE49-F238E27FC236}">
                  <a16:creationId xmlns:a16="http://schemas.microsoft.com/office/drawing/2014/main" id="{C53A57BE-F139-4C31-8201-477E20DD2A9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64" name="Straight Connector 1063">
              <a:extLst>
                <a:ext uri="{FF2B5EF4-FFF2-40B4-BE49-F238E27FC236}">
                  <a16:creationId xmlns:a16="http://schemas.microsoft.com/office/drawing/2014/main" id="{99F800EC-2D85-47C7-BFB8-B146DD929C8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65" name="Straight Connector 1064">
              <a:extLst>
                <a:ext uri="{FF2B5EF4-FFF2-40B4-BE49-F238E27FC236}">
                  <a16:creationId xmlns:a16="http://schemas.microsoft.com/office/drawing/2014/main" id="{4478BA6D-3F48-40B1-8227-830029B6286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66" name="Straight Connector 1065">
              <a:extLst>
                <a:ext uri="{FF2B5EF4-FFF2-40B4-BE49-F238E27FC236}">
                  <a16:creationId xmlns:a16="http://schemas.microsoft.com/office/drawing/2014/main" id="{421E6C45-0A76-456E-BDD6-3DCB6612622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1068" name="Right Triangle 1067">
            <a:extLst>
              <a:ext uri="{FF2B5EF4-FFF2-40B4-BE49-F238E27FC236}">
                <a16:creationId xmlns:a16="http://schemas.microsoft.com/office/drawing/2014/main" id="{3C541D4F-11C2-4F36-B2A3-AB9028F2A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316229" y="1887856"/>
            <a:ext cx="639325" cy="639325"/>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solidFill>
                <a:schemeClr val="tx1"/>
              </a:solidFill>
            </a:endParaRPr>
          </a:p>
        </p:txBody>
      </p:sp>
      <p:sp>
        <p:nvSpPr>
          <p:cNvPr id="2" name="Title 1">
            <a:extLst>
              <a:ext uri="{FF2B5EF4-FFF2-40B4-BE49-F238E27FC236}">
                <a16:creationId xmlns:a16="http://schemas.microsoft.com/office/drawing/2014/main" id="{FB494FF1-F4C4-81A9-B521-E4D5B1B9FDB3}"/>
              </a:ext>
            </a:extLst>
          </p:cNvPr>
          <p:cNvSpPr>
            <a:spLocks noGrp="1"/>
          </p:cNvSpPr>
          <p:nvPr>
            <p:ph type="title"/>
          </p:nvPr>
        </p:nvSpPr>
        <p:spPr>
          <a:xfrm>
            <a:off x="777464" y="388071"/>
            <a:ext cx="4543484" cy="2116325"/>
          </a:xfrm>
        </p:spPr>
        <p:txBody>
          <a:bodyPr>
            <a:normAutofit/>
          </a:bodyPr>
          <a:lstStyle/>
          <a:p>
            <a:r>
              <a:rPr lang="en-US" sz="4613"/>
              <a:t>Images of Guru Arjan’s Tortures</a:t>
            </a:r>
          </a:p>
        </p:txBody>
      </p:sp>
      <p:sp>
        <p:nvSpPr>
          <p:cNvPr id="1030" name="Content Placeholder 1029">
            <a:extLst>
              <a:ext uri="{FF2B5EF4-FFF2-40B4-BE49-F238E27FC236}">
                <a16:creationId xmlns:a16="http://schemas.microsoft.com/office/drawing/2014/main" id="{0FDE03C8-7551-6525-4EA9-0B19B74572D2}"/>
              </a:ext>
            </a:extLst>
          </p:cNvPr>
          <p:cNvSpPr>
            <a:spLocks noGrp="1"/>
          </p:cNvSpPr>
          <p:nvPr>
            <p:ph idx="1"/>
          </p:nvPr>
        </p:nvSpPr>
        <p:spPr>
          <a:xfrm>
            <a:off x="777464" y="2818258"/>
            <a:ext cx="4543484" cy="3686427"/>
          </a:xfrm>
        </p:spPr>
        <p:txBody>
          <a:bodyPr>
            <a:normAutofit/>
          </a:bodyPr>
          <a:lstStyle/>
          <a:p>
            <a:r>
              <a:rPr lang="en-US" sz="3150" dirty="0"/>
              <a:t>Made to sit on a Burning Hot Iron Plate</a:t>
            </a:r>
          </a:p>
        </p:txBody>
      </p:sp>
      <p:pic>
        <p:nvPicPr>
          <p:cNvPr id="1026" name="Picture 2">
            <a:extLst>
              <a:ext uri="{FF2B5EF4-FFF2-40B4-BE49-F238E27FC236}">
                <a16:creationId xmlns:a16="http://schemas.microsoft.com/office/drawing/2014/main" id="{EDC0991B-A862-82E8-8AE6-A09B4FAB596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744627" y="1168785"/>
            <a:ext cx="7201623" cy="4537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262423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4C8BC-FCF0-38FA-959A-081BCEDDF00E}"/>
              </a:ext>
            </a:extLst>
          </p:cNvPr>
          <p:cNvSpPr>
            <a:spLocks noGrp="1"/>
          </p:cNvSpPr>
          <p:nvPr>
            <p:ph type="title"/>
          </p:nvPr>
        </p:nvSpPr>
        <p:spPr>
          <a:xfrm>
            <a:off x="838200" y="365126"/>
            <a:ext cx="10515600" cy="560850"/>
          </a:xfrm>
        </p:spPr>
        <p:txBody>
          <a:bodyPr>
            <a:normAutofit fontScale="90000"/>
          </a:bodyPr>
          <a:lstStyle/>
          <a:p>
            <a:endParaRPr lang="en-US" dirty="0"/>
          </a:p>
        </p:txBody>
      </p:sp>
      <p:pic>
        <p:nvPicPr>
          <p:cNvPr id="5" name="Content Placeholder 4" descr="A person in a white shirt&#10;&#10;Description automatically generated">
            <a:extLst>
              <a:ext uri="{FF2B5EF4-FFF2-40B4-BE49-F238E27FC236}">
                <a16:creationId xmlns:a16="http://schemas.microsoft.com/office/drawing/2014/main" id="{CA52AD0A-1930-D243-8FE8-1454BEF5EC4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1608" t="1" b="-2406"/>
          <a:stretch/>
        </p:blipFill>
        <p:spPr>
          <a:xfrm rot="5400000">
            <a:off x="3450479" y="1272797"/>
            <a:ext cx="5291041" cy="4597399"/>
          </a:xfrm>
        </p:spPr>
      </p:pic>
    </p:spTree>
    <p:extLst>
      <p:ext uri="{BB962C8B-B14F-4D97-AF65-F5344CB8AC3E}">
        <p14:creationId xmlns:p14="http://schemas.microsoft.com/office/powerpoint/2010/main" val="241004708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4C8BC-FCF0-38FA-959A-081BCEDDF00E}"/>
              </a:ext>
            </a:extLst>
          </p:cNvPr>
          <p:cNvSpPr>
            <a:spLocks noGrp="1"/>
          </p:cNvSpPr>
          <p:nvPr>
            <p:ph type="title"/>
          </p:nvPr>
        </p:nvSpPr>
        <p:spPr>
          <a:xfrm>
            <a:off x="838200" y="365126"/>
            <a:ext cx="10515600" cy="560850"/>
          </a:xfrm>
        </p:spPr>
        <p:txBody>
          <a:bodyPr>
            <a:normAutofit fontScale="90000"/>
          </a:bodyPr>
          <a:lstStyle/>
          <a:p>
            <a:endParaRPr lang="en-US" dirty="0"/>
          </a:p>
        </p:txBody>
      </p:sp>
      <p:pic>
        <p:nvPicPr>
          <p:cNvPr id="6" name="Content Placeholder 5" descr="A person's head with a red cloth&#10;&#10;Description automatically generated">
            <a:extLst>
              <a:ext uri="{FF2B5EF4-FFF2-40B4-BE49-F238E27FC236}">
                <a16:creationId xmlns:a16="http://schemas.microsoft.com/office/drawing/2014/main" id="{D36BA269-3094-A1F8-AE9E-53C8B72DB14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528218" y="1671440"/>
            <a:ext cx="5135563" cy="3851672"/>
          </a:xfrm>
        </p:spPr>
      </p:pic>
    </p:spTree>
    <p:extLst>
      <p:ext uri="{BB962C8B-B14F-4D97-AF65-F5344CB8AC3E}">
        <p14:creationId xmlns:p14="http://schemas.microsoft.com/office/powerpoint/2010/main" val="99297069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65F31-F9C5-FC0D-1D57-FB27F256A9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1F3827-BC3F-649A-69FF-A185B0825C0E}"/>
              </a:ext>
            </a:extLst>
          </p:cNvPr>
          <p:cNvSpPr>
            <a:spLocks noGrp="1"/>
          </p:cNvSpPr>
          <p:nvPr>
            <p:ph type="title"/>
          </p:nvPr>
        </p:nvSpPr>
        <p:spPr>
          <a:xfrm>
            <a:off x="838200" y="365126"/>
            <a:ext cx="10515600" cy="560850"/>
          </a:xfrm>
        </p:spPr>
        <p:txBody>
          <a:bodyPr>
            <a:normAutofit fontScale="90000"/>
          </a:bodyPr>
          <a:lstStyle/>
          <a:p>
            <a:endParaRPr lang="en-US" dirty="0"/>
          </a:p>
        </p:txBody>
      </p:sp>
      <p:pic>
        <p:nvPicPr>
          <p:cNvPr id="5" name="Content Placeholder 4" descr="A fire in a building&#10;&#10;Description automatically generated">
            <a:extLst>
              <a:ext uri="{FF2B5EF4-FFF2-40B4-BE49-F238E27FC236}">
                <a16:creationId xmlns:a16="http://schemas.microsoft.com/office/drawing/2014/main" id="{D63C6C1A-C07D-D826-1E6D-FE3479D1D84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7919" t="3008" r="5911" b="1758"/>
          <a:stretch/>
        </p:blipFill>
        <p:spPr>
          <a:xfrm>
            <a:off x="1710489" y="132348"/>
            <a:ext cx="8771021" cy="6725652"/>
          </a:xfrm>
        </p:spPr>
      </p:pic>
    </p:spTree>
    <p:extLst>
      <p:ext uri="{BB962C8B-B14F-4D97-AF65-F5344CB8AC3E}">
        <p14:creationId xmlns:p14="http://schemas.microsoft.com/office/powerpoint/2010/main" val="150618246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41D21-0CAA-820D-EBA2-A4AF6AC46A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8387C0-2CE6-1DDD-1FBA-50B43F5C1C04}"/>
              </a:ext>
            </a:extLst>
          </p:cNvPr>
          <p:cNvSpPr>
            <a:spLocks noGrp="1"/>
          </p:cNvSpPr>
          <p:nvPr>
            <p:ph type="title"/>
          </p:nvPr>
        </p:nvSpPr>
        <p:spPr>
          <a:xfrm>
            <a:off x="271040" y="179931"/>
            <a:ext cx="10515600" cy="479826"/>
          </a:xfrm>
        </p:spPr>
        <p:txBody>
          <a:bodyPr>
            <a:normAutofit fontScale="90000"/>
          </a:bodyPr>
          <a:lstStyle/>
          <a:p>
            <a:endParaRPr lang="en-US" dirty="0"/>
          </a:p>
        </p:txBody>
      </p:sp>
      <p:pic>
        <p:nvPicPr>
          <p:cNvPr id="9" name="Content Placeholder 8" descr="A collage of photos of a fire&#10;&#10;Description automatically generated">
            <a:extLst>
              <a:ext uri="{FF2B5EF4-FFF2-40B4-BE49-F238E27FC236}">
                <a16:creationId xmlns:a16="http://schemas.microsoft.com/office/drawing/2014/main" id="{374BE114-95AD-600A-7939-88A203F9E85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7577" t="2645" r="7871" b="51412"/>
          <a:stretch/>
        </p:blipFill>
        <p:spPr>
          <a:xfrm>
            <a:off x="1843605" y="34640"/>
            <a:ext cx="8504790" cy="6706929"/>
          </a:xfrm>
        </p:spPr>
      </p:pic>
    </p:spTree>
    <p:extLst>
      <p:ext uri="{BB962C8B-B14F-4D97-AF65-F5344CB8AC3E}">
        <p14:creationId xmlns:p14="http://schemas.microsoft.com/office/powerpoint/2010/main" val="404305093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E7C36-3265-24D2-371C-4968A9EA99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6ED996-DC72-6480-17D5-83125FEFC528}"/>
              </a:ext>
            </a:extLst>
          </p:cNvPr>
          <p:cNvSpPr>
            <a:spLocks noGrp="1"/>
          </p:cNvSpPr>
          <p:nvPr>
            <p:ph type="title"/>
          </p:nvPr>
        </p:nvSpPr>
        <p:spPr>
          <a:xfrm>
            <a:off x="838200" y="365126"/>
            <a:ext cx="10515600" cy="560850"/>
          </a:xfrm>
        </p:spPr>
        <p:txBody>
          <a:bodyPr>
            <a:normAutofit fontScale="90000"/>
          </a:bodyPr>
          <a:lstStyle/>
          <a:p>
            <a:endParaRPr lang="en-US" dirty="0"/>
          </a:p>
        </p:txBody>
      </p:sp>
      <p:pic>
        <p:nvPicPr>
          <p:cNvPr id="5" name="Content Placeholder 4" descr="A collage of a group of people&#10;&#10;Description automatically generated">
            <a:extLst>
              <a:ext uri="{FF2B5EF4-FFF2-40B4-BE49-F238E27FC236}">
                <a16:creationId xmlns:a16="http://schemas.microsoft.com/office/drawing/2014/main" id="{7B4D605F-85E7-19FD-86A8-84441DC9FA1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4421" t="3092" r="3991" b="51951"/>
          <a:stretch/>
        </p:blipFill>
        <p:spPr>
          <a:xfrm>
            <a:off x="1268730" y="-8962"/>
            <a:ext cx="9654540" cy="6866962"/>
          </a:xfrm>
        </p:spPr>
      </p:pic>
    </p:spTree>
    <p:extLst>
      <p:ext uri="{BB962C8B-B14F-4D97-AF65-F5344CB8AC3E}">
        <p14:creationId xmlns:p14="http://schemas.microsoft.com/office/powerpoint/2010/main" val="99558275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63B99-5568-382A-CFFD-BB37579953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FB8B5F-FFD2-BEBC-3917-CD7A8B8C8EE8}"/>
              </a:ext>
            </a:extLst>
          </p:cNvPr>
          <p:cNvSpPr>
            <a:spLocks noGrp="1"/>
          </p:cNvSpPr>
          <p:nvPr>
            <p:ph type="title"/>
          </p:nvPr>
        </p:nvSpPr>
        <p:spPr>
          <a:xfrm>
            <a:off x="838200" y="365126"/>
            <a:ext cx="10515600" cy="560850"/>
          </a:xfrm>
        </p:spPr>
        <p:txBody>
          <a:bodyPr>
            <a:normAutofit fontScale="90000"/>
          </a:bodyPr>
          <a:lstStyle/>
          <a:p>
            <a:endParaRPr lang="en-US" dirty="0"/>
          </a:p>
        </p:txBody>
      </p:sp>
      <p:pic>
        <p:nvPicPr>
          <p:cNvPr id="5" name="Content Placeholder 4" descr="A collage of a street scene&#10;&#10;Description automatically generated">
            <a:extLst>
              <a:ext uri="{FF2B5EF4-FFF2-40B4-BE49-F238E27FC236}">
                <a16:creationId xmlns:a16="http://schemas.microsoft.com/office/drawing/2014/main" id="{479BF5DC-590E-52F6-63E2-A15C5C12168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4212" t="1239" r="6795" b="53169"/>
          <a:stretch/>
        </p:blipFill>
        <p:spPr>
          <a:xfrm>
            <a:off x="1410335" y="0"/>
            <a:ext cx="9371330" cy="6845074"/>
          </a:xfrm>
        </p:spPr>
      </p:pic>
    </p:spTree>
    <p:extLst>
      <p:ext uri="{BB962C8B-B14F-4D97-AF65-F5344CB8AC3E}">
        <p14:creationId xmlns:p14="http://schemas.microsoft.com/office/powerpoint/2010/main" val="43966239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B328D-4CA8-9EF1-4CE0-D9BC0A7A31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64242E-26E9-EF83-C3FF-697FA62178B5}"/>
              </a:ext>
            </a:extLst>
          </p:cNvPr>
          <p:cNvSpPr>
            <a:spLocks noGrp="1"/>
          </p:cNvSpPr>
          <p:nvPr>
            <p:ph type="title"/>
          </p:nvPr>
        </p:nvSpPr>
        <p:spPr>
          <a:xfrm>
            <a:off x="838200" y="365126"/>
            <a:ext cx="10515600" cy="560850"/>
          </a:xfrm>
        </p:spPr>
        <p:txBody>
          <a:bodyPr>
            <a:normAutofit fontScale="90000"/>
          </a:bodyPr>
          <a:lstStyle/>
          <a:p>
            <a:endParaRPr lang="en-US" dirty="0"/>
          </a:p>
        </p:txBody>
      </p:sp>
      <p:pic>
        <p:nvPicPr>
          <p:cNvPr id="5" name="Content Placeholder 4" descr="A collage of a house on fire&#10;&#10;Description automatically generated">
            <a:extLst>
              <a:ext uri="{FF2B5EF4-FFF2-40B4-BE49-F238E27FC236}">
                <a16:creationId xmlns:a16="http://schemas.microsoft.com/office/drawing/2014/main" id="{6EB7F2A7-93EE-5C2A-7D2C-561405AC00A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4903" t="1207" r="4788" b="53009"/>
          <a:stretch/>
        </p:blipFill>
        <p:spPr>
          <a:xfrm>
            <a:off x="1527322" y="0"/>
            <a:ext cx="9137355" cy="6667500"/>
          </a:xfrm>
        </p:spPr>
      </p:pic>
    </p:spTree>
    <p:extLst>
      <p:ext uri="{BB962C8B-B14F-4D97-AF65-F5344CB8AC3E}">
        <p14:creationId xmlns:p14="http://schemas.microsoft.com/office/powerpoint/2010/main" val="245053202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975EE-A52F-4387-CA5D-D4BFF0576C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338F02-EAAF-4861-C4F4-A41A32BF59A4}"/>
              </a:ext>
            </a:extLst>
          </p:cNvPr>
          <p:cNvSpPr>
            <a:spLocks noGrp="1"/>
          </p:cNvSpPr>
          <p:nvPr>
            <p:ph type="title"/>
          </p:nvPr>
        </p:nvSpPr>
        <p:spPr>
          <a:xfrm>
            <a:off x="838200" y="365126"/>
            <a:ext cx="10515600" cy="560850"/>
          </a:xfrm>
        </p:spPr>
        <p:txBody>
          <a:bodyPr>
            <a:normAutofit fontScale="90000"/>
          </a:bodyPr>
          <a:lstStyle/>
          <a:p>
            <a:endParaRPr lang="en-US" dirty="0"/>
          </a:p>
        </p:txBody>
      </p:sp>
      <p:pic>
        <p:nvPicPr>
          <p:cNvPr id="5" name="Content Placeholder 4" descr="A collage of photos of a street and a group of people&#10;&#10;Description automatically generated">
            <a:extLst>
              <a:ext uri="{FF2B5EF4-FFF2-40B4-BE49-F238E27FC236}">
                <a16:creationId xmlns:a16="http://schemas.microsoft.com/office/drawing/2014/main" id="{A61029B4-4AF3-08C3-4019-B8404C6DA60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5520" t="1276" r="2931" b="52256"/>
          <a:stretch/>
        </p:blipFill>
        <p:spPr>
          <a:xfrm>
            <a:off x="1407193" y="0"/>
            <a:ext cx="9377614" cy="6832444"/>
          </a:xfrm>
        </p:spPr>
      </p:pic>
    </p:spTree>
    <p:extLst>
      <p:ext uri="{BB962C8B-B14F-4D97-AF65-F5344CB8AC3E}">
        <p14:creationId xmlns:p14="http://schemas.microsoft.com/office/powerpoint/2010/main" val="227338642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7E542-9709-59F7-4AFC-51D41D1308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2F9DB0-5CDE-7570-ABB3-5D9D22C293C2}"/>
              </a:ext>
            </a:extLst>
          </p:cNvPr>
          <p:cNvSpPr>
            <a:spLocks noGrp="1"/>
          </p:cNvSpPr>
          <p:nvPr>
            <p:ph type="title"/>
          </p:nvPr>
        </p:nvSpPr>
        <p:spPr>
          <a:xfrm>
            <a:off x="838200" y="365126"/>
            <a:ext cx="10515600" cy="560850"/>
          </a:xfrm>
        </p:spPr>
        <p:txBody>
          <a:bodyPr>
            <a:normAutofit fontScale="90000"/>
          </a:bodyPr>
          <a:lstStyle/>
          <a:p>
            <a:endParaRPr lang="en-US" dirty="0"/>
          </a:p>
        </p:txBody>
      </p:sp>
      <p:pic>
        <p:nvPicPr>
          <p:cNvPr id="5" name="Content Placeholder 4" descr="A collage of a busy street&#10;&#10;Description automatically generated">
            <a:extLst>
              <a:ext uri="{FF2B5EF4-FFF2-40B4-BE49-F238E27FC236}">
                <a16:creationId xmlns:a16="http://schemas.microsoft.com/office/drawing/2014/main" id="{01544076-4E90-1989-59FD-187EFD91E3D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6207" t="2588" r="1689" b="52056"/>
          <a:stretch/>
        </p:blipFill>
        <p:spPr>
          <a:xfrm>
            <a:off x="1480017" y="74441"/>
            <a:ext cx="9231965" cy="6709118"/>
          </a:xfrm>
        </p:spPr>
      </p:pic>
    </p:spTree>
    <p:extLst>
      <p:ext uri="{BB962C8B-B14F-4D97-AF65-F5344CB8AC3E}">
        <p14:creationId xmlns:p14="http://schemas.microsoft.com/office/powerpoint/2010/main" val="210795974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421E7-6DB2-5A06-FD95-B16D1AB4F4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B605D6-2F1A-A56E-76D9-3ED2A192DA27}"/>
              </a:ext>
            </a:extLst>
          </p:cNvPr>
          <p:cNvSpPr>
            <a:spLocks noGrp="1"/>
          </p:cNvSpPr>
          <p:nvPr>
            <p:ph type="title"/>
          </p:nvPr>
        </p:nvSpPr>
        <p:spPr>
          <a:xfrm>
            <a:off x="838200" y="365126"/>
            <a:ext cx="10515600" cy="560850"/>
          </a:xfrm>
        </p:spPr>
        <p:txBody>
          <a:bodyPr>
            <a:normAutofit fontScale="90000"/>
          </a:bodyPr>
          <a:lstStyle/>
          <a:p>
            <a:endParaRPr lang="en-US" dirty="0"/>
          </a:p>
        </p:txBody>
      </p:sp>
      <p:pic>
        <p:nvPicPr>
          <p:cNvPr id="5" name="Content Placeholder 4" descr="A collage of a building and a building&#10;&#10;Description automatically generated">
            <a:extLst>
              <a:ext uri="{FF2B5EF4-FFF2-40B4-BE49-F238E27FC236}">
                <a16:creationId xmlns:a16="http://schemas.microsoft.com/office/drawing/2014/main" id="{31254AE8-4D6C-A504-FE34-013A51620F4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4448" t="938" r="3964" b="51760"/>
          <a:stretch/>
        </p:blipFill>
        <p:spPr>
          <a:xfrm>
            <a:off x="1644650" y="200784"/>
            <a:ext cx="8902700" cy="6657216"/>
          </a:xfrm>
        </p:spPr>
      </p:pic>
    </p:spTree>
    <p:extLst>
      <p:ext uri="{BB962C8B-B14F-4D97-AF65-F5344CB8AC3E}">
        <p14:creationId xmlns:p14="http://schemas.microsoft.com/office/powerpoint/2010/main" val="485136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096F5-7522-24AA-66E0-1089A9874470}"/>
              </a:ext>
            </a:extLst>
          </p:cNvPr>
          <p:cNvSpPr>
            <a:spLocks noGrp="1"/>
          </p:cNvSpPr>
          <p:nvPr>
            <p:ph type="title"/>
          </p:nvPr>
        </p:nvSpPr>
        <p:spPr>
          <a:solidFill>
            <a:schemeClr val="accent3"/>
          </a:solidFill>
        </p:spPr>
        <p:txBody>
          <a:bodyPr>
            <a:normAutofit fontScale="90000"/>
          </a:bodyPr>
          <a:lstStyle/>
          <a:p>
            <a:r>
              <a:rPr lang="en-US" dirty="0"/>
              <a:t>Ideological bases of Hatred Determine</a:t>
            </a:r>
            <a:br>
              <a:rPr lang="en-US" dirty="0"/>
            </a:br>
            <a:r>
              <a:rPr lang="en-US" dirty="0"/>
              <a:t>Polarization and Persecution</a:t>
            </a:r>
          </a:p>
        </p:txBody>
      </p:sp>
      <p:sp>
        <p:nvSpPr>
          <p:cNvPr id="3" name="Content Placeholder 2">
            <a:extLst>
              <a:ext uri="{FF2B5EF4-FFF2-40B4-BE49-F238E27FC236}">
                <a16:creationId xmlns:a16="http://schemas.microsoft.com/office/drawing/2014/main" id="{E1C08CBB-59A8-C3A4-8391-4E6C9CB4DBC0}"/>
              </a:ext>
            </a:extLst>
          </p:cNvPr>
          <p:cNvSpPr>
            <a:spLocks noGrp="1"/>
          </p:cNvSpPr>
          <p:nvPr>
            <p:ph idx="1"/>
          </p:nvPr>
        </p:nvSpPr>
        <p:spPr>
          <a:xfrm>
            <a:off x="777465" y="2340130"/>
            <a:ext cx="11615625" cy="4289269"/>
          </a:xfrm>
          <a:solidFill>
            <a:schemeClr val="accent1">
              <a:lumMod val="20000"/>
              <a:lumOff val="80000"/>
            </a:schemeClr>
          </a:solidFill>
        </p:spPr>
        <p:txBody>
          <a:bodyPr>
            <a:noAutofit/>
          </a:bodyPr>
          <a:lstStyle/>
          <a:p>
            <a:pPr lvl="0"/>
            <a:r>
              <a:rPr lang="en-US" sz="3600" dirty="0"/>
              <a:t>In 1675: Guru Teg Bahadur and his three followers executed for standing up for the Sikh beliefs</a:t>
            </a:r>
          </a:p>
          <a:p>
            <a:pPr lvl="0"/>
            <a:endParaRPr lang="en-US" sz="3600" dirty="0"/>
          </a:p>
          <a:p>
            <a:pPr lvl="0"/>
            <a:r>
              <a:rPr lang="en-US" sz="3600" dirty="0"/>
              <a:t>In 1704 10</a:t>
            </a:r>
            <a:r>
              <a:rPr lang="en-US" sz="3600" baseline="30000" dirty="0"/>
              <a:t>th</a:t>
            </a:r>
            <a:r>
              <a:rPr lang="en-US" sz="3600" dirty="0"/>
              <a:t> Guru’s sons(aged 5 and 7) bricked alive and several thousand killed by tortures</a:t>
            </a:r>
          </a:p>
        </p:txBody>
      </p:sp>
    </p:spTree>
    <p:extLst>
      <p:ext uri="{BB962C8B-B14F-4D97-AF65-F5344CB8AC3E}">
        <p14:creationId xmlns:p14="http://schemas.microsoft.com/office/powerpoint/2010/main" val="315085285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F8737-BFAE-393B-6FE0-A9CB9455C6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CD302B-DACF-E2AB-E9CD-12151857F222}"/>
              </a:ext>
            </a:extLst>
          </p:cNvPr>
          <p:cNvSpPr>
            <a:spLocks noGrp="1"/>
          </p:cNvSpPr>
          <p:nvPr>
            <p:ph type="title"/>
          </p:nvPr>
        </p:nvSpPr>
        <p:spPr>
          <a:xfrm>
            <a:off x="838200" y="365126"/>
            <a:ext cx="10515600" cy="560850"/>
          </a:xfrm>
        </p:spPr>
        <p:txBody>
          <a:bodyPr>
            <a:normAutofit fontScale="90000"/>
          </a:bodyPr>
          <a:lstStyle/>
          <a:p>
            <a:endParaRPr lang="en-US" dirty="0"/>
          </a:p>
        </p:txBody>
      </p:sp>
      <p:pic>
        <p:nvPicPr>
          <p:cNvPr id="5" name="Content Placeholder 4" descr="A collage of a building&#10;&#10;Description automatically generated">
            <a:extLst>
              <a:ext uri="{FF2B5EF4-FFF2-40B4-BE49-F238E27FC236}">
                <a16:creationId xmlns:a16="http://schemas.microsoft.com/office/drawing/2014/main" id="{17EAC0A5-0D38-12D0-F3DF-C75D01E101B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7506" t="2213" r="5350" b="52496"/>
          <a:stretch/>
        </p:blipFill>
        <p:spPr>
          <a:xfrm>
            <a:off x="1752600" y="164537"/>
            <a:ext cx="8686800" cy="6528925"/>
          </a:xfrm>
        </p:spPr>
      </p:pic>
    </p:spTree>
    <p:extLst>
      <p:ext uri="{BB962C8B-B14F-4D97-AF65-F5344CB8AC3E}">
        <p14:creationId xmlns:p14="http://schemas.microsoft.com/office/powerpoint/2010/main" val="33016875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D1204-B0D4-137C-2946-FADD675EF0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470578-C533-D793-84D8-B33724271E0C}"/>
              </a:ext>
            </a:extLst>
          </p:cNvPr>
          <p:cNvSpPr>
            <a:spLocks noGrp="1"/>
          </p:cNvSpPr>
          <p:nvPr>
            <p:ph type="title"/>
          </p:nvPr>
        </p:nvSpPr>
        <p:spPr>
          <a:xfrm>
            <a:off x="838200" y="365126"/>
            <a:ext cx="10515600" cy="560850"/>
          </a:xfrm>
        </p:spPr>
        <p:txBody>
          <a:bodyPr>
            <a:normAutofit fontScale="90000"/>
          </a:bodyPr>
          <a:lstStyle/>
          <a:p>
            <a:endParaRPr lang="en-US" dirty="0"/>
          </a:p>
        </p:txBody>
      </p:sp>
      <p:pic>
        <p:nvPicPr>
          <p:cNvPr id="5" name="Content Placeholder 4" descr="A collage of a building and a bicycle&#10;&#10;Description automatically generated">
            <a:extLst>
              <a:ext uri="{FF2B5EF4-FFF2-40B4-BE49-F238E27FC236}">
                <a16:creationId xmlns:a16="http://schemas.microsoft.com/office/drawing/2014/main" id="{7ECC1A8F-A13F-91B8-C650-2C124F2A806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7574" t="953" r="3780" b="52870"/>
          <a:stretch/>
        </p:blipFill>
        <p:spPr>
          <a:xfrm>
            <a:off x="1555750" y="0"/>
            <a:ext cx="9080500" cy="6776266"/>
          </a:xfrm>
        </p:spPr>
      </p:pic>
    </p:spTree>
    <p:extLst>
      <p:ext uri="{BB962C8B-B14F-4D97-AF65-F5344CB8AC3E}">
        <p14:creationId xmlns:p14="http://schemas.microsoft.com/office/powerpoint/2010/main" val="265714108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1D2FA-7542-58B9-DE58-3AC5BFD3BB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1BD2FC-A537-BD3B-DF74-507F4004ED69}"/>
              </a:ext>
            </a:extLst>
          </p:cNvPr>
          <p:cNvSpPr>
            <a:spLocks noGrp="1"/>
          </p:cNvSpPr>
          <p:nvPr>
            <p:ph type="title"/>
          </p:nvPr>
        </p:nvSpPr>
        <p:spPr>
          <a:xfrm>
            <a:off x="838200" y="365126"/>
            <a:ext cx="10515600" cy="560850"/>
          </a:xfrm>
        </p:spPr>
        <p:txBody>
          <a:bodyPr>
            <a:normAutofit fontScale="90000"/>
          </a:bodyPr>
          <a:lstStyle/>
          <a:p>
            <a:endParaRPr lang="en-US" dirty="0"/>
          </a:p>
        </p:txBody>
      </p:sp>
      <p:pic>
        <p:nvPicPr>
          <p:cNvPr id="5" name="Content Placeholder 4" descr="A collage of photos of a burning car&#10;&#10;Description automatically generated">
            <a:extLst>
              <a:ext uri="{FF2B5EF4-FFF2-40B4-BE49-F238E27FC236}">
                <a16:creationId xmlns:a16="http://schemas.microsoft.com/office/drawing/2014/main" id="{CA58C073-D479-7507-8738-2BD0C63AF33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6059" r="3136" b="51631"/>
          <a:stretch/>
        </p:blipFill>
        <p:spPr>
          <a:xfrm>
            <a:off x="2212553" y="607451"/>
            <a:ext cx="7766893" cy="6038683"/>
          </a:xfrm>
        </p:spPr>
      </p:pic>
    </p:spTree>
    <p:extLst>
      <p:ext uri="{BB962C8B-B14F-4D97-AF65-F5344CB8AC3E}">
        <p14:creationId xmlns:p14="http://schemas.microsoft.com/office/powerpoint/2010/main" val="390587728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166A5-F440-307A-E90C-C141063A0F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4D28E8-8ECA-34B8-3772-1C7B52698DE8}"/>
              </a:ext>
            </a:extLst>
          </p:cNvPr>
          <p:cNvSpPr>
            <a:spLocks noGrp="1"/>
          </p:cNvSpPr>
          <p:nvPr>
            <p:ph type="title"/>
          </p:nvPr>
        </p:nvSpPr>
        <p:spPr>
          <a:xfrm>
            <a:off x="838200" y="365126"/>
            <a:ext cx="10515600" cy="560850"/>
          </a:xfrm>
        </p:spPr>
        <p:txBody>
          <a:bodyPr>
            <a:normAutofit fontScale="90000"/>
          </a:bodyPr>
          <a:lstStyle/>
          <a:p>
            <a:endParaRPr lang="en-US" dirty="0"/>
          </a:p>
        </p:txBody>
      </p:sp>
      <p:pic>
        <p:nvPicPr>
          <p:cNvPr id="5" name="Content Placeholder 4" descr="A group of people in front of a building&#10;&#10;Description automatically generated">
            <a:extLst>
              <a:ext uri="{FF2B5EF4-FFF2-40B4-BE49-F238E27FC236}">
                <a16:creationId xmlns:a16="http://schemas.microsoft.com/office/drawing/2014/main" id="{753BE6D4-E8D8-56BD-2CB4-FBF910238AE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5157" t="1870" r="5555" b="51916"/>
          <a:stretch/>
        </p:blipFill>
        <p:spPr>
          <a:xfrm>
            <a:off x="2196957" y="625261"/>
            <a:ext cx="7798086" cy="5867613"/>
          </a:xfrm>
        </p:spPr>
      </p:pic>
    </p:spTree>
    <p:extLst>
      <p:ext uri="{BB962C8B-B14F-4D97-AF65-F5344CB8AC3E}">
        <p14:creationId xmlns:p14="http://schemas.microsoft.com/office/powerpoint/2010/main" val="360005342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DED10-333E-FF2B-ACF7-B9B6538AE8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9C7385-7946-93B1-1E1D-6CDD46874765}"/>
              </a:ext>
            </a:extLst>
          </p:cNvPr>
          <p:cNvSpPr>
            <a:spLocks noGrp="1"/>
          </p:cNvSpPr>
          <p:nvPr>
            <p:ph type="title"/>
          </p:nvPr>
        </p:nvSpPr>
        <p:spPr>
          <a:xfrm>
            <a:off x="838200" y="365126"/>
            <a:ext cx="10515600" cy="560850"/>
          </a:xfrm>
        </p:spPr>
        <p:txBody>
          <a:bodyPr>
            <a:normAutofit fontScale="90000"/>
          </a:bodyPr>
          <a:lstStyle/>
          <a:p>
            <a:endParaRPr lang="en-US" dirty="0"/>
          </a:p>
        </p:txBody>
      </p:sp>
      <p:pic>
        <p:nvPicPr>
          <p:cNvPr id="5" name="Content Placeholder 4" descr="A collage of a white building and a white building&#10;&#10;Description automatically generated">
            <a:extLst>
              <a:ext uri="{FF2B5EF4-FFF2-40B4-BE49-F238E27FC236}">
                <a16:creationId xmlns:a16="http://schemas.microsoft.com/office/drawing/2014/main" id="{6C123D95-6757-AEC4-FAC9-37E1A8641C8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7773" t="2261" r="5517" b="51572"/>
          <a:stretch/>
        </p:blipFill>
        <p:spPr>
          <a:xfrm>
            <a:off x="1543050" y="31851"/>
            <a:ext cx="9105900" cy="6826149"/>
          </a:xfrm>
        </p:spPr>
      </p:pic>
    </p:spTree>
    <p:extLst>
      <p:ext uri="{BB962C8B-B14F-4D97-AF65-F5344CB8AC3E}">
        <p14:creationId xmlns:p14="http://schemas.microsoft.com/office/powerpoint/2010/main" val="5464084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479D2-61F6-97A5-AFF9-BEC912A2E8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BE3D9A-5929-B157-5055-4B8F1C178E6B}"/>
              </a:ext>
            </a:extLst>
          </p:cNvPr>
          <p:cNvSpPr>
            <a:spLocks noGrp="1"/>
          </p:cNvSpPr>
          <p:nvPr>
            <p:ph type="title"/>
          </p:nvPr>
        </p:nvSpPr>
        <p:spPr>
          <a:xfrm>
            <a:off x="838200" y="365126"/>
            <a:ext cx="10515600" cy="560850"/>
          </a:xfrm>
        </p:spPr>
        <p:txBody>
          <a:bodyPr>
            <a:normAutofit fontScale="90000"/>
          </a:bodyPr>
          <a:lstStyle/>
          <a:p>
            <a:endParaRPr lang="en-US" dirty="0"/>
          </a:p>
        </p:txBody>
      </p:sp>
      <p:pic>
        <p:nvPicPr>
          <p:cNvPr id="9" name="Content Placeholder 8" descr="A collage of a forest fire&#10;&#10;Description automatically generated">
            <a:extLst>
              <a:ext uri="{FF2B5EF4-FFF2-40B4-BE49-F238E27FC236}">
                <a16:creationId xmlns:a16="http://schemas.microsoft.com/office/drawing/2014/main" id="{C3A9ACBE-082E-B89E-CDB9-7C095863F4B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7523" t="2314" r="4691" b="51777"/>
          <a:stretch/>
        </p:blipFill>
        <p:spPr>
          <a:xfrm>
            <a:off x="1651000" y="0"/>
            <a:ext cx="8890000" cy="6684098"/>
          </a:xfrm>
        </p:spPr>
      </p:pic>
    </p:spTree>
    <p:extLst>
      <p:ext uri="{BB962C8B-B14F-4D97-AF65-F5344CB8AC3E}">
        <p14:creationId xmlns:p14="http://schemas.microsoft.com/office/powerpoint/2010/main" val="349743853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79282-2694-65BA-5965-A52F1A3B31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4B0128-ADCD-D87D-97C5-EF7B4DE3AB51}"/>
              </a:ext>
            </a:extLst>
          </p:cNvPr>
          <p:cNvSpPr>
            <a:spLocks noGrp="1"/>
          </p:cNvSpPr>
          <p:nvPr>
            <p:ph type="title"/>
          </p:nvPr>
        </p:nvSpPr>
        <p:spPr>
          <a:xfrm>
            <a:off x="838200" y="365126"/>
            <a:ext cx="10515600" cy="560850"/>
          </a:xfrm>
        </p:spPr>
        <p:txBody>
          <a:bodyPr>
            <a:normAutofit fontScale="90000"/>
          </a:bodyPr>
          <a:lstStyle/>
          <a:p>
            <a:endParaRPr lang="en-US" dirty="0"/>
          </a:p>
        </p:txBody>
      </p:sp>
      <p:pic>
        <p:nvPicPr>
          <p:cNvPr id="5" name="Content Placeholder 4" descr="A collage of images of a fire truck and a person walking&#10;&#10;Description automatically generated">
            <a:extLst>
              <a:ext uri="{FF2B5EF4-FFF2-40B4-BE49-F238E27FC236}">
                <a16:creationId xmlns:a16="http://schemas.microsoft.com/office/drawing/2014/main" id="{0BCA343F-3AD1-58A8-4265-51077A25D95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5717" t="1961" r="6781" b="52744"/>
          <a:stretch/>
        </p:blipFill>
        <p:spPr>
          <a:xfrm>
            <a:off x="1511300" y="0"/>
            <a:ext cx="9169400" cy="6799606"/>
          </a:xfrm>
        </p:spPr>
      </p:pic>
    </p:spTree>
    <p:extLst>
      <p:ext uri="{BB962C8B-B14F-4D97-AF65-F5344CB8AC3E}">
        <p14:creationId xmlns:p14="http://schemas.microsoft.com/office/powerpoint/2010/main" val="276685924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4C8BC-FCF0-38FA-959A-081BCEDDF00E}"/>
              </a:ext>
            </a:extLst>
          </p:cNvPr>
          <p:cNvSpPr>
            <a:spLocks noGrp="1"/>
          </p:cNvSpPr>
          <p:nvPr>
            <p:ph type="title"/>
          </p:nvPr>
        </p:nvSpPr>
        <p:spPr>
          <a:xfrm>
            <a:off x="838200" y="365126"/>
            <a:ext cx="10515600" cy="560850"/>
          </a:xfrm>
        </p:spPr>
        <p:txBody>
          <a:bodyPr>
            <a:normAutofit fontScale="90000"/>
          </a:bodyPr>
          <a:lstStyle/>
          <a:p>
            <a:endParaRPr lang="en-US" dirty="0"/>
          </a:p>
        </p:txBody>
      </p:sp>
      <p:pic>
        <p:nvPicPr>
          <p:cNvPr id="7" name="Content Placeholder 6" descr="A banner with pictures of men&#10;&#10;Description automatically generated">
            <a:extLst>
              <a:ext uri="{FF2B5EF4-FFF2-40B4-BE49-F238E27FC236}">
                <a16:creationId xmlns:a16="http://schemas.microsoft.com/office/drawing/2014/main" id="{9577516F-A574-03DC-6CE5-F475A491295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4270" y="96435"/>
            <a:ext cx="9063460" cy="6665129"/>
          </a:xfrm>
        </p:spPr>
      </p:pic>
    </p:spTree>
    <p:extLst>
      <p:ext uri="{BB962C8B-B14F-4D97-AF65-F5344CB8AC3E}">
        <p14:creationId xmlns:p14="http://schemas.microsoft.com/office/powerpoint/2010/main" val="182282559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0E295-FEBC-1B3D-E28D-2B276F6E87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4249EB-14EC-B737-3E61-3F4DC9A6A684}"/>
              </a:ext>
            </a:extLst>
          </p:cNvPr>
          <p:cNvSpPr>
            <a:spLocks noGrp="1"/>
          </p:cNvSpPr>
          <p:nvPr>
            <p:ph type="title"/>
          </p:nvPr>
        </p:nvSpPr>
        <p:spPr>
          <a:xfrm>
            <a:off x="838200" y="365126"/>
            <a:ext cx="10515600" cy="560850"/>
          </a:xfrm>
        </p:spPr>
        <p:txBody>
          <a:bodyPr>
            <a:normAutofit fontScale="90000"/>
          </a:bodyPr>
          <a:lstStyle/>
          <a:p>
            <a:endParaRPr lang="en-US" dirty="0"/>
          </a:p>
        </p:txBody>
      </p:sp>
      <p:pic>
        <p:nvPicPr>
          <p:cNvPr id="5" name="Content Placeholder 4" descr="A wall of pictures of men&#10;&#10;Description automatically generated">
            <a:extLst>
              <a:ext uri="{FF2B5EF4-FFF2-40B4-BE49-F238E27FC236}">
                <a16:creationId xmlns:a16="http://schemas.microsoft.com/office/drawing/2014/main" id="{536DCBC8-2E78-861B-CD8D-82C9494E40A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3650" y="213291"/>
            <a:ext cx="9664700" cy="6431418"/>
          </a:xfrm>
        </p:spPr>
      </p:pic>
    </p:spTree>
    <p:extLst>
      <p:ext uri="{BB962C8B-B14F-4D97-AF65-F5344CB8AC3E}">
        <p14:creationId xmlns:p14="http://schemas.microsoft.com/office/powerpoint/2010/main" val="189029645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00CEA-940C-3C3C-D1F3-1280585CE436}"/>
              </a:ext>
            </a:extLst>
          </p:cNvPr>
          <p:cNvSpPr>
            <a:spLocks noGrp="1"/>
          </p:cNvSpPr>
          <p:nvPr>
            <p:ph type="title"/>
          </p:nvPr>
        </p:nvSpPr>
        <p:spPr/>
        <p:txBody>
          <a:bodyPr/>
          <a:lstStyle/>
          <a:p>
            <a:pPr algn="ctr"/>
            <a:r>
              <a:rPr lang="en-US" dirty="0"/>
              <a:t>THANK YOU </a:t>
            </a:r>
          </a:p>
        </p:txBody>
      </p:sp>
      <p:sp>
        <p:nvSpPr>
          <p:cNvPr id="3" name="Content Placeholder 2">
            <a:extLst>
              <a:ext uri="{FF2B5EF4-FFF2-40B4-BE49-F238E27FC236}">
                <a16:creationId xmlns:a16="http://schemas.microsoft.com/office/drawing/2014/main" id="{2DBD17D3-3A14-9CF5-CB2F-51975356BC66}"/>
              </a:ext>
            </a:extLst>
          </p:cNvPr>
          <p:cNvSpPr>
            <a:spLocks noGrp="1"/>
          </p:cNvSpPr>
          <p:nvPr>
            <p:ph idx="1"/>
          </p:nvPr>
        </p:nvSpPr>
        <p:spPr/>
        <p:txBody>
          <a:bodyPr/>
          <a:lstStyle/>
          <a:p>
            <a:r>
              <a:rPr lang="en-US" dirty="0"/>
              <a:t>There’s a Punjabi proverb that grief lessons by sharing and happiness multiplies. That is why we are </a:t>
            </a:r>
            <a:r>
              <a:rPr lang="en-US"/>
              <a:t>talking today.</a:t>
            </a:r>
            <a:endParaRPr lang="en-US" dirty="0"/>
          </a:p>
          <a:p>
            <a:endParaRPr lang="en-US" dirty="0"/>
          </a:p>
          <a:p>
            <a:r>
              <a:rPr lang="en-US" dirty="0"/>
              <a:t>Events of 1984 have affected all the Sikhs and changed our lives for ever.</a:t>
            </a:r>
          </a:p>
          <a:p>
            <a:endParaRPr lang="en-US" dirty="0"/>
          </a:p>
          <a:p>
            <a:r>
              <a:rPr lang="en-US" dirty="0"/>
              <a:t>Thank you for listening and for this opportunity.</a:t>
            </a:r>
          </a:p>
        </p:txBody>
      </p:sp>
    </p:spTree>
    <p:extLst>
      <p:ext uri="{BB962C8B-B14F-4D97-AF65-F5344CB8AC3E}">
        <p14:creationId xmlns:p14="http://schemas.microsoft.com/office/powerpoint/2010/main" val="3926278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184" name="Group 4183">
            <a:extLst>
              <a:ext uri="{FF2B5EF4-FFF2-40B4-BE49-F238E27FC236}">
                <a16:creationId xmlns:a16="http://schemas.microsoft.com/office/drawing/2014/main" id="{748618E9-EE2D-4864-9EEE-58939BD4FBB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90" y="-428626"/>
            <a:ext cx="13741680" cy="7715250"/>
            <a:chOff x="-6214" y="-1"/>
            <a:chExt cx="12214827" cy="6858000"/>
          </a:xfrm>
        </p:grpSpPr>
        <p:cxnSp>
          <p:nvCxnSpPr>
            <p:cNvPr id="4106" name="Straight Connector 4105">
              <a:extLst>
                <a:ext uri="{FF2B5EF4-FFF2-40B4-BE49-F238E27FC236}">
                  <a16:creationId xmlns:a16="http://schemas.microsoft.com/office/drawing/2014/main" id="{317D1EC0-23FF-4FC8-B22D-E34878EAA4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07" name="Straight Connector 4106">
              <a:extLst>
                <a:ext uri="{FF2B5EF4-FFF2-40B4-BE49-F238E27FC236}">
                  <a16:creationId xmlns:a16="http://schemas.microsoft.com/office/drawing/2014/main" id="{5AB929A7-258C-4469-AAB4-A67D713F7A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08" name="Straight Connector 4107">
              <a:extLst>
                <a:ext uri="{FF2B5EF4-FFF2-40B4-BE49-F238E27FC236}">
                  <a16:creationId xmlns:a16="http://schemas.microsoft.com/office/drawing/2014/main" id="{DA635CDB-2D00-49D5-B26E-0694A25000C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09" name="Straight Connector 4108">
              <a:extLst>
                <a:ext uri="{FF2B5EF4-FFF2-40B4-BE49-F238E27FC236}">
                  <a16:creationId xmlns:a16="http://schemas.microsoft.com/office/drawing/2014/main" id="{B4288D7A-F857-418D-92F2-368E841B9F2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10" name="Straight Connector 4109">
              <a:extLst>
                <a:ext uri="{FF2B5EF4-FFF2-40B4-BE49-F238E27FC236}">
                  <a16:creationId xmlns:a16="http://schemas.microsoft.com/office/drawing/2014/main" id="{F1084F50-7F3C-4A4A-877E-FFD9EC7CD8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11" name="Straight Connector 4110">
              <a:extLst>
                <a:ext uri="{FF2B5EF4-FFF2-40B4-BE49-F238E27FC236}">
                  <a16:creationId xmlns:a16="http://schemas.microsoft.com/office/drawing/2014/main" id="{331E64C1-F4C0-4A94-B319-BB1A0A2450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12" name="Straight Connector 4111">
              <a:extLst>
                <a:ext uri="{FF2B5EF4-FFF2-40B4-BE49-F238E27FC236}">
                  <a16:creationId xmlns:a16="http://schemas.microsoft.com/office/drawing/2014/main" id="{363D8374-8052-417F-AB69-B97EAC43D5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13" name="Straight Connector 4112">
              <a:extLst>
                <a:ext uri="{FF2B5EF4-FFF2-40B4-BE49-F238E27FC236}">
                  <a16:creationId xmlns:a16="http://schemas.microsoft.com/office/drawing/2014/main" id="{C7750734-4D51-4019-A003-38A3DE49B4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14" name="Straight Connector 4113">
              <a:extLst>
                <a:ext uri="{FF2B5EF4-FFF2-40B4-BE49-F238E27FC236}">
                  <a16:creationId xmlns:a16="http://schemas.microsoft.com/office/drawing/2014/main" id="{71B693D1-DBA2-4D3B-9B37-D9EE8C4112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15" name="Straight Connector 4114">
              <a:extLst>
                <a:ext uri="{FF2B5EF4-FFF2-40B4-BE49-F238E27FC236}">
                  <a16:creationId xmlns:a16="http://schemas.microsoft.com/office/drawing/2014/main" id="{1BCD3EA8-E4C0-4AF6-817F-F9F29157A4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16" name="Straight Connector 4115">
              <a:extLst>
                <a:ext uri="{FF2B5EF4-FFF2-40B4-BE49-F238E27FC236}">
                  <a16:creationId xmlns:a16="http://schemas.microsoft.com/office/drawing/2014/main" id="{7A170FB3-B397-4AC9-85FD-65388F26D9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17" name="Straight Connector 4116">
              <a:extLst>
                <a:ext uri="{FF2B5EF4-FFF2-40B4-BE49-F238E27FC236}">
                  <a16:creationId xmlns:a16="http://schemas.microsoft.com/office/drawing/2014/main" id="{BE5EC0B9-49C7-4777-AEC5-B5EF8DE4049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18" name="Straight Connector 4117">
              <a:extLst>
                <a:ext uri="{FF2B5EF4-FFF2-40B4-BE49-F238E27FC236}">
                  <a16:creationId xmlns:a16="http://schemas.microsoft.com/office/drawing/2014/main" id="{7902048B-30F7-4434-87A5-140F9BB4BEB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19" name="Straight Connector 4118">
              <a:extLst>
                <a:ext uri="{FF2B5EF4-FFF2-40B4-BE49-F238E27FC236}">
                  <a16:creationId xmlns:a16="http://schemas.microsoft.com/office/drawing/2014/main" id="{0500A6E2-A41C-4751-8A4E-9A0C5718D93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20" name="Straight Connector 4119">
              <a:extLst>
                <a:ext uri="{FF2B5EF4-FFF2-40B4-BE49-F238E27FC236}">
                  <a16:creationId xmlns:a16="http://schemas.microsoft.com/office/drawing/2014/main" id="{FC259517-7BE7-45F9-81C0-3A6362BF143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21" name="Straight Connector 4120">
              <a:extLst>
                <a:ext uri="{FF2B5EF4-FFF2-40B4-BE49-F238E27FC236}">
                  <a16:creationId xmlns:a16="http://schemas.microsoft.com/office/drawing/2014/main" id="{90652F56-7B71-42B2-AB68-22204A6DF17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22" name="Straight Connector 4121">
              <a:extLst>
                <a:ext uri="{FF2B5EF4-FFF2-40B4-BE49-F238E27FC236}">
                  <a16:creationId xmlns:a16="http://schemas.microsoft.com/office/drawing/2014/main" id="{1059830E-1C3D-4D42-8789-524971CB46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23" name="Straight Connector 4122">
              <a:extLst>
                <a:ext uri="{FF2B5EF4-FFF2-40B4-BE49-F238E27FC236}">
                  <a16:creationId xmlns:a16="http://schemas.microsoft.com/office/drawing/2014/main" id="{B53325A7-86D3-4B52-A7E3-ADDF408B40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24" name="Straight Connector 4123">
              <a:extLst>
                <a:ext uri="{FF2B5EF4-FFF2-40B4-BE49-F238E27FC236}">
                  <a16:creationId xmlns:a16="http://schemas.microsoft.com/office/drawing/2014/main" id="{6D53F46F-EC12-484C-A4E7-791E57687AC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25" name="Straight Connector 4124">
              <a:extLst>
                <a:ext uri="{FF2B5EF4-FFF2-40B4-BE49-F238E27FC236}">
                  <a16:creationId xmlns:a16="http://schemas.microsoft.com/office/drawing/2014/main" id="{464ED9CA-8950-47B8-A9ED-22B45CE15FB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26" name="Straight Connector 4125">
              <a:extLst>
                <a:ext uri="{FF2B5EF4-FFF2-40B4-BE49-F238E27FC236}">
                  <a16:creationId xmlns:a16="http://schemas.microsoft.com/office/drawing/2014/main" id="{E4429F7B-9FD7-438F-8ECA-3FCAD006180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27" name="Straight Connector 4126">
              <a:extLst>
                <a:ext uri="{FF2B5EF4-FFF2-40B4-BE49-F238E27FC236}">
                  <a16:creationId xmlns:a16="http://schemas.microsoft.com/office/drawing/2014/main" id="{0C558100-D455-4B41-890C-BCC898B2D16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28" name="Straight Connector 4127">
              <a:extLst>
                <a:ext uri="{FF2B5EF4-FFF2-40B4-BE49-F238E27FC236}">
                  <a16:creationId xmlns:a16="http://schemas.microsoft.com/office/drawing/2014/main" id="{F2886397-398A-4318-BE16-2CBAC1902F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29" name="Straight Connector 4128">
              <a:extLst>
                <a:ext uri="{FF2B5EF4-FFF2-40B4-BE49-F238E27FC236}">
                  <a16:creationId xmlns:a16="http://schemas.microsoft.com/office/drawing/2014/main" id="{7D32A3A6-CE6E-4ABD-8522-2C8DC88C070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30" name="Straight Connector 4129">
              <a:extLst>
                <a:ext uri="{FF2B5EF4-FFF2-40B4-BE49-F238E27FC236}">
                  <a16:creationId xmlns:a16="http://schemas.microsoft.com/office/drawing/2014/main" id="{F9014C09-5B84-4798-8BDE-C80D76E67B8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31" name="Straight Connector 4130">
              <a:extLst>
                <a:ext uri="{FF2B5EF4-FFF2-40B4-BE49-F238E27FC236}">
                  <a16:creationId xmlns:a16="http://schemas.microsoft.com/office/drawing/2014/main" id="{2A29EB9E-ED9D-4C69-8A26-9A7A0A83056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32" name="Straight Connector 4131">
              <a:extLst>
                <a:ext uri="{FF2B5EF4-FFF2-40B4-BE49-F238E27FC236}">
                  <a16:creationId xmlns:a16="http://schemas.microsoft.com/office/drawing/2014/main" id="{AA2899F9-1795-416F-8F3D-26EEB684DB6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33" name="Straight Connector 4132">
              <a:extLst>
                <a:ext uri="{FF2B5EF4-FFF2-40B4-BE49-F238E27FC236}">
                  <a16:creationId xmlns:a16="http://schemas.microsoft.com/office/drawing/2014/main" id="{E3043474-8625-495C-BD06-3627FD286C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34" name="Straight Connector 4133">
              <a:extLst>
                <a:ext uri="{FF2B5EF4-FFF2-40B4-BE49-F238E27FC236}">
                  <a16:creationId xmlns:a16="http://schemas.microsoft.com/office/drawing/2014/main" id="{D432CE47-7631-408E-8DDC-79EE378B707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35" name="Straight Connector 4134">
              <a:extLst>
                <a:ext uri="{FF2B5EF4-FFF2-40B4-BE49-F238E27FC236}">
                  <a16:creationId xmlns:a16="http://schemas.microsoft.com/office/drawing/2014/main" id="{B2C8832D-8B8D-4036-B913-2D36314327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36" name="Straight Connector 4135">
              <a:extLst>
                <a:ext uri="{FF2B5EF4-FFF2-40B4-BE49-F238E27FC236}">
                  <a16:creationId xmlns:a16="http://schemas.microsoft.com/office/drawing/2014/main" id="{1CCEFEAF-E87B-4FF2-A947-94CABAA0610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4185" name="Right Triangle 4184">
            <a:extLst>
              <a:ext uri="{FF2B5EF4-FFF2-40B4-BE49-F238E27FC236}">
                <a16:creationId xmlns:a16="http://schemas.microsoft.com/office/drawing/2014/main" id="{2437C4A8-8E3A-4ADA-93B9-64737CE1A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316229" y="2505271"/>
            <a:ext cx="639325" cy="639325"/>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solidFill>
                <a:schemeClr val="tx1"/>
              </a:solidFill>
            </a:endParaRPr>
          </a:p>
        </p:txBody>
      </p:sp>
      <p:sp useBgFill="1">
        <p:nvSpPr>
          <p:cNvPr id="4186" name="Rectangle 4185">
            <a:extLst>
              <a:ext uri="{FF2B5EF4-FFF2-40B4-BE49-F238E27FC236}">
                <a16:creationId xmlns:a16="http://schemas.microsoft.com/office/drawing/2014/main" id="{BA6285CA-6AFA-4F27-AFB5-1B32CDE09B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625"/>
            <a:ext cx="13712571" cy="7715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solidFill>
                <a:schemeClr val="bg1"/>
              </a:solidFill>
            </a:endParaRPr>
          </a:p>
        </p:txBody>
      </p:sp>
      <p:grpSp>
        <p:nvGrpSpPr>
          <p:cNvPr id="4187" name="Group 4186">
            <a:extLst>
              <a:ext uri="{FF2B5EF4-FFF2-40B4-BE49-F238E27FC236}">
                <a16:creationId xmlns:a16="http://schemas.microsoft.com/office/drawing/2014/main" id="{7DA92228-6CF2-4813-A749-DD44343AC4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90" y="-428626"/>
            <a:ext cx="13741680" cy="7715250"/>
            <a:chOff x="-6214" y="-1"/>
            <a:chExt cx="12214827" cy="6858000"/>
          </a:xfrm>
        </p:grpSpPr>
        <p:cxnSp>
          <p:nvCxnSpPr>
            <p:cNvPr id="4143" name="Straight Connector 4142">
              <a:extLst>
                <a:ext uri="{FF2B5EF4-FFF2-40B4-BE49-F238E27FC236}">
                  <a16:creationId xmlns:a16="http://schemas.microsoft.com/office/drawing/2014/main" id="{C42F7D8C-DFF7-4527-A67C-52E9448A3E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44" name="Straight Connector 4143">
              <a:extLst>
                <a:ext uri="{FF2B5EF4-FFF2-40B4-BE49-F238E27FC236}">
                  <a16:creationId xmlns:a16="http://schemas.microsoft.com/office/drawing/2014/main" id="{8085ED8C-1E68-4A9F-9185-746B5FAD20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45" name="Straight Connector 4144">
              <a:extLst>
                <a:ext uri="{FF2B5EF4-FFF2-40B4-BE49-F238E27FC236}">
                  <a16:creationId xmlns:a16="http://schemas.microsoft.com/office/drawing/2014/main" id="{A8463B19-90A5-421D-8F0E-E1AF877151F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46" name="Straight Connector 4145">
              <a:extLst>
                <a:ext uri="{FF2B5EF4-FFF2-40B4-BE49-F238E27FC236}">
                  <a16:creationId xmlns:a16="http://schemas.microsoft.com/office/drawing/2014/main" id="{9039737C-A085-4F82-B67C-F39B984D81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47" name="Straight Connector 4146">
              <a:extLst>
                <a:ext uri="{FF2B5EF4-FFF2-40B4-BE49-F238E27FC236}">
                  <a16:creationId xmlns:a16="http://schemas.microsoft.com/office/drawing/2014/main" id="{BD594886-1F65-4A38-8BE6-E11914389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48" name="Straight Connector 4147">
              <a:extLst>
                <a:ext uri="{FF2B5EF4-FFF2-40B4-BE49-F238E27FC236}">
                  <a16:creationId xmlns:a16="http://schemas.microsoft.com/office/drawing/2014/main" id="{984C2A01-FD00-49B2-A6CF-0107EEE7DC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49" name="Straight Connector 4148">
              <a:extLst>
                <a:ext uri="{FF2B5EF4-FFF2-40B4-BE49-F238E27FC236}">
                  <a16:creationId xmlns:a16="http://schemas.microsoft.com/office/drawing/2014/main" id="{8558719F-4BDC-404B-9DE9-8FFB3C5B018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50" name="Straight Connector 4149">
              <a:extLst>
                <a:ext uri="{FF2B5EF4-FFF2-40B4-BE49-F238E27FC236}">
                  <a16:creationId xmlns:a16="http://schemas.microsoft.com/office/drawing/2014/main" id="{60CDFA1C-0BF4-48F8-8746-8D16B187D9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51" name="Straight Connector 4150">
              <a:extLst>
                <a:ext uri="{FF2B5EF4-FFF2-40B4-BE49-F238E27FC236}">
                  <a16:creationId xmlns:a16="http://schemas.microsoft.com/office/drawing/2014/main" id="{6BBBAD5D-EF92-4711-85A0-DA49F7EF3E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52" name="Straight Connector 4151">
              <a:extLst>
                <a:ext uri="{FF2B5EF4-FFF2-40B4-BE49-F238E27FC236}">
                  <a16:creationId xmlns:a16="http://schemas.microsoft.com/office/drawing/2014/main" id="{C7E9CD15-0ABD-4362-B61C-5747F62C0AA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53" name="Straight Connector 4152">
              <a:extLst>
                <a:ext uri="{FF2B5EF4-FFF2-40B4-BE49-F238E27FC236}">
                  <a16:creationId xmlns:a16="http://schemas.microsoft.com/office/drawing/2014/main" id="{879FB752-36D5-4892-9599-DB40B2AAF02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54" name="Straight Connector 4153">
              <a:extLst>
                <a:ext uri="{FF2B5EF4-FFF2-40B4-BE49-F238E27FC236}">
                  <a16:creationId xmlns:a16="http://schemas.microsoft.com/office/drawing/2014/main" id="{556D7D47-69C4-47C1-88B3-BA9DAE480EA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55" name="Straight Connector 4154">
              <a:extLst>
                <a:ext uri="{FF2B5EF4-FFF2-40B4-BE49-F238E27FC236}">
                  <a16:creationId xmlns:a16="http://schemas.microsoft.com/office/drawing/2014/main" id="{29AB9E32-6828-4552-9AAB-BFAC61B59A0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56" name="Straight Connector 4155">
              <a:extLst>
                <a:ext uri="{FF2B5EF4-FFF2-40B4-BE49-F238E27FC236}">
                  <a16:creationId xmlns:a16="http://schemas.microsoft.com/office/drawing/2014/main" id="{8C94637C-FD70-4B09-ADFD-458FB2C269C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57" name="Straight Connector 4156">
              <a:extLst>
                <a:ext uri="{FF2B5EF4-FFF2-40B4-BE49-F238E27FC236}">
                  <a16:creationId xmlns:a16="http://schemas.microsoft.com/office/drawing/2014/main" id="{0D848B7F-FCAE-4421-897B-9B2C54C0341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58" name="Straight Connector 4157">
              <a:extLst>
                <a:ext uri="{FF2B5EF4-FFF2-40B4-BE49-F238E27FC236}">
                  <a16:creationId xmlns:a16="http://schemas.microsoft.com/office/drawing/2014/main" id="{5FEFB877-5EA6-4353-9C57-94E63714C65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59" name="Straight Connector 4158">
              <a:extLst>
                <a:ext uri="{FF2B5EF4-FFF2-40B4-BE49-F238E27FC236}">
                  <a16:creationId xmlns:a16="http://schemas.microsoft.com/office/drawing/2014/main" id="{0A0BC6ED-CA58-49F2-BC62-A116192DB09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60" name="Straight Connector 4159">
              <a:extLst>
                <a:ext uri="{FF2B5EF4-FFF2-40B4-BE49-F238E27FC236}">
                  <a16:creationId xmlns:a16="http://schemas.microsoft.com/office/drawing/2014/main" id="{5994DC2A-8A4C-4B7C-9395-05A20D3F845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61" name="Straight Connector 4160">
              <a:extLst>
                <a:ext uri="{FF2B5EF4-FFF2-40B4-BE49-F238E27FC236}">
                  <a16:creationId xmlns:a16="http://schemas.microsoft.com/office/drawing/2014/main" id="{40FBE187-A7A0-4E99-BCD0-1CB99FB633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62" name="Straight Connector 4161">
              <a:extLst>
                <a:ext uri="{FF2B5EF4-FFF2-40B4-BE49-F238E27FC236}">
                  <a16:creationId xmlns:a16="http://schemas.microsoft.com/office/drawing/2014/main" id="{D5875DF1-803D-4271-A198-3CE1C10FD34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63" name="Straight Connector 4162">
              <a:extLst>
                <a:ext uri="{FF2B5EF4-FFF2-40B4-BE49-F238E27FC236}">
                  <a16:creationId xmlns:a16="http://schemas.microsoft.com/office/drawing/2014/main" id="{3EDA470B-B3E9-4288-8D4C-BF94AF4197A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64" name="Straight Connector 4163">
              <a:extLst>
                <a:ext uri="{FF2B5EF4-FFF2-40B4-BE49-F238E27FC236}">
                  <a16:creationId xmlns:a16="http://schemas.microsoft.com/office/drawing/2014/main" id="{A4440C7C-F6DA-4689-99DD-572827F60F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65" name="Straight Connector 4164">
              <a:extLst>
                <a:ext uri="{FF2B5EF4-FFF2-40B4-BE49-F238E27FC236}">
                  <a16:creationId xmlns:a16="http://schemas.microsoft.com/office/drawing/2014/main" id="{E80C8F19-A0CA-49F5-9BA2-D3AC65A8E0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66" name="Straight Connector 4165">
              <a:extLst>
                <a:ext uri="{FF2B5EF4-FFF2-40B4-BE49-F238E27FC236}">
                  <a16:creationId xmlns:a16="http://schemas.microsoft.com/office/drawing/2014/main" id="{CA1E5F78-222F-4971-B6AD-1BD8CF0AEEE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67" name="Straight Connector 4166">
              <a:extLst>
                <a:ext uri="{FF2B5EF4-FFF2-40B4-BE49-F238E27FC236}">
                  <a16:creationId xmlns:a16="http://schemas.microsoft.com/office/drawing/2014/main" id="{324F494B-C1B2-4DED-AA80-1ECBE333026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68" name="Straight Connector 4167">
              <a:extLst>
                <a:ext uri="{FF2B5EF4-FFF2-40B4-BE49-F238E27FC236}">
                  <a16:creationId xmlns:a16="http://schemas.microsoft.com/office/drawing/2014/main" id="{1C31A77B-9092-418C-AE8E-BC849BE9462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69" name="Straight Connector 4168">
              <a:extLst>
                <a:ext uri="{FF2B5EF4-FFF2-40B4-BE49-F238E27FC236}">
                  <a16:creationId xmlns:a16="http://schemas.microsoft.com/office/drawing/2014/main" id="{DCB40006-F5E8-4442-94AA-CCCA6B264FB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70" name="Straight Connector 4169">
              <a:extLst>
                <a:ext uri="{FF2B5EF4-FFF2-40B4-BE49-F238E27FC236}">
                  <a16:creationId xmlns:a16="http://schemas.microsoft.com/office/drawing/2014/main" id="{A754E2C2-E693-473B-9A5F-9DECDA98F8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71" name="Straight Connector 4170">
              <a:extLst>
                <a:ext uri="{FF2B5EF4-FFF2-40B4-BE49-F238E27FC236}">
                  <a16:creationId xmlns:a16="http://schemas.microsoft.com/office/drawing/2014/main" id="{A92425C8-698F-4115-8698-4FC2902A811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72" name="Straight Connector 4171">
              <a:extLst>
                <a:ext uri="{FF2B5EF4-FFF2-40B4-BE49-F238E27FC236}">
                  <a16:creationId xmlns:a16="http://schemas.microsoft.com/office/drawing/2014/main" id="{88197B15-477A-4EDD-8B2F-5E1AF98E44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73" name="Straight Connector 4172">
              <a:extLst>
                <a:ext uri="{FF2B5EF4-FFF2-40B4-BE49-F238E27FC236}">
                  <a16:creationId xmlns:a16="http://schemas.microsoft.com/office/drawing/2014/main" id="{C176450B-7E31-4902-9268-0FA55AA22F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7B8D69CB-18C9-3FD3-6B37-71C531D73A03}"/>
              </a:ext>
            </a:extLst>
          </p:cNvPr>
          <p:cNvSpPr>
            <a:spLocks noGrp="1"/>
          </p:cNvSpPr>
          <p:nvPr>
            <p:ph type="title"/>
          </p:nvPr>
        </p:nvSpPr>
        <p:spPr>
          <a:xfrm>
            <a:off x="6861496" y="384641"/>
            <a:ext cx="5517611" cy="2768366"/>
          </a:xfrm>
        </p:spPr>
        <p:txBody>
          <a:bodyPr vert="horz" lIns="102870" tIns="51435" rIns="102870" bIns="51435" rtlCol="0" anchor="b">
            <a:normAutofit/>
          </a:bodyPr>
          <a:lstStyle/>
          <a:p>
            <a:pPr>
              <a:lnSpc>
                <a:spcPct val="90000"/>
              </a:lnSpc>
            </a:pPr>
            <a:br>
              <a:rPr lang="en-US" sz="3825"/>
            </a:br>
            <a:r>
              <a:rPr lang="en-US" sz="3825"/>
              <a:t>Persecution of Guru Teg Bahadur and His Sikhs, Mati Das, Sati Das, Dyala</a:t>
            </a:r>
          </a:p>
        </p:txBody>
      </p:sp>
      <p:pic>
        <p:nvPicPr>
          <p:cNvPr id="4100" name="Picture 4" descr="Bhai Sati Das - Wikipedia">
            <a:extLst>
              <a:ext uri="{FF2B5EF4-FFF2-40B4-BE49-F238E27FC236}">
                <a16:creationId xmlns:a16="http://schemas.microsoft.com/office/drawing/2014/main" id="{A91011F9-54DB-59BE-ADE6-C6568CD795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269" r="-1" b="11868"/>
          <a:stretch/>
        </p:blipFill>
        <p:spPr bwMode="auto">
          <a:xfrm>
            <a:off x="8980" y="-428626"/>
            <a:ext cx="6429094" cy="3850868"/>
          </a:xfrm>
          <a:custGeom>
            <a:avLst/>
            <a:gdLst/>
            <a:ahLst/>
            <a:cxnLst/>
            <a:rect l="l" t="t" r="r" b="b"/>
            <a:pathLst>
              <a:path w="5932752" h="3427250">
                <a:moveTo>
                  <a:pt x="0" y="0"/>
                </a:moveTo>
                <a:lnTo>
                  <a:pt x="5615779" y="0"/>
                </a:lnTo>
                <a:lnTo>
                  <a:pt x="5695822" y="275137"/>
                </a:lnTo>
                <a:cubicBezTo>
                  <a:pt x="6060670" y="1612190"/>
                  <a:pt x="5954458" y="2401982"/>
                  <a:pt x="5710666" y="3123366"/>
                </a:cubicBezTo>
                <a:lnTo>
                  <a:pt x="5599642" y="3427250"/>
                </a:lnTo>
                <a:lnTo>
                  <a:pt x="0" y="3427250"/>
                </a:lnTo>
                <a:close/>
              </a:path>
            </a:pathLst>
          </a:custGeom>
          <a:noFill/>
          <a:extLst>
            <a:ext uri="{909E8E84-426E-40DD-AFC4-6F175D3DCCD1}">
              <a14:hiddenFill xmlns:a14="http://schemas.microsoft.com/office/drawing/2010/main">
                <a:solidFill>
                  <a:srgbClr val="FFFFFF"/>
                </a:solidFill>
              </a14:hiddenFill>
            </a:ext>
          </a:extLst>
        </p:spPr>
      </p:pic>
      <p:sp>
        <p:nvSpPr>
          <p:cNvPr id="4188" name="Right Triangle 4187">
            <a:extLst>
              <a:ext uri="{FF2B5EF4-FFF2-40B4-BE49-F238E27FC236}">
                <a16:creationId xmlns:a16="http://schemas.microsoft.com/office/drawing/2014/main" id="{9A6704D6-67A6-4D3A-8CF0-11B37803D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7131352" y="-751917"/>
            <a:ext cx="639325" cy="639325"/>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solidFill>
                <a:schemeClr val="tx1"/>
              </a:solidFill>
            </a:endParaRPr>
          </a:p>
        </p:txBody>
      </p:sp>
      <p:pic>
        <p:nvPicPr>
          <p:cNvPr id="4098" name="Picture 2" descr="Bhai Mati Das - Wikipedia">
            <a:extLst>
              <a:ext uri="{FF2B5EF4-FFF2-40B4-BE49-F238E27FC236}">
                <a16:creationId xmlns:a16="http://schemas.microsoft.com/office/drawing/2014/main" id="{91934D02-0007-D65D-F4E9-0F9EAC0B05B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r="1" b="14725"/>
          <a:stretch/>
        </p:blipFill>
        <p:spPr bwMode="auto">
          <a:xfrm>
            <a:off x="8986" y="3422244"/>
            <a:ext cx="6063202" cy="3877845"/>
          </a:xfrm>
          <a:custGeom>
            <a:avLst/>
            <a:gdLst/>
            <a:ahLst/>
            <a:cxnLst/>
            <a:rect l="l" t="t" r="r" b="b"/>
            <a:pathLst>
              <a:path w="5594459" h="3427815">
                <a:moveTo>
                  <a:pt x="0" y="0"/>
                </a:moveTo>
                <a:lnTo>
                  <a:pt x="5594459" y="0"/>
                </a:lnTo>
                <a:lnTo>
                  <a:pt x="5592520" y="5308"/>
                </a:lnTo>
                <a:cubicBezTo>
                  <a:pt x="5276755" y="818579"/>
                  <a:pt x="4843516" y="1631850"/>
                  <a:pt x="4790594" y="3159910"/>
                </a:cubicBezTo>
                <a:lnTo>
                  <a:pt x="4786036" y="3427815"/>
                </a:lnTo>
                <a:lnTo>
                  <a:pt x="0" y="3427815"/>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726175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23544-9BAF-9962-0694-3FADBDCC99DD}"/>
              </a:ext>
            </a:extLst>
          </p:cNvPr>
          <p:cNvSpPr>
            <a:spLocks noGrp="1"/>
          </p:cNvSpPr>
          <p:nvPr>
            <p:ph type="ctrTitle"/>
          </p:nvPr>
        </p:nvSpPr>
        <p:spPr>
          <a:xfrm>
            <a:off x="1524000" y="0"/>
            <a:ext cx="9144000" cy="3913239"/>
          </a:xfrm>
        </p:spPr>
        <p:txBody>
          <a:bodyPr>
            <a:normAutofit fontScale="90000"/>
          </a:bodyPr>
          <a:lstStyle/>
          <a:p>
            <a:br>
              <a:rPr lang="en-US" dirty="0"/>
            </a:br>
            <a:br>
              <a:rPr lang="en-US" dirty="0"/>
            </a:br>
            <a:br>
              <a:rPr lang="en-US" dirty="0"/>
            </a:br>
            <a:br>
              <a:rPr lang="en-US" dirty="0"/>
            </a:br>
            <a:br>
              <a:rPr lang="en-US" dirty="0"/>
            </a:br>
            <a:br>
              <a:rPr lang="en-US" dirty="0"/>
            </a:br>
            <a:r>
              <a:rPr lang="en-US" dirty="0">
                <a:solidFill>
                  <a:srgbClr val="FF0000"/>
                </a:solidFill>
              </a:rPr>
              <a:t>1984 </a:t>
            </a:r>
            <a:r>
              <a:rPr lang="en-US">
                <a:solidFill>
                  <a:srgbClr val="FF0000"/>
                </a:solidFill>
              </a:rPr>
              <a:t>and After</a:t>
            </a:r>
            <a:r>
              <a:rPr lang="en-US" dirty="0">
                <a:solidFill>
                  <a:srgbClr val="FF0000"/>
                </a:solidFill>
              </a:rPr>
              <a:t>:</a:t>
            </a:r>
            <a:r>
              <a:rPr lang="en-US">
                <a:solidFill>
                  <a:srgbClr val="FF0000"/>
                </a:solidFill>
              </a:rPr>
              <a:t> </a:t>
            </a:r>
            <a:r>
              <a:rPr lang="en-US" dirty="0">
                <a:solidFill>
                  <a:srgbClr val="FF0000"/>
                </a:solidFill>
              </a:rPr>
              <a:t>Why No</a:t>
            </a:r>
            <a:br>
              <a:rPr lang="en-US" dirty="0">
                <a:solidFill>
                  <a:srgbClr val="FF0000"/>
                </a:solidFill>
              </a:rPr>
            </a:br>
            <a:r>
              <a:rPr lang="en-US" dirty="0">
                <a:solidFill>
                  <a:srgbClr val="FF0000"/>
                </a:solidFill>
              </a:rPr>
              <a:t> Justice?</a:t>
            </a:r>
            <a:br>
              <a:rPr lang="en-US" dirty="0">
                <a:solidFill>
                  <a:srgbClr val="FF0000"/>
                </a:solidFill>
              </a:rPr>
            </a:br>
            <a:br>
              <a:rPr lang="en-US" dirty="0">
                <a:solidFill>
                  <a:srgbClr val="FF0000"/>
                </a:solidFill>
              </a:rPr>
            </a:br>
            <a:r>
              <a:rPr lang="en-US" dirty="0">
                <a:solidFill>
                  <a:srgbClr val="0070C0"/>
                </a:solidFill>
              </a:rPr>
              <a:t>SIKH GENOCIDE &amp; ITS AFTERAFFECTS</a:t>
            </a:r>
          </a:p>
        </p:txBody>
      </p:sp>
      <p:sp>
        <p:nvSpPr>
          <p:cNvPr id="3" name="Subtitle 2">
            <a:extLst>
              <a:ext uri="{FF2B5EF4-FFF2-40B4-BE49-F238E27FC236}">
                <a16:creationId xmlns:a16="http://schemas.microsoft.com/office/drawing/2014/main" id="{ABB1A5FD-E41E-A214-9645-6C7834AF393E}"/>
              </a:ext>
            </a:extLst>
          </p:cNvPr>
          <p:cNvSpPr>
            <a:spLocks noGrp="1"/>
          </p:cNvSpPr>
          <p:nvPr>
            <p:ph type="subTitle" idx="1"/>
          </p:nvPr>
        </p:nvSpPr>
        <p:spPr/>
        <p:txBody>
          <a:bodyPr/>
          <a:lstStyle/>
          <a:p>
            <a:endParaRPr lang="en-US" dirty="0"/>
          </a:p>
          <a:p>
            <a:r>
              <a:rPr lang="en-US" sz="4000" b="1" dirty="0">
                <a:highlight>
                  <a:srgbClr val="FFFF00"/>
                </a:highlight>
              </a:rPr>
              <a:t>G.B. SINGH</a:t>
            </a:r>
          </a:p>
        </p:txBody>
      </p:sp>
    </p:spTree>
    <p:extLst>
      <p:ext uri="{BB962C8B-B14F-4D97-AF65-F5344CB8AC3E}">
        <p14:creationId xmlns:p14="http://schemas.microsoft.com/office/powerpoint/2010/main" val="104333871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D58A2-9C15-224A-C89F-F3FC8890BC7F}"/>
              </a:ext>
            </a:extLst>
          </p:cNvPr>
          <p:cNvSpPr>
            <a:spLocks noGrp="1"/>
          </p:cNvSpPr>
          <p:nvPr>
            <p:ph type="title"/>
          </p:nvPr>
        </p:nvSpPr>
        <p:spPr/>
        <p:txBody>
          <a:bodyPr/>
          <a:lstStyle/>
          <a:p>
            <a:r>
              <a:rPr lang="en-US" dirty="0"/>
              <a:t>                  The Justice That Never Came </a:t>
            </a:r>
          </a:p>
        </p:txBody>
      </p:sp>
      <p:pic>
        <p:nvPicPr>
          <p:cNvPr id="6" name="Content Placeholder 5" descr="A flag with a blue circle in the center">
            <a:extLst>
              <a:ext uri="{FF2B5EF4-FFF2-40B4-BE49-F238E27FC236}">
                <a16:creationId xmlns:a16="http://schemas.microsoft.com/office/drawing/2014/main" id="{E11CB3DB-4A95-7395-3FA3-3241D930DEC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825625"/>
            <a:ext cx="5181600" cy="3902869"/>
          </a:xfrm>
        </p:spPr>
      </p:pic>
      <p:pic>
        <p:nvPicPr>
          <p:cNvPr id="8" name="Content Placeholder 7" descr="A statue of a person holding a sword and scales&#10;&#10;Description automatically generated">
            <a:extLst>
              <a:ext uri="{FF2B5EF4-FFF2-40B4-BE49-F238E27FC236}">
                <a16:creationId xmlns:a16="http://schemas.microsoft.com/office/drawing/2014/main" id="{AAFD09B3-1469-84F3-F70F-B0ED7C31FCD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1825625"/>
            <a:ext cx="5181600" cy="3902869"/>
          </a:xfrm>
        </p:spPr>
      </p:pic>
    </p:spTree>
    <p:extLst>
      <p:ext uri="{BB962C8B-B14F-4D97-AF65-F5344CB8AC3E}">
        <p14:creationId xmlns:p14="http://schemas.microsoft.com/office/powerpoint/2010/main" val="7123235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31319-180C-B603-6123-AD8054EE0797}"/>
              </a:ext>
            </a:extLst>
          </p:cNvPr>
          <p:cNvSpPr>
            <a:spLocks noGrp="1"/>
          </p:cNvSpPr>
          <p:nvPr>
            <p:ph type="title"/>
          </p:nvPr>
        </p:nvSpPr>
        <p:spPr/>
        <p:txBody>
          <a:bodyPr/>
          <a:lstStyle/>
          <a:p>
            <a:r>
              <a:rPr lang="en-US" dirty="0"/>
              <a:t>                       JUNE 1984 &amp; State Murders</a:t>
            </a:r>
          </a:p>
        </p:txBody>
      </p:sp>
      <p:pic>
        <p:nvPicPr>
          <p:cNvPr id="6" name="Content Placeholder 5" descr="A painting of a military battle&#10;&#10;Description automatically generated">
            <a:extLst>
              <a:ext uri="{FF2B5EF4-FFF2-40B4-BE49-F238E27FC236}">
                <a16:creationId xmlns:a16="http://schemas.microsoft.com/office/drawing/2014/main" id="{0A6963A8-BA8F-15C7-6941-F11B308B71F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172200" y="1825625"/>
            <a:ext cx="5181600" cy="4112895"/>
          </a:xfrm>
        </p:spPr>
      </p:pic>
      <p:pic>
        <p:nvPicPr>
          <p:cNvPr id="8" name="Content Placeholder 7" descr="A person with black and white hair">
            <a:extLst>
              <a:ext uri="{FF2B5EF4-FFF2-40B4-BE49-F238E27FC236}">
                <a16:creationId xmlns:a16="http://schemas.microsoft.com/office/drawing/2014/main" id="{BB7D2296-F93F-5AD0-6FA4-2DF7A7DDE91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263827" y="1825625"/>
            <a:ext cx="3263503" cy="4112895"/>
          </a:xfrm>
        </p:spPr>
      </p:pic>
    </p:spTree>
    <p:extLst>
      <p:ext uri="{BB962C8B-B14F-4D97-AF65-F5344CB8AC3E}">
        <p14:creationId xmlns:p14="http://schemas.microsoft.com/office/powerpoint/2010/main" val="270467721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771E6-AC0C-3F13-3795-53B8DA7D44A0}"/>
              </a:ext>
            </a:extLst>
          </p:cNvPr>
          <p:cNvSpPr>
            <a:spLocks noGrp="1"/>
          </p:cNvSpPr>
          <p:nvPr>
            <p:ph type="title"/>
          </p:nvPr>
        </p:nvSpPr>
        <p:spPr/>
        <p:txBody>
          <a:bodyPr/>
          <a:lstStyle/>
          <a:p>
            <a:r>
              <a:rPr lang="en-US" dirty="0"/>
              <a:t>                           November 1984 &amp; </a:t>
            </a:r>
            <a:br>
              <a:rPr lang="en-US" dirty="0"/>
            </a:br>
            <a:r>
              <a:rPr lang="en-US" dirty="0"/>
              <a:t>                      State Sponsored Murders</a:t>
            </a:r>
          </a:p>
        </p:txBody>
      </p:sp>
      <p:pic>
        <p:nvPicPr>
          <p:cNvPr id="6" name="Content Placeholder 5" descr="A person in a black shirt&#10;&#10;Description automatically generated">
            <a:extLst>
              <a:ext uri="{FF2B5EF4-FFF2-40B4-BE49-F238E27FC236}">
                <a16:creationId xmlns:a16="http://schemas.microsoft.com/office/drawing/2014/main" id="{97BE9591-74CA-BD8C-2AD3-CD9650704EE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652204" y="1825625"/>
            <a:ext cx="3553592" cy="4351338"/>
          </a:xfrm>
        </p:spPr>
      </p:pic>
      <p:pic>
        <p:nvPicPr>
          <p:cNvPr id="8" name="Content Placeholder 7" descr="A group of people looking at a building that has been burned">
            <a:extLst>
              <a:ext uri="{FF2B5EF4-FFF2-40B4-BE49-F238E27FC236}">
                <a16:creationId xmlns:a16="http://schemas.microsoft.com/office/drawing/2014/main" id="{E16205C3-70CA-7304-0CBE-AA15D237B4B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056467"/>
            <a:ext cx="5181600" cy="3889654"/>
          </a:xfrm>
        </p:spPr>
      </p:pic>
    </p:spTree>
    <p:extLst>
      <p:ext uri="{BB962C8B-B14F-4D97-AF65-F5344CB8AC3E}">
        <p14:creationId xmlns:p14="http://schemas.microsoft.com/office/powerpoint/2010/main" val="271509095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F380F-BFCD-4F63-96CD-739AC9C57DCD}"/>
              </a:ext>
            </a:extLst>
          </p:cNvPr>
          <p:cNvSpPr>
            <a:spLocks noGrp="1"/>
          </p:cNvSpPr>
          <p:nvPr>
            <p:ph type="title"/>
          </p:nvPr>
        </p:nvSpPr>
        <p:spPr/>
        <p:txBody>
          <a:bodyPr/>
          <a:lstStyle/>
          <a:p>
            <a:r>
              <a:rPr lang="en-US" dirty="0"/>
              <a:t>				Kill Counts</a:t>
            </a:r>
          </a:p>
        </p:txBody>
      </p:sp>
      <p:sp>
        <p:nvSpPr>
          <p:cNvPr id="3" name="Content Placeholder 2">
            <a:extLst>
              <a:ext uri="{FF2B5EF4-FFF2-40B4-BE49-F238E27FC236}">
                <a16:creationId xmlns:a16="http://schemas.microsoft.com/office/drawing/2014/main" id="{575E9DCD-8637-92C1-7468-C71BF6974EAA}"/>
              </a:ext>
            </a:extLst>
          </p:cNvPr>
          <p:cNvSpPr>
            <a:spLocks noGrp="1"/>
          </p:cNvSpPr>
          <p:nvPr>
            <p:ph sz="half" idx="1"/>
          </p:nvPr>
        </p:nvSpPr>
        <p:spPr/>
        <p:txBody>
          <a:bodyPr/>
          <a:lstStyle/>
          <a:p>
            <a:pPr marL="0" indent="0">
              <a:buNone/>
            </a:pPr>
            <a:r>
              <a:rPr lang="en-US" dirty="0"/>
              <a:t>                       </a:t>
            </a:r>
            <a:r>
              <a:rPr lang="en-US" b="1" dirty="0">
                <a:solidFill>
                  <a:srgbClr val="FF0000"/>
                </a:solidFill>
              </a:rPr>
              <a:t>PUNJAB</a:t>
            </a:r>
          </a:p>
          <a:p>
            <a:pPr marL="0" indent="0">
              <a:buNone/>
            </a:pPr>
            <a:endParaRPr lang="en-US" dirty="0"/>
          </a:p>
          <a:p>
            <a:pPr marL="0" indent="0">
              <a:buNone/>
            </a:pPr>
            <a:r>
              <a:rPr lang="en-US" dirty="0"/>
              <a:t>Range varies: 1 to 1.2 million deaths</a:t>
            </a:r>
          </a:p>
          <a:p>
            <a:pPr marL="0" indent="0">
              <a:buNone/>
            </a:pPr>
            <a:endParaRPr lang="en-US" dirty="0"/>
          </a:p>
          <a:p>
            <a:pPr marL="0" indent="0">
              <a:buNone/>
            </a:pPr>
            <a:r>
              <a:rPr lang="en-US" dirty="0"/>
              <a:t>These are estimates--no authentic investigatory-derived numbers are available. Govt. willfully destroyed the evidence. </a:t>
            </a:r>
          </a:p>
        </p:txBody>
      </p:sp>
      <p:sp>
        <p:nvSpPr>
          <p:cNvPr id="4" name="Content Placeholder 3">
            <a:extLst>
              <a:ext uri="{FF2B5EF4-FFF2-40B4-BE49-F238E27FC236}">
                <a16:creationId xmlns:a16="http://schemas.microsoft.com/office/drawing/2014/main" id="{57F098C1-2942-FA13-937A-DF267FC0E93F}"/>
              </a:ext>
            </a:extLst>
          </p:cNvPr>
          <p:cNvSpPr>
            <a:spLocks noGrp="1"/>
          </p:cNvSpPr>
          <p:nvPr>
            <p:ph sz="half" idx="2"/>
          </p:nvPr>
        </p:nvSpPr>
        <p:spPr/>
        <p:txBody>
          <a:bodyPr/>
          <a:lstStyle/>
          <a:p>
            <a:pPr marL="0" indent="0">
              <a:buNone/>
            </a:pPr>
            <a:r>
              <a:rPr lang="en-US" dirty="0"/>
              <a:t>           </a:t>
            </a:r>
            <a:r>
              <a:rPr lang="en-US" dirty="0">
                <a:solidFill>
                  <a:srgbClr val="00B050"/>
                </a:solidFill>
              </a:rPr>
              <a:t>NEW DELHI &amp; Others</a:t>
            </a:r>
          </a:p>
          <a:p>
            <a:pPr marL="0" indent="0">
              <a:buNone/>
            </a:pPr>
            <a:endParaRPr lang="en-US" dirty="0"/>
          </a:p>
          <a:p>
            <a:pPr marL="0" indent="0">
              <a:buNone/>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3,350 (Indian government figure) 8,000–17,000 Sikhs (other estimates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p>
          <a:p>
            <a:pPr marL="0" indent="0">
              <a:buNone/>
            </a:pPr>
            <a:endParaRPr lang="en-US" dirty="0"/>
          </a:p>
          <a:p>
            <a:pPr marL="0" indent="0">
              <a:buNone/>
            </a:pPr>
            <a:r>
              <a:rPr lang="en-US" dirty="0"/>
              <a:t>Uncounted deaths from places other than Delhi</a:t>
            </a:r>
          </a:p>
        </p:txBody>
      </p:sp>
    </p:spTree>
    <p:extLst>
      <p:ext uri="{BB962C8B-B14F-4D97-AF65-F5344CB8AC3E}">
        <p14:creationId xmlns:p14="http://schemas.microsoft.com/office/powerpoint/2010/main" val="110372338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0601F-8DAF-090D-9BD0-0AD01E5D5A00}"/>
              </a:ext>
            </a:extLst>
          </p:cNvPr>
          <p:cNvSpPr>
            <a:spLocks noGrp="1"/>
          </p:cNvSpPr>
          <p:nvPr>
            <p:ph type="title"/>
          </p:nvPr>
        </p:nvSpPr>
        <p:spPr/>
        <p:txBody>
          <a:bodyPr/>
          <a:lstStyle/>
          <a:p>
            <a:r>
              <a:rPr lang="en-US" dirty="0"/>
              <a:t>                 INVESTIGATIONS (unofficial)</a:t>
            </a:r>
            <a:br>
              <a:rPr lang="en-US" dirty="0"/>
            </a:br>
            <a:r>
              <a:rPr lang="en-US" dirty="0"/>
              <a:t>                              </a:t>
            </a:r>
            <a:r>
              <a:rPr lang="en-US" dirty="0">
                <a:solidFill>
                  <a:srgbClr val="FF0000"/>
                </a:solidFill>
              </a:rPr>
              <a:t>Sikh Holocaust</a:t>
            </a:r>
          </a:p>
        </p:txBody>
      </p:sp>
      <p:pic>
        <p:nvPicPr>
          <p:cNvPr id="6" name="Content Placeholder 5" descr="A close-up of a book&#10;&#10;Description automatically generated">
            <a:extLst>
              <a:ext uri="{FF2B5EF4-FFF2-40B4-BE49-F238E27FC236}">
                <a16:creationId xmlns:a16="http://schemas.microsoft.com/office/drawing/2014/main" id="{26A4A426-53E6-3BE1-0968-8BA16C8C9BC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037808" y="1825625"/>
            <a:ext cx="2782383" cy="4351338"/>
          </a:xfrm>
        </p:spPr>
      </p:pic>
      <p:sp>
        <p:nvSpPr>
          <p:cNvPr id="4" name="Content Placeholder 3">
            <a:extLst>
              <a:ext uri="{FF2B5EF4-FFF2-40B4-BE49-F238E27FC236}">
                <a16:creationId xmlns:a16="http://schemas.microsoft.com/office/drawing/2014/main" id="{65DCE7F3-CA9F-0BE9-7BEF-DC677BBA0627}"/>
              </a:ext>
            </a:extLst>
          </p:cNvPr>
          <p:cNvSpPr>
            <a:spLocks noGrp="1"/>
          </p:cNvSpPr>
          <p:nvPr>
            <p:ph sz="half" idx="2"/>
          </p:nvPr>
        </p:nvSpPr>
        <p:spPr/>
        <p:txBody>
          <a:bodyPr>
            <a:normAutofit fontScale="92500"/>
          </a:bodyPr>
          <a:lstStyle/>
          <a:p>
            <a:pPr marL="0" indent="0">
              <a:buNone/>
            </a:pPr>
            <a:endParaRPr lang="en-US" dirty="0"/>
          </a:p>
          <a:p>
            <a:pPr marL="514350" indent="-514350">
              <a:buAutoNum type="arabicPeriod"/>
            </a:pPr>
            <a:r>
              <a:rPr lang="en-US" dirty="0"/>
              <a:t>People’s Union For  </a:t>
            </a:r>
          </a:p>
          <a:p>
            <a:pPr marL="0" indent="0">
              <a:buNone/>
            </a:pPr>
            <a:r>
              <a:rPr lang="en-US" dirty="0"/>
              <a:t>       Democratic Rights</a:t>
            </a:r>
          </a:p>
          <a:p>
            <a:pPr marL="514350" indent="-514350">
              <a:buAutoNum type="arabicPeriod" startAt="2"/>
            </a:pPr>
            <a:r>
              <a:rPr lang="en-US" dirty="0"/>
              <a:t>People’s Union For Civil </a:t>
            </a:r>
          </a:p>
          <a:p>
            <a:pPr marL="0" indent="0">
              <a:buNone/>
            </a:pPr>
            <a:r>
              <a:rPr lang="en-US" dirty="0"/>
              <a:t>        Liberties</a:t>
            </a:r>
          </a:p>
          <a:p>
            <a:pPr marL="0" indent="0">
              <a:buNone/>
            </a:pPr>
            <a:r>
              <a:rPr lang="en-US" dirty="0"/>
              <a:t>3.   Human Rights Watch</a:t>
            </a:r>
          </a:p>
          <a:p>
            <a:pPr marL="0" indent="0">
              <a:buNone/>
            </a:pPr>
            <a:endParaRPr lang="en-US" dirty="0"/>
          </a:p>
          <a:p>
            <a:pPr marL="0" indent="0">
              <a:buNone/>
            </a:pPr>
            <a:r>
              <a:rPr lang="en-US" dirty="0"/>
              <a:t>4</a:t>
            </a:r>
            <a:r>
              <a:rPr lang="en-US"/>
              <a:t>.   Citizens </a:t>
            </a:r>
            <a:r>
              <a:rPr lang="en-US" dirty="0"/>
              <a:t>for Democracy published </a:t>
            </a:r>
            <a:r>
              <a:rPr lang="en-US" i="1" dirty="0"/>
              <a:t>Truth about Delhi Violence</a:t>
            </a:r>
          </a:p>
        </p:txBody>
      </p:sp>
    </p:spTree>
    <p:extLst>
      <p:ext uri="{BB962C8B-B14F-4D97-AF65-F5344CB8AC3E}">
        <p14:creationId xmlns:p14="http://schemas.microsoft.com/office/powerpoint/2010/main" val="175381160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D084D-A3B6-2FE3-C4FC-0A5525DA2D2C}"/>
              </a:ext>
            </a:extLst>
          </p:cNvPr>
          <p:cNvSpPr>
            <a:spLocks noGrp="1"/>
          </p:cNvSpPr>
          <p:nvPr>
            <p:ph type="title"/>
          </p:nvPr>
        </p:nvSpPr>
        <p:spPr/>
        <p:txBody>
          <a:bodyPr/>
          <a:lstStyle/>
          <a:p>
            <a:r>
              <a:rPr lang="en-US" dirty="0"/>
              <a:t>     Ten Commissions or Committees (Official)</a:t>
            </a:r>
          </a:p>
        </p:txBody>
      </p:sp>
      <p:sp>
        <p:nvSpPr>
          <p:cNvPr id="3" name="Content Placeholder 2">
            <a:extLst>
              <a:ext uri="{FF2B5EF4-FFF2-40B4-BE49-F238E27FC236}">
                <a16:creationId xmlns:a16="http://schemas.microsoft.com/office/drawing/2014/main" id="{6749326C-A815-C65A-EFDB-B77B0924DA58}"/>
              </a:ext>
            </a:extLst>
          </p:cNvPr>
          <p:cNvSpPr>
            <a:spLocks noGrp="1"/>
          </p:cNvSpPr>
          <p:nvPr>
            <p:ph sz="half" idx="1"/>
          </p:nvPr>
        </p:nvSpPr>
        <p:spPr/>
        <p:txBody>
          <a:bodyPr>
            <a:normAutofit fontScale="92500" lnSpcReduction="20000"/>
          </a:bodyPr>
          <a:lstStyle/>
          <a:p>
            <a:pPr marL="0" indent="0">
              <a:buNone/>
            </a:pPr>
            <a:r>
              <a:rPr lang="en-US" b="1" dirty="0">
                <a:solidFill>
                  <a:srgbClr val="000000"/>
                </a:solidFill>
                <a:effectLst/>
                <a:latin typeface="inherit"/>
                <a:ea typeface="Times New Roman" panose="02020603050405020304" pitchFamily="18" charset="0"/>
                <a:cs typeface="Arial" panose="020B0604020202020204" pitchFamily="34" charset="0"/>
              </a:rPr>
              <a:t>1.  Marwah Commission (Starts in  </a:t>
            </a:r>
          </a:p>
          <a:p>
            <a:pPr marL="0" indent="0">
              <a:buNone/>
            </a:pPr>
            <a:r>
              <a:rPr lang="en-US" b="1" dirty="0">
                <a:solidFill>
                  <a:srgbClr val="000000"/>
                </a:solidFill>
                <a:latin typeface="inherit"/>
                <a:ea typeface="Times New Roman" panose="02020603050405020304" pitchFamily="18" charset="0"/>
                <a:cs typeface="Arial" panose="020B0604020202020204" pitchFamily="34" charset="0"/>
              </a:rPr>
              <a:t>                                </a:t>
            </a:r>
            <a:r>
              <a:rPr lang="en-US" b="1" dirty="0">
                <a:solidFill>
                  <a:srgbClr val="000000"/>
                </a:solidFill>
                <a:effectLst/>
                <a:latin typeface="inherit"/>
                <a:ea typeface="Times New Roman" panose="02020603050405020304" pitchFamily="18" charset="0"/>
                <a:cs typeface="Arial" panose="020B0604020202020204" pitchFamily="34" charset="0"/>
              </a:rPr>
              <a:t>November 1984)</a:t>
            </a:r>
          </a:p>
          <a:p>
            <a:pPr marL="0" indent="0">
              <a:buNone/>
            </a:pPr>
            <a:endParaRPr lang="en-US"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dirty="0"/>
              <a:t>2. </a:t>
            </a:r>
            <a:r>
              <a:rPr lang="en-US" sz="3000" b="1" dirty="0">
                <a:solidFill>
                  <a:srgbClr val="000000"/>
                </a:solidFill>
                <a:effectLst/>
                <a:latin typeface="inherit"/>
                <a:ea typeface="Times New Roman" panose="02020603050405020304" pitchFamily="18" charset="0"/>
                <a:cs typeface="Arial" panose="020B0604020202020204" pitchFamily="34" charset="0"/>
              </a:rPr>
              <a:t>Misra Commission</a:t>
            </a:r>
          </a:p>
          <a:p>
            <a:pPr marL="0" indent="0">
              <a:buNone/>
            </a:pPr>
            <a:endParaRPr lang="en-US" sz="32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dirty="0"/>
              <a:t>3. </a:t>
            </a:r>
            <a:r>
              <a:rPr lang="en-US" b="1" dirty="0" err="1">
                <a:solidFill>
                  <a:srgbClr val="000000"/>
                </a:solidFill>
                <a:effectLst/>
                <a:latin typeface="inherit"/>
                <a:ea typeface="Times New Roman" panose="02020603050405020304" pitchFamily="18" charset="0"/>
                <a:cs typeface="Arial" panose="020B0604020202020204" pitchFamily="34" charset="0"/>
              </a:rPr>
              <a:t>Kapur</a:t>
            </a:r>
            <a:r>
              <a:rPr lang="en-US" b="1" dirty="0">
                <a:solidFill>
                  <a:srgbClr val="000000"/>
                </a:solidFill>
                <a:effectLst/>
                <a:latin typeface="inherit"/>
                <a:ea typeface="Times New Roman" panose="02020603050405020304" pitchFamily="18" charset="0"/>
                <a:cs typeface="Arial" panose="020B0604020202020204" pitchFamily="34" charset="0"/>
              </a:rPr>
              <a:t> Mittal Committee</a:t>
            </a:r>
          </a:p>
          <a:p>
            <a:pPr marL="0" indent="0">
              <a:buNone/>
            </a:pPr>
            <a:endParaRPr lang="en-US"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dirty="0"/>
              <a:t>4. </a:t>
            </a:r>
            <a:r>
              <a:rPr lang="en-US" b="1" dirty="0">
                <a:solidFill>
                  <a:srgbClr val="000000"/>
                </a:solidFill>
                <a:effectLst/>
                <a:latin typeface="inherit"/>
                <a:ea typeface="Times New Roman" panose="02020603050405020304" pitchFamily="18" charset="0"/>
                <a:cs typeface="Arial" panose="020B0604020202020204" pitchFamily="34" charset="0"/>
              </a:rPr>
              <a:t>Jain Banerjee Committee</a:t>
            </a:r>
          </a:p>
          <a:p>
            <a:pPr marL="0" indent="0">
              <a:buNone/>
            </a:pPr>
            <a:endParaRPr lang="en-US"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dirty="0"/>
              <a:t>5. </a:t>
            </a:r>
            <a:r>
              <a:rPr lang="en-US" b="1" dirty="0">
                <a:solidFill>
                  <a:srgbClr val="000000"/>
                </a:solidFill>
                <a:effectLst/>
                <a:latin typeface="inherit"/>
                <a:ea typeface="Times New Roman" panose="02020603050405020304" pitchFamily="18" charset="0"/>
                <a:cs typeface="Arial" panose="020B0604020202020204" pitchFamily="34" charset="0"/>
              </a:rPr>
              <a:t>Potti Rosha Committee</a:t>
            </a:r>
            <a:endParaRPr lang="en-US"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dirty="0"/>
          </a:p>
        </p:txBody>
      </p:sp>
      <p:sp>
        <p:nvSpPr>
          <p:cNvPr id="4" name="Content Placeholder 3">
            <a:extLst>
              <a:ext uri="{FF2B5EF4-FFF2-40B4-BE49-F238E27FC236}">
                <a16:creationId xmlns:a16="http://schemas.microsoft.com/office/drawing/2014/main" id="{43C4E584-91A8-04D5-7D07-A92316D6CF28}"/>
              </a:ext>
            </a:extLst>
          </p:cNvPr>
          <p:cNvSpPr>
            <a:spLocks noGrp="1"/>
          </p:cNvSpPr>
          <p:nvPr>
            <p:ph sz="half" idx="2"/>
          </p:nvPr>
        </p:nvSpPr>
        <p:spPr/>
        <p:txBody>
          <a:bodyPr>
            <a:normAutofit fontScale="92500" lnSpcReduction="20000"/>
          </a:bodyPr>
          <a:lstStyle/>
          <a:p>
            <a:pPr marL="0" indent="0">
              <a:buNone/>
            </a:pPr>
            <a:r>
              <a:rPr lang="en-US" dirty="0"/>
              <a:t>6. </a:t>
            </a:r>
            <a:r>
              <a:rPr lang="en-US" b="1" dirty="0">
                <a:solidFill>
                  <a:srgbClr val="000000"/>
                </a:solidFill>
                <a:effectLst/>
                <a:latin typeface="inherit"/>
                <a:ea typeface="Times New Roman" panose="02020603050405020304" pitchFamily="18" charset="0"/>
                <a:cs typeface="Arial" panose="020B0604020202020204" pitchFamily="34" charset="0"/>
              </a:rPr>
              <a:t>Jain Aggarwal Committee</a:t>
            </a:r>
          </a:p>
          <a:p>
            <a:pPr marL="0" indent="0">
              <a:buNone/>
            </a:pPr>
            <a:endParaRPr lang="en-US"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dirty="0"/>
              <a:t>7. </a:t>
            </a:r>
            <a:r>
              <a:rPr lang="en-US" b="1" dirty="0">
                <a:solidFill>
                  <a:srgbClr val="000000"/>
                </a:solidFill>
                <a:effectLst/>
                <a:latin typeface="inherit"/>
                <a:ea typeface="Times New Roman" panose="02020603050405020304" pitchFamily="18" charset="0"/>
                <a:cs typeface="Arial" panose="020B0604020202020204" pitchFamily="34" charset="0"/>
              </a:rPr>
              <a:t>Ahuja Committee</a:t>
            </a:r>
          </a:p>
          <a:p>
            <a:pPr marL="0" indent="0">
              <a:buNone/>
            </a:pPr>
            <a:endParaRPr lang="en-US"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dirty="0"/>
              <a:t>8. </a:t>
            </a:r>
            <a:r>
              <a:rPr lang="en-US" b="1" dirty="0">
                <a:solidFill>
                  <a:srgbClr val="000000"/>
                </a:solidFill>
                <a:effectLst/>
                <a:latin typeface="inherit"/>
                <a:ea typeface="Times New Roman" panose="02020603050405020304" pitchFamily="18" charset="0"/>
                <a:cs typeface="Arial" panose="020B0604020202020204" pitchFamily="34" charset="0"/>
              </a:rPr>
              <a:t>Dhillon Committee</a:t>
            </a:r>
          </a:p>
          <a:p>
            <a:pPr marL="0" indent="0">
              <a:buNone/>
            </a:pPr>
            <a:endParaRPr lang="en-US"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dirty="0"/>
              <a:t>9. </a:t>
            </a:r>
            <a:r>
              <a:rPr lang="en-US" b="1" dirty="0">
                <a:solidFill>
                  <a:srgbClr val="000000"/>
                </a:solidFill>
                <a:effectLst/>
                <a:latin typeface="inherit"/>
                <a:ea typeface="Times New Roman" panose="02020603050405020304" pitchFamily="18" charset="0"/>
                <a:cs typeface="Arial" panose="020B0604020202020204" pitchFamily="34" charset="0"/>
              </a:rPr>
              <a:t>Narula Committee</a:t>
            </a:r>
          </a:p>
          <a:p>
            <a:pPr marL="0" indent="0">
              <a:buNone/>
            </a:pPr>
            <a:endParaRPr lang="en-US"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dirty="0"/>
              <a:t>10. </a:t>
            </a:r>
            <a:r>
              <a:rPr lang="en-US" b="1" dirty="0">
                <a:solidFill>
                  <a:srgbClr val="000000"/>
                </a:solidFill>
                <a:effectLst/>
                <a:latin typeface="inherit"/>
                <a:ea typeface="Times New Roman" panose="02020603050405020304" pitchFamily="18" charset="0"/>
                <a:cs typeface="Arial" panose="020B0604020202020204" pitchFamily="34" charset="0"/>
              </a:rPr>
              <a:t>The Nanavati Commission (ends in Feb. 2005)</a:t>
            </a:r>
            <a:endParaRPr lang="en-US"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345436025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EF29D-0A74-0C5C-3AA3-A264E502B2D1}"/>
              </a:ext>
            </a:extLst>
          </p:cNvPr>
          <p:cNvSpPr>
            <a:spLocks noGrp="1"/>
          </p:cNvSpPr>
          <p:nvPr>
            <p:ph type="title"/>
          </p:nvPr>
        </p:nvSpPr>
        <p:spPr/>
        <p:txBody>
          <a:bodyPr/>
          <a:lstStyle/>
          <a:p>
            <a:r>
              <a:rPr lang="en-US" dirty="0"/>
              <a:t>                         INVESTIGATIONS (Official)</a:t>
            </a:r>
            <a:br>
              <a:rPr lang="en-US" dirty="0"/>
            </a:br>
            <a:r>
              <a:rPr lang="en-US" dirty="0"/>
              <a:t>                         </a:t>
            </a:r>
            <a:r>
              <a:rPr lang="en-US" dirty="0" err="1"/>
              <a:t>Nanawati</a:t>
            </a:r>
            <a:r>
              <a:rPr lang="en-US" dirty="0"/>
              <a:t> Commission</a:t>
            </a:r>
          </a:p>
        </p:txBody>
      </p:sp>
      <p:pic>
        <p:nvPicPr>
          <p:cNvPr id="6" name="Content Placeholder 5" descr="A person in a suit and tie&#10;&#10;Description automatically generated">
            <a:extLst>
              <a:ext uri="{FF2B5EF4-FFF2-40B4-BE49-F238E27FC236}">
                <a16:creationId xmlns:a16="http://schemas.microsoft.com/office/drawing/2014/main" id="{6BF28B46-C03A-8633-57EA-5869D311914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993424"/>
            <a:ext cx="5181600" cy="4015740"/>
          </a:xfrm>
        </p:spPr>
      </p:pic>
      <p:sp>
        <p:nvSpPr>
          <p:cNvPr id="4" name="Content Placeholder 3">
            <a:extLst>
              <a:ext uri="{FF2B5EF4-FFF2-40B4-BE49-F238E27FC236}">
                <a16:creationId xmlns:a16="http://schemas.microsoft.com/office/drawing/2014/main" id="{8768EC89-641E-FE51-C2C0-A974576BC9AB}"/>
              </a:ext>
            </a:extLst>
          </p:cNvPr>
          <p:cNvSpPr>
            <a:spLocks noGrp="1"/>
          </p:cNvSpPr>
          <p:nvPr>
            <p:ph sz="half" idx="2"/>
          </p:nvPr>
        </p:nvSpPr>
        <p:spPr/>
        <p:txBody>
          <a:bodyPr/>
          <a:lstStyle/>
          <a:p>
            <a:r>
              <a:rPr lang="en-US" dirty="0"/>
              <a:t>G.T. </a:t>
            </a:r>
            <a:r>
              <a:rPr lang="en-US" dirty="0" err="1"/>
              <a:t>Nanawati</a:t>
            </a:r>
            <a:r>
              <a:rPr lang="en-US" dirty="0"/>
              <a:t> (1935—2021)</a:t>
            </a:r>
          </a:p>
          <a:p>
            <a:r>
              <a:rPr lang="en-US" dirty="0"/>
              <a:t>Supreme Court (1995—2000)</a:t>
            </a:r>
          </a:p>
          <a:p>
            <a:r>
              <a:rPr lang="en-US" dirty="0"/>
              <a:t>Ret. Judge</a:t>
            </a:r>
            <a:r>
              <a:rPr lang="en-US"/>
              <a:t>/Justice </a:t>
            </a:r>
            <a:r>
              <a:rPr lang="en-US" dirty="0"/>
              <a:t>appointed in May 2000</a:t>
            </a:r>
          </a:p>
          <a:p>
            <a:r>
              <a:rPr lang="en-US" dirty="0"/>
              <a:t>One Man Commission</a:t>
            </a:r>
          </a:p>
          <a:p>
            <a:r>
              <a:rPr lang="en-US" dirty="0"/>
              <a:t>Report issued on Feb. 9, 2005</a:t>
            </a:r>
          </a:p>
        </p:txBody>
      </p:sp>
    </p:spTree>
    <p:extLst>
      <p:ext uri="{BB962C8B-B14F-4D97-AF65-F5344CB8AC3E}">
        <p14:creationId xmlns:p14="http://schemas.microsoft.com/office/powerpoint/2010/main" val="346268932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6235C-CE22-C4F4-9824-BDE2CC92D213}"/>
              </a:ext>
            </a:extLst>
          </p:cNvPr>
          <p:cNvSpPr>
            <a:spLocks noGrp="1"/>
          </p:cNvSpPr>
          <p:nvPr>
            <p:ph type="title"/>
          </p:nvPr>
        </p:nvSpPr>
        <p:spPr>
          <a:xfrm>
            <a:off x="838200" y="365125"/>
            <a:ext cx="10515600" cy="1325563"/>
          </a:xfrm>
        </p:spPr>
        <p:txBody>
          <a:bodyPr/>
          <a:lstStyle/>
          <a:p>
            <a:r>
              <a:rPr lang="en-US" dirty="0"/>
              <a:t>Manmohan Singh reacted to </a:t>
            </a:r>
            <a:r>
              <a:rPr lang="en-US" dirty="0" err="1"/>
              <a:t>Nanawati</a:t>
            </a:r>
            <a:r>
              <a:rPr lang="en-US" dirty="0"/>
              <a:t> Report </a:t>
            </a:r>
          </a:p>
        </p:txBody>
      </p:sp>
      <p:pic>
        <p:nvPicPr>
          <p:cNvPr id="6" name="Content Placeholder 5" descr="A person with a turban and glasses&#10;&#10;Description automatically generated">
            <a:extLst>
              <a:ext uri="{FF2B5EF4-FFF2-40B4-BE49-F238E27FC236}">
                <a16:creationId xmlns:a16="http://schemas.microsoft.com/office/drawing/2014/main" id="{FF2343B5-D82A-C155-1E38-99745B557C0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462212" y="2820194"/>
            <a:ext cx="1933575" cy="2362200"/>
          </a:xfrm>
        </p:spPr>
      </p:pic>
      <p:sp>
        <p:nvSpPr>
          <p:cNvPr id="4" name="Content Placeholder 3">
            <a:extLst>
              <a:ext uri="{FF2B5EF4-FFF2-40B4-BE49-F238E27FC236}">
                <a16:creationId xmlns:a16="http://schemas.microsoft.com/office/drawing/2014/main" id="{B36ED021-EDFC-14C2-FFB5-89E379B31153}"/>
              </a:ext>
            </a:extLst>
          </p:cNvPr>
          <p:cNvSpPr>
            <a:spLocks noGrp="1"/>
          </p:cNvSpPr>
          <p:nvPr>
            <p:ph sz="half" idx="2"/>
          </p:nvPr>
        </p:nvSpPr>
        <p:spPr>
          <a:xfrm>
            <a:off x="6172200" y="1825625"/>
            <a:ext cx="5181600" cy="4351338"/>
          </a:xfrm>
        </p:spPr>
        <p:txBody>
          <a:bodyPr/>
          <a:lstStyle/>
          <a:p>
            <a:r>
              <a:rPr lang="en-US" dirty="0"/>
              <a:t>Indian Prime Minister </a:t>
            </a:r>
            <a:r>
              <a:rPr lang="en-US" dirty="0">
                <a:hlinkClick r:id="rId3" tooltip="Manmohan Singh"/>
              </a:rPr>
              <a:t>Manmohan Singh</a:t>
            </a:r>
            <a:r>
              <a:rPr lang="en-US" dirty="0"/>
              <a:t> apologized to the Sikh community for </a:t>
            </a:r>
            <a:r>
              <a:rPr lang="en-US" dirty="0">
                <a:hlinkClick r:id="rId4"/>
              </a:rPr>
              <a:t>Operation Blue Star</a:t>
            </a:r>
            <a:r>
              <a:rPr lang="en-US" dirty="0"/>
              <a:t> and the killings, looting &amp; destructions that followed. </a:t>
            </a:r>
          </a:p>
          <a:p>
            <a:endParaRPr lang="en-US" dirty="0"/>
          </a:p>
          <a:p>
            <a:r>
              <a:rPr lang="en-US" dirty="0"/>
              <a:t>But where is the JUSTICE?</a:t>
            </a:r>
          </a:p>
        </p:txBody>
      </p:sp>
    </p:spTree>
    <p:extLst>
      <p:ext uri="{BB962C8B-B14F-4D97-AF65-F5344CB8AC3E}">
        <p14:creationId xmlns:p14="http://schemas.microsoft.com/office/powerpoint/2010/main" val="52624423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C692D-8B00-D030-37D4-8BCD1014E2B2}"/>
              </a:ext>
            </a:extLst>
          </p:cNvPr>
          <p:cNvSpPr>
            <a:spLocks noGrp="1"/>
          </p:cNvSpPr>
          <p:nvPr>
            <p:ph type="title"/>
          </p:nvPr>
        </p:nvSpPr>
        <p:spPr/>
        <p:txBody>
          <a:bodyPr/>
          <a:lstStyle/>
          <a:p>
            <a:r>
              <a:rPr lang="en-US" dirty="0"/>
              <a:t>              President Barack H. Obama </a:t>
            </a:r>
            <a:br>
              <a:rPr lang="en-US" dirty="0"/>
            </a:br>
            <a:r>
              <a:rPr lang="en-US" dirty="0"/>
              <a:t>                         </a:t>
            </a:r>
            <a:r>
              <a:rPr lang="en-US"/>
              <a:t>published in 2020</a:t>
            </a:r>
            <a:endParaRPr lang="en-US" dirty="0"/>
          </a:p>
        </p:txBody>
      </p:sp>
      <p:pic>
        <p:nvPicPr>
          <p:cNvPr id="6" name="Content Placeholder 5" descr="A person in a suit smiling&#10;&#10;Description automatically generated">
            <a:extLst>
              <a:ext uri="{FF2B5EF4-FFF2-40B4-BE49-F238E27FC236}">
                <a16:creationId xmlns:a16="http://schemas.microsoft.com/office/drawing/2014/main" id="{831C28FC-2EEB-2E9E-1BEF-E4F19E3A52F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995673" y="1825625"/>
            <a:ext cx="2866654" cy="4351338"/>
          </a:xfrm>
        </p:spPr>
      </p:pic>
      <p:sp>
        <p:nvSpPr>
          <p:cNvPr id="4" name="Content Placeholder 3">
            <a:extLst>
              <a:ext uri="{FF2B5EF4-FFF2-40B4-BE49-F238E27FC236}">
                <a16:creationId xmlns:a16="http://schemas.microsoft.com/office/drawing/2014/main" id="{9C0EF5A2-89D4-8A68-6609-99732ED7A916}"/>
              </a:ext>
            </a:extLst>
          </p:cNvPr>
          <p:cNvSpPr>
            <a:spLocks noGrp="1"/>
          </p:cNvSpPr>
          <p:nvPr>
            <p:ph sz="half" idx="2"/>
          </p:nvPr>
        </p:nvSpPr>
        <p:spPr/>
        <p:txBody>
          <a:bodyPr/>
          <a:lstStyle/>
          <a:p>
            <a:r>
              <a:rPr lang="en-US" dirty="0"/>
              <a:t>On page 600, he refers to PM Manmohan Singh as:</a:t>
            </a:r>
          </a:p>
          <a:p>
            <a:endParaRPr lang="en-US" dirty="0"/>
          </a:p>
          <a:p>
            <a:pPr marL="0" indent="0">
              <a:buNone/>
            </a:pPr>
            <a:r>
              <a:rPr lang="en-US" dirty="0"/>
              <a:t>             “ … a member of the tiny often persecuted Sikh </a:t>
            </a:r>
            <a:r>
              <a:rPr lang="en-US"/>
              <a:t>religious minority….”</a:t>
            </a:r>
          </a:p>
        </p:txBody>
      </p:sp>
    </p:spTree>
    <p:extLst>
      <p:ext uri="{BB962C8B-B14F-4D97-AF65-F5344CB8AC3E}">
        <p14:creationId xmlns:p14="http://schemas.microsoft.com/office/powerpoint/2010/main" val="11323662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47AFD-C0F2-E1BC-B445-4D15FD7E3550}"/>
              </a:ext>
            </a:extLst>
          </p:cNvPr>
          <p:cNvSpPr>
            <a:spLocks noGrp="1"/>
          </p:cNvSpPr>
          <p:nvPr>
            <p:ph type="title"/>
          </p:nvPr>
        </p:nvSpPr>
        <p:spPr>
          <a:xfrm>
            <a:off x="777465" y="388070"/>
            <a:ext cx="11615625" cy="1588058"/>
          </a:xfrm>
          <a:solidFill>
            <a:schemeClr val="accent6">
              <a:lumMod val="40000"/>
              <a:lumOff val="60000"/>
            </a:schemeClr>
          </a:solidFill>
        </p:spPr>
        <p:txBody>
          <a:bodyPr>
            <a:normAutofit fontScale="90000"/>
          </a:bodyPr>
          <a:lstStyle/>
          <a:p>
            <a:br>
              <a:rPr lang="en-US" dirty="0"/>
            </a:br>
            <a:br>
              <a:rPr lang="en-US" dirty="0"/>
            </a:br>
            <a:br>
              <a:rPr lang="en-US" dirty="0"/>
            </a:br>
            <a:r>
              <a:rPr lang="en-US" dirty="0"/>
              <a:t>Four Massive Mughals’ army attacks on 6</a:t>
            </a:r>
            <a:r>
              <a:rPr lang="en-US" baseline="30000" dirty="0"/>
              <a:t>th</a:t>
            </a:r>
            <a:r>
              <a:rPr lang="en-US" dirty="0"/>
              <a:t> Guru, Thirteen on the 10</a:t>
            </a:r>
            <a:r>
              <a:rPr lang="en-US" baseline="30000" dirty="0"/>
              <a:t>th</a:t>
            </a:r>
            <a:r>
              <a:rPr lang="en-US" dirty="0"/>
              <a:t> Guru: Discrimination 1634-1708 </a:t>
            </a:r>
          </a:p>
        </p:txBody>
      </p:sp>
      <p:sp>
        <p:nvSpPr>
          <p:cNvPr id="3" name="Content Placeholder 2">
            <a:extLst>
              <a:ext uri="{FF2B5EF4-FFF2-40B4-BE49-F238E27FC236}">
                <a16:creationId xmlns:a16="http://schemas.microsoft.com/office/drawing/2014/main" id="{093BEB7A-A02C-4434-6C96-0D5FD4B0D33E}"/>
              </a:ext>
            </a:extLst>
          </p:cNvPr>
          <p:cNvSpPr>
            <a:spLocks noGrp="1"/>
          </p:cNvSpPr>
          <p:nvPr>
            <p:ph idx="1"/>
          </p:nvPr>
        </p:nvSpPr>
        <p:spPr>
          <a:solidFill>
            <a:schemeClr val="accent4">
              <a:lumMod val="60000"/>
              <a:lumOff val="40000"/>
            </a:schemeClr>
          </a:solidFill>
        </p:spPr>
        <p:txBody>
          <a:bodyPr>
            <a:normAutofit fontScale="92500" lnSpcReduction="10000"/>
          </a:bodyPr>
          <a:lstStyle/>
          <a:p>
            <a:r>
              <a:rPr lang="en-US" b="1" dirty="0"/>
              <a:t>The gigantic Mughal army infrastructure and Hindu Chiefs</a:t>
            </a:r>
            <a:r>
              <a:rPr lang="en-US" dirty="0"/>
              <a:t> carry out organized attacks on Sikhs with a view to silence and dehumanize them forever.</a:t>
            </a:r>
          </a:p>
          <a:p>
            <a:r>
              <a:rPr lang="en-US" b="1" dirty="0"/>
              <a:t>1707-1712 Mughal Emperor Bahadur Shah and Farrukh </a:t>
            </a:r>
            <a:r>
              <a:rPr lang="en-US" b="1" dirty="0" err="1"/>
              <a:t>Siyar</a:t>
            </a:r>
            <a:r>
              <a:rPr lang="en-US" b="1" dirty="0"/>
              <a:t> </a:t>
            </a:r>
            <a:r>
              <a:rPr lang="en-US" dirty="0"/>
              <a:t>reiterated the policy of Sikhs extermination</a:t>
            </a:r>
          </a:p>
          <a:p>
            <a:r>
              <a:rPr lang="en-US" dirty="0"/>
              <a:t>“The Mughal Emperor released a Royal Edict on December 10, 1710</a:t>
            </a:r>
            <a:r>
              <a:rPr lang="en-US" sz="2700" b="1" dirty="0"/>
              <a:t>, “Kill the disciples of Nanak (the Sikhs) where they were found.” Ref. Ganda Singh</a:t>
            </a:r>
          </a:p>
          <a:p>
            <a:r>
              <a:rPr lang="en-US" dirty="0"/>
              <a:t>” </a:t>
            </a:r>
            <a:r>
              <a:rPr lang="en-US" b="1" dirty="0"/>
              <a:t>Historian writes, Emperor </a:t>
            </a:r>
            <a:r>
              <a:rPr lang="en-US" sz="2700" b="1" dirty="0"/>
              <a:t>Farrukh </a:t>
            </a:r>
            <a:r>
              <a:rPr lang="en-US" sz="2700" b="1" dirty="0" err="1"/>
              <a:t>Siyar</a:t>
            </a:r>
            <a:r>
              <a:rPr lang="en-US" sz="2700" b="1" dirty="0"/>
              <a:t> on March 5, 1716, repeated general massacre of Sikhs – men, women, and children.”</a:t>
            </a:r>
          </a:p>
          <a:p>
            <a:endParaRPr lang="en-US" dirty="0"/>
          </a:p>
        </p:txBody>
      </p:sp>
    </p:spTree>
    <p:extLst>
      <p:ext uri="{BB962C8B-B14F-4D97-AF65-F5344CB8AC3E}">
        <p14:creationId xmlns:p14="http://schemas.microsoft.com/office/powerpoint/2010/main" val="383994870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8CDDC-E4EF-5B95-073A-4B7EE30DC330}"/>
              </a:ext>
            </a:extLst>
          </p:cNvPr>
          <p:cNvSpPr>
            <a:spLocks noGrp="1"/>
          </p:cNvSpPr>
          <p:nvPr>
            <p:ph type="title"/>
          </p:nvPr>
        </p:nvSpPr>
        <p:spPr/>
        <p:txBody>
          <a:bodyPr/>
          <a:lstStyle/>
          <a:p>
            <a:r>
              <a:rPr lang="en-US" dirty="0"/>
              <a:t>                            Who Are the Guilty?</a:t>
            </a:r>
            <a:br>
              <a:rPr lang="en-US" dirty="0"/>
            </a:br>
            <a:r>
              <a:rPr lang="en-US" dirty="0"/>
              <a:t>                               (1984) POLITICIANS</a:t>
            </a:r>
          </a:p>
        </p:txBody>
      </p:sp>
      <p:sp>
        <p:nvSpPr>
          <p:cNvPr id="3" name="Content Placeholder 2">
            <a:extLst>
              <a:ext uri="{FF2B5EF4-FFF2-40B4-BE49-F238E27FC236}">
                <a16:creationId xmlns:a16="http://schemas.microsoft.com/office/drawing/2014/main" id="{5AD163D7-6E96-B353-0974-2C27631BA6CB}"/>
              </a:ext>
            </a:extLst>
          </p:cNvPr>
          <p:cNvSpPr>
            <a:spLocks noGrp="1"/>
          </p:cNvSpPr>
          <p:nvPr>
            <p:ph sz="half" idx="1"/>
          </p:nvPr>
        </p:nvSpPr>
        <p:spPr/>
        <p:txBody>
          <a:bodyPr/>
          <a:lstStyle/>
          <a:p>
            <a:pPr marL="514350" indent="-514350">
              <a:buAutoNum type="arabicPeriod"/>
            </a:pPr>
            <a:r>
              <a:rPr lang="en-US">
                <a:solidFill>
                  <a:srgbClr val="FF0000"/>
                </a:solidFill>
              </a:rPr>
              <a:t>H</a:t>
            </a:r>
            <a:r>
              <a:rPr lang="en-US" dirty="0">
                <a:solidFill>
                  <a:srgbClr val="FF0000"/>
                </a:solidFill>
              </a:rPr>
              <a:t>.K.L. Bhagat</a:t>
            </a:r>
          </a:p>
          <a:p>
            <a:pPr marL="514350" indent="-514350">
              <a:buAutoNum type="arabicPeriod"/>
            </a:pPr>
            <a:r>
              <a:rPr lang="en-US" dirty="0"/>
              <a:t>Babu Ram Sharma</a:t>
            </a:r>
          </a:p>
          <a:p>
            <a:pPr marL="514350" indent="-514350">
              <a:buAutoNum type="arabicPeriod"/>
            </a:pPr>
            <a:r>
              <a:rPr lang="en-US" dirty="0">
                <a:solidFill>
                  <a:srgbClr val="FF0000"/>
                </a:solidFill>
              </a:rPr>
              <a:t>Sajjan Kumar</a:t>
            </a:r>
          </a:p>
          <a:p>
            <a:pPr marL="514350" indent="-514350">
              <a:buAutoNum type="arabicPeriod"/>
            </a:pPr>
            <a:r>
              <a:rPr lang="en-US" dirty="0"/>
              <a:t>Lalit </a:t>
            </a:r>
            <a:r>
              <a:rPr lang="en-US" dirty="0" err="1"/>
              <a:t>Makan</a:t>
            </a:r>
            <a:endParaRPr lang="en-US" dirty="0"/>
          </a:p>
          <a:p>
            <a:pPr marL="514350" indent="-514350">
              <a:buAutoNum type="arabicPeriod"/>
            </a:pPr>
            <a:r>
              <a:rPr lang="en-US" dirty="0"/>
              <a:t>Dharam Das Shastri</a:t>
            </a:r>
          </a:p>
          <a:p>
            <a:pPr marL="514350" indent="-514350">
              <a:buAutoNum type="arabicPeriod"/>
            </a:pPr>
            <a:r>
              <a:rPr lang="en-US" dirty="0">
                <a:solidFill>
                  <a:srgbClr val="FF0000"/>
                </a:solidFill>
              </a:rPr>
              <a:t>Jagdish </a:t>
            </a:r>
            <a:r>
              <a:rPr lang="en-US" dirty="0" err="1">
                <a:solidFill>
                  <a:srgbClr val="FF0000"/>
                </a:solidFill>
              </a:rPr>
              <a:t>Tytler</a:t>
            </a:r>
            <a:endParaRPr lang="en-US" dirty="0">
              <a:solidFill>
                <a:srgbClr val="FF0000"/>
              </a:solidFill>
            </a:endParaRPr>
          </a:p>
          <a:p>
            <a:pPr marL="514350" indent="-514350">
              <a:buAutoNum type="arabicPeriod"/>
            </a:pPr>
            <a:r>
              <a:rPr lang="en-US" dirty="0"/>
              <a:t>Mahendra</a:t>
            </a:r>
          </a:p>
          <a:p>
            <a:pPr marL="514350" indent="-514350">
              <a:buAutoNum type="arabicPeriod"/>
            </a:pPr>
            <a:r>
              <a:rPr lang="en-US" dirty="0"/>
              <a:t>Mangat Ram </a:t>
            </a:r>
            <a:r>
              <a:rPr lang="en-US" dirty="0" err="1"/>
              <a:t>Singal</a:t>
            </a:r>
            <a:endParaRPr lang="en-US" dirty="0"/>
          </a:p>
        </p:txBody>
      </p:sp>
      <p:sp>
        <p:nvSpPr>
          <p:cNvPr id="4" name="Content Placeholder 3">
            <a:extLst>
              <a:ext uri="{FF2B5EF4-FFF2-40B4-BE49-F238E27FC236}">
                <a16:creationId xmlns:a16="http://schemas.microsoft.com/office/drawing/2014/main" id="{4C456220-7B94-95D4-E58F-543056A8A433}"/>
              </a:ext>
            </a:extLst>
          </p:cNvPr>
          <p:cNvSpPr>
            <a:spLocks noGrp="1"/>
          </p:cNvSpPr>
          <p:nvPr>
            <p:ph sz="half" idx="2"/>
          </p:nvPr>
        </p:nvSpPr>
        <p:spPr/>
        <p:txBody>
          <a:bodyPr/>
          <a:lstStyle/>
          <a:p>
            <a:pPr marL="0" indent="0">
              <a:buNone/>
            </a:pPr>
            <a:r>
              <a:rPr lang="en-US" dirty="0"/>
              <a:t>9. Dr. Ashok Kumar</a:t>
            </a:r>
          </a:p>
          <a:p>
            <a:pPr marL="0" indent="0">
              <a:buNone/>
            </a:pPr>
            <a:r>
              <a:rPr lang="en-US" dirty="0"/>
              <a:t>10. </a:t>
            </a:r>
            <a:r>
              <a:rPr lang="en-US" dirty="0" err="1"/>
              <a:t>Sukhan</a:t>
            </a:r>
            <a:r>
              <a:rPr lang="en-US" dirty="0"/>
              <a:t> Lal Sood </a:t>
            </a:r>
          </a:p>
          <a:p>
            <a:pPr marL="0" indent="0">
              <a:buNone/>
            </a:pPr>
            <a:r>
              <a:rPr lang="en-US" dirty="0"/>
              <a:t>11. Jagdish Chander </a:t>
            </a:r>
            <a:r>
              <a:rPr lang="en-US" dirty="0" err="1"/>
              <a:t>Tokas</a:t>
            </a:r>
            <a:endParaRPr lang="en-US" dirty="0"/>
          </a:p>
          <a:p>
            <a:pPr marL="0" indent="0">
              <a:buNone/>
            </a:pPr>
            <a:r>
              <a:rPr lang="en-US" dirty="0"/>
              <a:t>12. Ishwar Singh</a:t>
            </a:r>
          </a:p>
          <a:p>
            <a:pPr marL="0" indent="0">
              <a:buNone/>
            </a:pPr>
            <a:r>
              <a:rPr lang="en-US" dirty="0"/>
              <a:t>13. Balwant Khokhar</a:t>
            </a:r>
          </a:p>
          <a:p>
            <a:pPr marL="0" indent="0">
              <a:buNone/>
            </a:pPr>
            <a:r>
              <a:rPr lang="en-US" dirty="0"/>
              <a:t>14. Faiz Mohammad</a:t>
            </a:r>
          </a:p>
          <a:p>
            <a:pPr marL="0" indent="0">
              <a:buNone/>
            </a:pPr>
            <a:r>
              <a:rPr lang="en-US" dirty="0"/>
              <a:t>15. Ratan</a:t>
            </a:r>
          </a:p>
          <a:p>
            <a:pPr marL="0" indent="0">
              <a:buNone/>
            </a:pPr>
            <a:r>
              <a:rPr lang="en-US" dirty="0"/>
              <a:t>16. Satbir Singh</a:t>
            </a:r>
          </a:p>
        </p:txBody>
      </p:sp>
    </p:spTree>
    <p:extLst>
      <p:ext uri="{BB962C8B-B14F-4D97-AF65-F5344CB8AC3E}">
        <p14:creationId xmlns:p14="http://schemas.microsoft.com/office/powerpoint/2010/main" val="172810462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4D959-3D92-2618-5CC1-7264FB97EDC6}"/>
              </a:ext>
            </a:extLst>
          </p:cNvPr>
          <p:cNvSpPr>
            <a:spLocks noGrp="1"/>
          </p:cNvSpPr>
          <p:nvPr>
            <p:ph type="title"/>
          </p:nvPr>
        </p:nvSpPr>
        <p:spPr/>
        <p:txBody>
          <a:bodyPr/>
          <a:lstStyle/>
          <a:p>
            <a:r>
              <a:rPr lang="en-US" dirty="0"/>
              <a:t>                               Who Are the Guilty?</a:t>
            </a:r>
            <a:br>
              <a:rPr lang="en-US" dirty="0"/>
            </a:br>
            <a:r>
              <a:rPr lang="en-US" dirty="0"/>
              <a:t>                                         (1984) POLICE</a:t>
            </a:r>
          </a:p>
        </p:txBody>
      </p:sp>
      <p:sp>
        <p:nvSpPr>
          <p:cNvPr id="3" name="Content Placeholder 2">
            <a:extLst>
              <a:ext uri="{FF2B5EF4-FFF2-40B4-BE49-F238E27FC236}">
                <a16:creationId xmlns:a16="http://schemas.microsoft.com/office/drawing/2014/main" id="{7175EA38-8480-952C-0AD2-13F118088428}"/>
              </a:ext>
            </a:extLst>
          </p:cNvPr>
          <p:cNvSpPr>
            <a:spLocks noGrp="1"/>
          </p:cNvSpPr>
          <p:nvPr>
            <p:ph sz="half" idx="1"/>
          </p:nvPr>
        </p:nvSpPr>
        <p:spPr/>
        <p:txBody>
          <a:bodyPr>
            <a:normAutofit lnSpcReduction="10000"/>
          </a:bodyPr>
          <a:lstStyle/>
          <a:p>
            <a:pPr marL="514350" indent="-514350">
              <a:buAutoNum type="arabicPeriod"/>
            </a:pPr>
            <a:r>
              <a:rPr lang="en-US" dirty="0"/>
              <a:t>ACP Malhotra</a:t>
            </a:r>
          </a:p>
          <a:p>
            <a:pPr marL="514350" indent="-514350">
              <a:buAutoNum type="arabicPeriod"/>
            </a:pPr>
            <a:r>
              <a:rPr lang="en-US" dirty="0"/>
              <a:t>Jai Singh</a:t>
            </a:r>
          </a:p>
          <a:p>
            <a:pPr marL="514350" indent="-514350">
              <a:buAutoNum type="arabicPeriod"/>
            </a:pPr>
            <a:r>
              <a:rPr lang="en-US" dirty="0"/>
              <a:t>Rao Ram Mehar</a:t>
            </a:r>
          </a:p>
          <a:p>
            <a:pPr marL="514350" indent="-514350">
              <a:buAutoNum type="arabicPeriod"/>
            </a:pPr>
            <a:r>
              <a:rPr lang="en-US" dirty="0"/>
              <a:t>Hari Ram </a:t>
            </a:r>
            <a:r>
              <a:rPr lang="en-US" dirty="0" err="1"/>
              <a:t>Bahtti</a:t>
            </a:r>
            <a:endParaRPr lang="en-US" dirty="0"/>
          </a:p>
          <a:p>
            <a:pPr marL="514350" indent="-514350">
              <a:buAutoNum type="arabicPeriod"/>
            </a:pPr>
            <a:r>
              <a:rPr lang="en-US" dirty="0" err="1"/>
              <a:t>Ravtas</a:t>
            </a:r>
            <a:r>
              <a:rPr lang="en-US" dirty="0"/>
              <a:t> Singh</a:t>
            </a:r>
          </a:p>
          <a:p>
            <a:pPr marL="514350" indent="-514350">
              <a:buAutoNum type="arabicPeriod"/>
            </a:pPr>
            <a:r>
              <a:rPr lang="en-US" dirty="0" err="1"/>
              <a:t>Survir</a:t>
            </a:r>
            <a:r>
              <a:rPr lang="en-US" dirty="0"/>
              <a:t> Singh</a:t>
            </a:r>
          </a:p>
          <a:p>
            <a:pPr marL="514350" indent="-514350">
              <a:buAutoNum type="arabicPeriod"/>
            </a:pPr>
            <a:r>
              <a:rPr lang="en-US" dirty="0"/>
              <a:t>R.D. Singh </a:t>
            </a:r>
          </a:p>
          <a:p>
            <a:pPr marL="514350" indent="-514350">
              <a:buAutoNum type="arabicPeriod"/>
            </a:pPr>
            <a:r>
              <a:rPr lang="en-US" dirty="0"/>
              <a:t>S.H.O &amp; Constables R.K. Puram, Sector I.V.P.S.</a:t>
            </a:r>
          </a:p>
        </p:txBody>
      </p:sp>
      <p:sp>
        <p:nvSpPr>
          <p:cNvPr id="4" name="Content Placeholder 3">
            <a:extLst>
              <a:ext uri="{FF2B5EF4-FFF2-40B4-BE49-F238E27FC236}">
                <a16:creationId xmlns:a16="http://schemas.microsoft.com/office/drawing/2014/main" id="{C4DD397C-5189-022F-02E1-DBE7F2B72AF2}"/>
              </a:ext>
            </a:extLst>
          </p:cNvPr>
          <p:cNvSpPr>
            <a:spLocks noGrp="1"/>
          </p:cNvSpPr>
          <p:nvPr>
            <p:ph sz="half" idx="2"/>
          </p:nvPr>
        </p:nvSpPr>
        <p:spPr/>
        <p:txBody>
          <a:bodyPr>
            <a:normAutofit lnSpcReduction="10000"/>
          </a:bodyPr>
          <a:lstStyle/>
          <a:p>
            <a:pPr marL="0" indent="0">
              <a:buNone/>
            </a:pPr>
            <a:r>
              <a:rPr lang="en-US" dirty="0"/>
              <a:t>9. Tyagi</a:t>
            </a:r>
          </a:p>
          <a:p>
            <a:pPr marL="0" indent="0">
              <a:buNone/>
            </a:pPr>
            <a:r>
              <a:rPr lang="en-US" dirty="0"/>
              <a:t>10. Rana</a:t>
            </a:r>
          </a:p>
          <a:p>
            <a:pPr marL="0" indent="0">
              <a:buNone/>
            </a:pPr>
            <a:r>
              <a:rPr lang="en-US" dirty="0"/>
              <a:t>11. </a:t>
            </a:r>
            <a:r>
              <a:rPr lang="en-US" dirty="0" err="1"/>
              <a:t>Moolchand</a:t>
            </a:r>
            <a:endParaRPr lang="en-US" dirty="0"/>
          </a:p>
          <a:p>
            <a:pPr marL="0" indent="0">
              <a:buNone/>
            </a:pPr>
            <a:r>
              <a:rPr lang="en-US" dirty="0"/>
              <a:t>12. </a:t>
            </a:r>
            <a:r>
              <a:rPr lang="en-US" dirty="0" err="1"/>
              <a:t>Bakshi</a:t>
            </a:r>
            <a:endParaRPr lang="en-US" dirty="0"/>
          </a:p>
          <a:p>
            <a:pPr marL="0" indent="0">
              <a:buNone/>
            </a:pPr>
            <a:r>
              <a:rPr lang="en-US" dirty="0"/>
              <a:t>13. Rajvir Singh</a:t>
            </a:r>
          </a:p>
        </p:txBody>
      </p:sp>
    </p:spTree>
    <p:extLst>
      <p:ext uri="{BB962C8B-B14F-4D97-AF65-F5344CB8AC3E}">
        <p14:creationId xmlns:p14="http://schemas.microsoft.com/office/powerpoint/2010/main" val="276105871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1530C-032A-5D83-F8A9-559B9E73B195}"/>
              </a:ext>
            </a:extLst>
          </p:cNvPr>
          <p:cNvSpPr>
            <a:spLocks noGrp="1"/>
          </p:cNvSpPr>
          <p:nvPr>
            <p:ph type="title"/>
          </p:nvPr>
        </p:nvSpPr>
        <p:spPr/>
        <p:txBody>
          <a:bodyPr/>
          <a:lstStyle/>
          <a:p>
            <a:r>
              <a:rPr lang="en-US" dirty="0"/>
              <a:t>                           H.K.L. Bhagat (1921—2005)</a:t>
            </a:r>
          </a:p>
        </p:txBody>
      </p:sp>
      <p:pic>
        <p:nvPicPr>
          <p:cNvPr id="6" name="Content Placeholder 5" descr="A person wearing a hat and sunglasses&#10;&#10;Description automatically generated">
            <a:extLst>
              <a:ext uri="{FF2B5EF4-FFF2-40B4-BE49-F238E27FC236}">
                <a16:creationId xmlns:a16="http://schemas.microsoft.com/office/drawing/2014/main" id="{80219661-CF15-294E-CAEE-8095B155BBD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612157" y="1825625"/>
            <a:ext cx="3633685" cy="4351338"/>
          </a:xfrm>
        </p:spPr>
      </p:pic>
      <p:sp>
        <p:nvSpPr>
          <p:cNvPr id="4" name="Content Placeholder 3">
            <a:extLst>
              <a:ext uri="{FF2B5EF4-FFF2-40B4-BE49-F238E27FC236}">
                <a16:creationId xmlns:a16="http://schemas.microsoft.com/office/drawing/2014/main" id="{32982A8F-B41F-1A6D-798A-807D68BF2C78}"/>
              </a:ext>
            </a:extLst>
          </p:cNvPr>
          <p:cNvSpPr>
            <a:spLocks noGrp="1"/>
          </p:cNvSpPr>
          <p:nvPr>
            <p:ph sz="half" idx="2"/>
          </p:nvPr>
        </p:nvSpPr>
        <p:spPr/>
        <p:txBody>
          <a:bodyPr>
            <a:normAutofit fontScale="85000" lnSpcReduction="20000"/>
          </a:bodyPr>
          <a:lstStyle/>
          <a:p>
            <a:pPr marL="0" indent="0">
              <a:buNone/>
            </a:pPr>
            <a:r>
              <a:rPr lang="en-US" dirty="0"/>
              <a:t>-Known as “Kingmaker” in Delhi</a:t>
            </a:r>
          </a:p>
          <a:p>
            <a:pPr marL="0" indent="0">
              <a:buNone/>
            </a:pPr>
            <a:r>
              <a:rPr lang="en-US" dirty="0"/>
              <a:t>-Six times MP</a:t>
            </a:r>
          </a:p>
          <a:p>
            <a:pPr marL="0" indent="0">
              <a:buNone/>
            </a:pPr>
            <a:r>
              <a:rPr lang="en-US" dirty="0"/>
              <a:t>-Union Minister</a:t>
            </a:r>
          </a:p>
          <a:p>
            <a:pPr marL="0" indent="0">
              <a:buNone/>
            </a:pPr>
            <a:r>
              <a:rPr lang="en-US" dirty="0"/>
              <a:t>        Ministry of Housing &amp; Urban </a:t>
            </a:r>
          </a:p>
          <a:p>
            <a:pPr marL="0" indent="0">
              <a:buNone/>
            </a:pPr>
            <a:r>
              <a:rPr lang="en-US" dirty="0"/>
              <a:t>        Affairs</a:t>
            </a:r>
          </a:p>
          <a:p>
            <a:pPr marL="0" indent="0">
              <a:buNone/>
            </a:pPr>
            <a:r>
              <a:rPr lang="en-US" dirty="0"/>
              <a:t>        Ministry of Information &amp;   </a:t>
            </a:r>
          </a:p>
          <a:p>
            <a:pPr marL="0" indent="0">
              <a:buNone/>
            </a:pPr>
            <a:r>
              <a:rPr lang="en-US" dirty="0"/>
              <a:t>        Broadcasting</a:t>
            </a:r>
          </a:p>
          <a:p>
            <a:pPr marL="0" indent="0">
              <a:buNone/>
            </a:pPr>
            <a:r>
              <a:rPr lang="en-US" dirty="0"/>
              <a:t>       Minister of Parliamentary Affairs</a:t>
            </a:r>
          </a:p>
          <a:p>
            <a:pPr marL="0" indent="0">
              <a:buNone/>
            </a:pPr>
            <a:r>
              <a:rPr lang="en-US" dirty="0"/>
              <a:t>-Mayor &amp; Deputy Mayor of Delhi</a:t>
            </a:r>
          </a:p>
          <a:p>
            <a:pPr marL="0" indent="0">
              <a:buNone/>
            </a:pPr>
            <a:r>
              <a:rPr lang="en-US" dirty="0"/>
              <a:t>-Chief Whip Delhi Pradesh Congress Committee</a:t>
            </a:r>
          </a:p>
        </p:txBody>
      </p:sp>
    </p:spTree>
    <p:extLst>
      <p:ext uri="{BB962C8B-B14F-4D97-AF65-F5344CB8AC3E}">
        <p14:creationId xmlns:p14="http://schemas.microsoft.com/office/powerpoint/2010/main" val="20844767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97BF3-A77C-A63B-EC83-C42EB6B3A261}"/>
              </a:ext>
            </a:extLst>
          </p:cNvPr>
          <p:cNvSpPr>
            <a:spLocks noGrp="1"/>
          </p:cNvSpPr>
          <p:nvPr>
            <p:ph type="title"/>
          </p:nvPr>
        </p:nvSpPr>
        <p:spPr/>
        <p:txBody>
          <a:bodyPr/>
          <a:lstStyle/>
          <a:p>
            <a:r>
              <a:rPr lang="en-US" dirty="0"/>
              <a:t>                                  Any Justice?</a:t>
            </a:r>
          </a:p>
        </p:txBody>
      </p:sp>
      <p:pic>
        <p:nvPicPr>
          <p:cNvPr id="6" name="Content Placeholder 5" descr="A pink and blue text with a heart and splashes&#10;&#10;Description automatically generated">
            <a:extLst>
              <a:ext uri="{FF2B5EF4-FFF2-40B4-BE49-F238E27FC236}">
                <a16:creationId xmlns:a16="http://schemas.microsoft.com/office/drawing/2014/main" id="{CB5C728F-3EC3-E6DE-59F4-0C9D2827B89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543969"/>
            <a:ext cx="5181600" cy="2914650"/>
          </a:xfrm>
        </p:spPr>
      </p:pic>
      <p:sp>
        <p:nvSpPr>
          <p:cNvPr id="4" name="Content Placeholder 3">
            <a:extLst>
              <a:ext uri="{FF2B5EF4-FFF2-40B4-BE49-F238E27FC236}">
                <a16:creationId xmlns:a16="http://schemas.microsoft.com/office/drawing/2014/main" id="{FF426B9E-0596-9895-A9D3-918BABFD8804}"/>
              </a:ext>
            </a:extLst>
          </p:cNvPr>
          <p:cNvSpPr>
            <a:spLocks noGrp="1"/>
          </p:cNvSpPr>
          <p:nvPr>
            <p:ph sz="half" idx="2"/>
          </p:nvPr>
        </p:nvSpPr>
        <p:spPr/>
        <p:txBody>
          <a:bodyPr/>
          <a:lstStyle/>
          <a:p>
            <a:endParaRPr lang="en-US" dirty="0"/>
          </a:p>
          <a:p>
            <a:endParaRPr lang="en-US" dirty="0"/>
          </a:p>
          <a:p>
            <a:pPr marL="0" indent="0">
              <a:buNone/>
            </a:pPr>
            <a:r>
              <a:rPr lang="en-US" dirty="0"/>
              <a:t>                   </a:t>
            </a:r>
            <a:r>
              <a:rPr lang="en-US" sz="6000" dirty="0"/>
              <a:t>NONE</a:t>
            </a:r>
            <a:r>
              <a:rPr lang="en-US" dirty="0"/>
              <a:t> </a:t>
            </a:r>
          </a:p>
        </p:txBody>
      </p:sp>
    </p:spTree>
    <p:extLst>
      <p:ext uri="{BB962C8B-B14F-4D97-AF65-F5344CB8AC3E}">
        <p14:creationId xmlns:p14="http://schemas.microsoft.com/office/powerpoint/2010/main" val="117704513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CC1ED-3EB5-7B80-D093-715CADF7EB58}"/>
              </a:ext>
            </a:extLst>
          </p:cNvPr>
          <p:cNvSpPr>
            <a:spLocks noGrp="1"/>
          </p:cNvSpPr>
          <p:nvPr>
            <p:ph type="title"/>
          </p:nvPr>
        </p:nvSpPr>
        <p:spPr/>
        <p:txBody>
          <a:bodyPr/>
          <a:lstStyle/>
          <a:p>
            <a:r>
              <a:rPr lang="en-US" dirty="0"/>
              <a:t>                               Jagdish </a:t>
            </a:r>
            <a:r>
              <a:rPr lang="en-US" dirty="0" err="1"/>
              <a:t>Tytler</a:t>
            </a:r>
            <a:r>
              <a:rPr lang="en-US" dirty="0"/>
              <a:t> (1944--     )</a:t>
            </a:r>
          </a:p>
        </p:txBody>
      </p:sp>
      <p:pic>
        <p:nvPicPr>
          <p:cNvPr id="6" name="Content Placeholder 5" descr="A person speaking into a microphone&#10;&#10;Description automatically generated">
            <a:extLst>
              <a:ext uri="{FF2B5EF4-FFF2-40B4-BE49-F238E27FC236}">
                <a16:creationId xmlns:a16="http://schemas.microsoft.com/office/drawing/2014/main" id="{E73E3A37-6261-F139-96E9-32729D55BDA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935480" y="2074958"/>
            <a:ext cx="2987040" cy="3852672"/>
          </a:xfrm>
        </p:spPr>
      </p:pic>
      <p:sp>
        <p:nvSpPr>
          <p:cNvPr id="4" name="Content Placeholder 3">
            <a:extLst>
              <a:ext uri="{FF2B5EF4-FFF2-40B4-BE49-F238E27FC236}">
                <a16:creationId xmlns:a16="http://schemas.microsoft.com/office/drawing/2014/main" id="{AD36FA1F-5C7A-6E97-DC3C-932178FFCCCE}"/>
              </a:ext>
            </a:extLst>
          </p:cNvPr>
          <p:cNvSpPr>
            <a:spLocks noGrp="1"/>
          </p:cNvSpPr>
          <p:nvPr>
            <p:ph sz="half" idx="2"/>
          </p:nvPr>
        </p:nvSpPr>
        <p:spPr/>
        <p:txBody>
          <a:bodyPr/>
          <a:lstStyle/>
          <a:p>
            <a:r>
              <a:rPr lang="en-US" dirty="0"/>
              <a:t>MP several times</a:t>
            </a:r>
          </a:p>
          <a:p>
            <a:r>
              <a:rPr lang="en-US" dirty="0"/>
              <a:t>Minister of State for Overseas Indian Affairs</a:t>
            </a:r>
          </a:p>
          <a:p>
            <a:r>
              <a:rPr lang="en-US" dirty="0"/>
              <a:t>Minister of Civil Aviation</a:t>
            </a:r>
          </a:p>
          <a:p>
            <a:r>
              <a:rPr lang="en-US" dirty="0"/>
              <a:t>Minister of State for Surface Transport</a:t>
            </a:r>
          </a:p>
        </p:txBody>
      </p:sp>
    </p:spTree>
    <p:extLst>
      <p:ext uri="{BB962C8B-B14F-4D97-AF65-F5344CB8AC3E}">
        <p14:creationId xmlns:p14="http://schemas.microsoft.com/office/powerpoint/2010/main" val="25803712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70145-2253-359F-0081-5C3E9AAC4A79}"/>
              </a:ext>
            </a:extLst>
          </p:cNvPr>
          <p:cNvSpPr>
            <a:spLocks noGrp="1"/>
          </p:cNvSpPr>
          <p:nvPr>
            <p:ph type="title"/>
          </p:nvPr>
        </p:nvSpPr>
        <p:spPr/>
        <p:txBody>
          <a:bodyPr/>
          <a:lstStyle/>
          <a:p>
            <a:r>
              <a:rPr lang="en-US" dirty="0"/>
              <a:t>                                    Any Justice?</a:t>
            </a:r>
          </a:p>
        </p:txBody>
      </p:sp>
      <p:sp>
        <p:nvSpPr>
          <p:cNvPr id="4" name="Content Placeholder 3">
            <a:extLst>
              <a:ext uri="{FF2B5EF4-FFF2-40B4-BE49-F238E27FC236}">
                <a16:creationId xmlns:a16="http://schemas.microsoft.com/office/drawing/2014/main" id="{A82590B1-8D50-8519-777D-8EEB2E611BB6}"/>
              </a:ext>
            </a:extLst>
          </p:cNvPr>
          <p:cNvSpPr>
            <a:spLocks noGrp="1"/>
          </p:cNvSpPr>
          <p:nvPr>
            <p:ph sz="half" idx="2"/>
          </p:nvPr>
        </p:nvSpPr>
        <p:spPr/>
        <p:txBody>
          <a:bodyPr>
            <a:normAutofit/>
          </a:bodyPr>
          <a:lstStyle/>
          <a:p>
            <a:pPr marL="0" indent="0">
              <a:buNone/>
            </a:pPr>
            <a:r>
              <a:rPr lang="en-US" dirty="0"/>
              <a:t>                        </a:t>
            </a:r>
          </a:p>
          <a:p>
            <a:r>
              <a:rPr lang="en-US" b="0" i="0" dirty="0">
                <a:solidFill>
                  <a:srgbClr val="202122"/>
                </a:solidFill>
                <a:effectLst/>
                <a:latin typeface="Arial" panose="020B0604020202020204" pitchFamily="34" charset="0"/>
              </a:rPr>
              <a:t>India's </a:t>
            </a:r>
            <a:r>
              <a:rPr lang="en-US" b="0" i="0" u="none" strike="noStrike" dirty="0">
                <a:effectLst/>
                <a:latin typeface="Arial" panose="020B0604020202020204" pitchFamily="34" charset="0"/>
                <a:hlinkClick r:id="rId2" tooltip="Central Bureau of Investigation"/>
              </a:rPr>
              <a:t>Central Bureau of Investigation</a:t>
            </a:r>
            <a:r>
              <a:rPr lang="en-US" b="0" i="0" dirty="0">
                <a:solidFill>
                  <a:srgbClr val="202122"/>
                </a:solidFill>
                <a:effectLst/>
                <a:latin typeface="Arial" panose="020B0604020202020204" pitchFamily="34" charset="0"/>
              </a:rPr>
              <a:t> (CBI) closed all cases against </a:t>
            </a:r>
            <a:r>
              <a:rPr lang="en-US" b="0" i="0" dirty="0" err="1">
                <a:solidFill>
                  <a:srgbClr val="202122"/>
                </a:solidFill>
                <a:effectLst/>
                <a:latin typeface="Arial" panose="020B0604020202020204" pitchFamily="34" charset="0"/>
              </a:rPr>
              <a:t>Tytler</a:t>
            </a:r>
            <a:r>
              <a:rPr lang="en-US" b="0" i="0" dirty="0">
                <a:solidFill>
                  <a:srgbClr val="202122"/>
                </a:solidFill>
                <a:effectLst/>
                <a:latin typeface="Arial" panose="020B0604020202020204" pitchFamily="34" charset="0"/>
              </a:rPr>
              <a:t> in November 2007 for his alleged criminal conspiracy to engineer </a:t>
            </a:r>
            <a:r>
              <a:rPr lang="en-US" dirty="0">
                <a:solidFill>
                  <a:srgbClr val="202122"/>
                </a:solidFill>
                <a:latin typeface="Arial" panose="020B0604020202020204" pitchFamily="34" charset="0"/>
              </a:rPr>
              <a:t>violence </a:t>
            </a:r>
            <a:r>
              <a:rPr lang="en-US" b="0" i="0" dirty="0">
                <a:solidFill>
                  <a:srgbClr val="202122"/>
                </a:solidFill>
                <a:effectLst/>
                <a:latin typeface="Arial" panose="020B0604020202020204" pitchFamily="34" charset="0"/>
              </a:rPr>
              <a:t> against Sikhs in the aftermath of Indira Gandhi's assassination on 31 October 1984.</a:t>
            </a:r>
            <a:endParaRPr lang="en-US" dirty="0"/>
          </a:p>
        </p:txBody>
      </p:sp>
      <p:pic>
        <p:nvPicPr>
          <p:cNvPr id="10" name="Content Placeholder 9" descr="A black background with a black square&#10;&#10;Description automatically generated with medium confidence">
            <a:extLst>
              <a:ext uri="{FF2B5EF4-FFF2-40B4-BE49-F238E27FC236}">
                <a16:creationId xmlns:a16="http://schemas.microsoft.com/office/drawing/2014/main" id="{8C3415E9-B907-2D00-9456-231AA180E979}"/>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2543969"/>
            <a:ext cx="5181600" cy="2914650"/>
          </a:xfrm>
        </p:spPr>
      </p:pic>
    </p:spTree>
    <p:extLst>
      <p:ext uri="{BB962C8B-B14F-4D97-AF65-F5344CB8AC3E}">
        <p14:creationId xmlns:p14="http://schemas.microsoft.com/office/powerpoint/2010/main" val="184573363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753B8-0BDB-4860-DCD3-354671A90A2C}"/>
              </a:ext>
            </a:extLst>
          </p:cNvPr>
          <p:cNvSpPr>
            <a:spLocks noGrp="1"/>
          </p:cNvSpPr>
          <p:nvPr>
            <p:ph type="title"/>
          </p:nvPr>
        </p:nvSpPr>
        <p:spPr/>
        <p:txBody>
          <a:bodyPr/>
          <a:lstStyle/>
          <a:p>
            <a:r>
              <a:rPr lang="en-US" dirty="0"/>
              <a:t>                              Update on Justice</a:t>
            </a:r>
          </a:p>
        </p:txBody>
      </p:sp>
      <p:pic>
        <p:nvPicPr>
          <p:cNvPr id="6" name="Content Placeholder 5" descr="A person standing on a block of books and a gavel&#10;&#10;Description automatically generated">
            <a:extLst>
              <a:ext uri="{FF2B5EF4-FFF2-40B4-BE49-F238E27FC236}">
                <a16:creationId xmlns:a16="http://schemas.microsoft.com/office/drawing/2014/main" id="{F5D86C09-6E9C-5C3C-9F05-8ECF76A3402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151301"/>
            <a:ext cx="5181600" cy="3699986"/>
          </a:xfrm>
        </p:spPr>
      </p:pic>
      <p:sp>
        <p:nvSpPr>
          <p:cNvPr id="4" name="Content Placeholder 3">
            <a:extLst>
              <a:ext uri="{FF2B5EF4-FFF2-40B4-BE49-F238E27FC236}">
                <a16:creationId xmlns:a16="http://schemas.microsoft.com/office/drawing/2014/main" id="{8E16E0A9-C70C-13FF-EA6B-98550CB6855B}"/>
              </a:ext>
            </a:extLst>
          </p:cNvPr>
          <p:cNvSpPr>
            <a:spLocks noGrp="1"/>
          </p:cNvSpPr>
          <p:nvPr>
            <p:ph sz="half" idx="2"/>
          </p:nvPr>
        </p:nvSpPr>
        <p:spPr/>
        <p:txBody>
          <a:bodyPr/>
          <a:lstStyle/>
          <a:p>
            <a:pPr marL="0" indent="0">
              <a:buNone/>
            </a:pPr>
            <a:r>
              <a:rPr lang="en-US" dirty="0">
                <a:solidFill>
                  <a:srgbClr val="202122"/>
                </a:solidFill>
                <a:latin typeface="Arial" panose="020B0604020202020204" pitchFamily="34" charset="0"/>
              </a:rPr>
              <a:t>       Sept. 13, 2024 news</a:t>
            </a:r>
          </a:p>
          <a:p>
            <a:endParaRPr lang="en-US" b="0" i="0" dirty="0">
              <a:solidFill>
                <a:srgbClr val="202122"/>
              </a:solidFill>
              <a:effectLst/>
              <a:latin typeface="Arial" panose="020B0604020202020204" pitchFamily="34" charset="0"/>
            </a:endParaRPr>
          </a:p>
          <a:p>
            <a:r>
              <a:rPr lang="en-US" dirty="0">
                <a:solidFill>
                  <a:srgbClr val="202122"/>
                </a:solidFill>
                <a:latin typeface="Arial" panose="020B0604020202020204" pitchFamily="34" charset="0"/>
              </a:rPr>
              <a:t>Delhi Court frames murder charges against Jagdish </a:t>
            </a:r>
            <a:r>
              <a:rPr lang="en-US" dirty="0" err="1">
                <a:solidFill>
                  <a:srgbClr val="202122"/>
                </a:solidFill>
                <a:latin typeface="Arial" panose="020B0604020202020204" pitchFamily="34" charset="0"/>
              </a:rPr>
              <a:t>Tytler</a:t>
            </a:r>
            <a:endParaRPr lang="en-US" dirty="0">
              <a:solidFill>
                <a:srgbClr val="202122"/>
              </a:solidFill>
              <a:latin typeface="Arial" panose="020B0604020202020204" pitchFamily="34" charset="0"/>
            </a:endParaRPr>
          </a:p>
          <a:p>
            <a:endParaRPr lang="en-US" dirty="0">
              <a:solidFill>
                <a:srgbClr val="202122"/>
              </a:solidFill>
              <a:latin typeface="Arial" panose="020B0604020202020204" pitchFamily="34" charset="0"/>
            </a:endParaRPr>
          </a:p>
          <a:p>
            <a:r>
              <a:rPr lang="en-US" dirty="0">
                <a:solidFill>
                  <a:srgbClr val="FF0000"/>
                </a:solidFill>
              </a:rPr>
              <a:t>Justice Served or not</a:t>
            </a:r>
            <a:r>
              <a:rPr lang="en-US" dirty="0"/>
              <a:t>? You be the Judge. Today he is 80 years old </a:t>
            </a:r>
          </a:p>
          <a:p>
            <a:endParaRPr lang="en-US" dirty="0"/>
          </a:p>
        </p:txBody>
      </p:sp>
    </p:spTree>
    <p:extLst>
      <p:ext uri="{BB962C8B-B14F-4D97-AF65-F5344CB8AC3E}">
        <p14:creationId xmlns:p14="http://schemas.microsoft.com/office/powerpoint/2010/main" val="57720100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C7844-E90D-8098-E1EB-0DCFBC109A64}"/>
              </a:ext>
            </a:extLst>
          </p:cNvPr>
          <p:cNvSpPr>
            <a:spLocks noGrp="1"/>
          </p:cNvSpPr>
          <p:nvPr>
            <p:ph type="title"/>
          </p:nvPr>
        </p:nvSpPr>
        <p:spPr/>
        <p:txBody>
          <a:bodyPr/>
          <a:lstStyle/>
          <a:p>
            <a:r>
              <a:rPr lang="en-US" dirty="0"/>
              <a:t>                          Sajjan Kumar (1945 --   )</a:t>
            </a:r>
          </a:p>
        </p:txBody>
      </p:sp>
      <p:pic>
        <p:nvPicPr>
          <p:cNvPr id="6" name="Content Placeholder 5" descr="A person in a white shirt surrounded by people&#10;&#10;Description automatically generated">
            <a:extLst>
              <a:ext uri="{FF2B5EF4-FFF2-40B4-BE49-F238E27FC236}">
                <a16:creationId xmlns:a16="http://schemas.microsoft.com/office/drawing/2014/main" id="{1A2468A8-2EB0-BA82-D709-D7E4913B812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058194"/>
            <a:ext cx="5181600" cy="3886200"/>
          </a:xfrm>
        </p:spPr>
      </p:pic>
      <p:sp>
        <p:nvSpPr>
          <p:cNvPr id="4" name="Content Placeholder 3">
            <a:extLst>
              <a:ext uri="{FF2B5EF4-FFF2-40B4-BE49-F238E27FC236}">
                <a16:creationId xmlns:a16="http://schemas.microsoft.com/office/drawing/2014/main" id="{EB59126D-46E7-A39F-DAB1-83C8C3506D25}"/>
              </a:ext>
            </a:extLst>
          </p:cNvPr>
          <p:cNvSpPr>
            <a:spLocks noGrp="1"/>
          </p:cNvSpPr>
          <p:nvPr>
            <p:ph sz="half" idx="2"/>
          </p:nvPr>
        </p:nvSpPr>
        <p:spPr/>
        <p:txBody>
          <a:bodyPr/>
          <a:lstStyle/>
          <a:p>
            <a:r>
              <a:rPr lang="en-US" dirty="0"/>
              <a:t>MP</a:t>
            </a:r>
          </a:p>
          <a:p>
            <a:endParaRPr lang="en-US" dirty="0"/>
          </a:p>
          <a:p>
            <a:r>
              <a:rPr lang="en-US" dirty="0"/>
              <a:t>Elected to Municipal Corporation of Delhi</a:t>
            </a:r>
          </a:p>
          <a:p>
            <a:endParaRPr lang="en-US" dirty="0"/>
          </a:p>
          <a:p>
            <a:r>
              <a:rPr lang="en-US" sz="2400" b="0" i="0" dirty="0">
                <a:solidFill>
                  <a:srgbClr val="202122"/>
                </a:solidFill>
                <a:effectLst/>
                <a:latin typeface="Arial" panose="020B0604020202020204" pitchFamily="34" charset="0"/>
              </a:rPr>
              <a:t>General Secretary, Pradesh Congress Committee (PCC), Delhi.</a:t>
            </a:r>
            <a:endParaRPr lang="en-US" sz="2400" dirty="0"/>
          </a:p>
        </p:txBody>
      </p:sp>
    </p:spTree>
    <p:extLst>
      <p:ext uri="{BB962C8B-B14F-4D97-AF65-F5344CB8AC3E}">
        <p14:creationId xmlns:p14="http://schemas.microsoft.com/office/powerpoint/2010/main" val="263293739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B838C-0440-293D-99A7-0BBAD1A2D83D}"/>
              </a:ext>
            </a:extLst>
          </p:cNvPr>
          <p:cNvSpPr>
            <a:spLocks noGrp="1"/>
          </p:cNvSpPr>
          <p:nvPr>
            <p:ph type="title"/>
          </p:nvPr>
        </p:nvSpPr>
        <p:spPr/>
        <p:txBody>
          <a:bodyPr/>
          <a:lstStyle/>
          <a:p>
            <a:r>
              <a:rPr lang="en-US" dirty="0"/>
              <a:t>				Any Justice?</a:t>
            </a:r>
          </a:p>
        </p:txBody>
      </p:sp>
      <p:sp>
        <p:nvSpPr>
          <p:cNvPr id="4" name="Content Placeholder 3">
            <a:extLst>
              <a:ext uri="{FF2B5EF4-FFF2-40B4-BE49-F238E27FC236}">
                <a16:creationId xmlns:a16="http://schemas.microsoft.com/office/drawing/2014/main" id="{EBA9673C-DD6B-7EB6-0EA3-48539FE909FA}"/>
              </a:ext>
            </a:extLst>
          </p:cNvPr>
          <p:cNvSpPr>
            <a:spLocks noGrp="1"/>
          </p:cNvSpPr>
          <p:nvPr>
            <p:ph sz="half" idx="2"/>
          </p:nvPr>
        </p:nvSpPr>
        <p:spPr/>
        <p:txBody>
          <a:bodyPr>
            <a:normAutofit fontScale="92500"/>
          </a:bodyPr>
          <a:lstStyle/>
          <a:p>
            <a:r>
              <a:rPr lang="en-US" b="0" i="0" dirty="0">
                <a:solidFill>
                  <a:srgbClr val="202122"/>
                </a:solidFill>
                <a:effectLst/>
                <a:latin typeface="Arial" panose="020B0604020202020204" pitchFamily="34" charset="0"/>
              </a:rPr>
              <a:t>He was sentenced to life imprisonment by the </a:t>
            </a:r>
            <a:r>
              <a:rPr lang="en-US" b="0" i="0" u="none" strike="noStrike" dirty="0">
                <a:effectLst/>
                <a:latin typeface="Arial" panose="020B0604020202020204" pitchFamily="34" charset="0"/>
                <a:hlinkClick r:id="rId2" tooltip="Delhi High Court"/>
              </a:rPr>
              <a:t>Delhi High Court</a:t>
            </a:r>
            <a:r>
              <a:rPr lang="en-US" b="0" i="0" dirty="0">
                <a:solidFill>
                  <a:srgbClr val="202122"/>
                </a:solidFill>
                <a:effectLst/>
                <a:latin typeface="Arial" panose="020B0604020202020204" pitchFamily="34" charset="0"/>
              </a:rPr>
              <a:t> on 17 December 2018 for his role in the 1984 Sikh killings</a:t>
            </a:r>
          </a:p>
          <a:p>
            <a:endParaRPr lang="en-US" b="0" i="0" dirty="0">
              <a:solidFill>
                <a:srgbClr val="202122"/>
              </a:solidFill>
              <a:effectLst/>
              <a:latin typeface="Arial" panose="020B0604020202020204" pitchFamily="34" charset="0"/>
            </a:endParaRPr>
          </a:p>
          <a:p>
            <a:r>
              <a:rPr lang="en-US" b="0" i="0" dirty="0">
                <a:solidFill>
                  <a:srgbClr val="202122"/>
                </a:solidFill>
                <a:effectLst/>
                <a:latin typeface="Arial" panose="020B0604020202020204" pitchFamily="34" charset="0"/>
              </a:rPr>
              <a:t>A special CBI court granted him bail in one case related to the 1984 riots on 27 April 2022, however he remained in jail due to his conviction in another case related to the riots.</a:t>
            </a:r>
            <a:endParaRPr lang="en-US" dirty="0">
              <a:solidFill>
                <a:srgbClr val="202122"/>
              </a:solidFill>
              <a:latin typeface="Arial" panose="020B0604020202020204" pitchFamily="34" charset="0"/>
            </a:endParaRPr>
          </a:p>
          <a:p>
            <a:endParaRPr lang="en-US" dirty="0"/>
          </a:p>
        </p:txBody>
      </p:sp>
      <p:pic>
        <p:nvPicPr>
          <p:cNvPr id="10" name="Content Placeholder 9" descr="A yellow text with stars and dots&#10;&#10;Description automatically generated">
            <a:extLst>
              <a:ext uri="{FF2B5EF4-FFF2-40B4-BE49-F238E27FC236}">
                <a16:creationId xmlns:a16="http://schemas.microsoft.com/office/drawing/2014/main" id="{19FE0AE4-2112-A1D7-A390-DBC070C4D910}"/>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477109" y="2113803"/>
            <a:ext cx="3629464" cy="3611747"/>
          </a:xfrm>
        </p:spPr>
      </p:pic>
    </p:spTree>
    <p:extLst>
      <p:ext uri="{BB962C8B-B14F-4D97-AF65-F5344CB8AC3E}">
        <p14:creationId xmlns:p14="http://schemas.microsoft.com/office/powerpoint/2010/main" val="45937632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8373A3F-54E0-424E-A84D-3522122109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A862FA-B01C-34A3-67AF-98B788454F44}"/>
              </a:ext>
            </a:extLst>
          </p:cNvPr>
          <p:cNvSpPr>
            <a:spLocks noGrp="1"/>
          </p:cNvSpPr>
          <p:nvPr>
            <p:ph type="title"/>
          </p:nvPr>
        </p:nvSpPr>
        <p:spPr>
          <a:xfrm>
            <a:off x="4354513" y="841375"/>
            <a:ext cx="3505200" cy="3114698"/>
          </a:xfrm>
        </p:spPr>
        <p:txBody>
          <a:bodyPr vert="horz" lIns="91440" tIns="45720" rIns="91440" bIns="45720" rtlCol="0" anchor="b">
            <a:normAutofit/>
          </a:bodyPr>
          <a:lstStyle/>
          <a:p>
            <a:pPr algn="ctr"/>
            <a:r>
              <a:rPr lang="en-US" sz="3500" dirty="0">
                <a:solidFill>
                  <a:schemeClr val="bg1"/>
                </a:solidFill>
              </a:rPr>
              <a:t>   </a:t>
            </a:r>
            <a:r>
              <a:rPr lang="en-US" sz="3500" dirty="0" err="1">
                <a:solidFill>
                  <a:schemeClr val="bg1"/>
                </a:solidFill>
              </a:rPr>
              <a:t>Zail</a:t>
            </a:r>
            <a:r>
              <a:rPr lang="en-US" sz="3500" dirty="0">
                <a:solidFill>
                  <a:schemeClr val="bg1"/>
                </a:solidFill>
              </a:rPr>
              <a:t> Singh (1916-1994)</a:t>
            </a:r>
            <a:br>
              <a:rPr lang="en-US" sz="3500" dirty="0">
                <a:solidFill>
                  <a:schemeClr val="bg1"/>
                </a:solidFill>
              </a:rPr>
            </a:br>
            <a:r>
              <a:rPr lang="en-US" sz="3500" dirty="0">
                <a:solidFill>
                  <a:schemeClr val="bg1"/>
                </a:solidFill>
              </a:rPr>
              <a:t>Home Minister (1980-82) President (1982-1987)</a:t>
            </a:r>
          </a:p>
        </p:txBody>
      </p:sp>
      <p:grpSp>
        <p:nvGrpSpPr>
          <p:cNvPr id="15" name="Group 14">
            <a:extLst>
              <a:ext uri="{FF2B5EF4-FFF2-40B4-BE49-F238E27FC236}">
                <a16:creationId xmlns:a16="http://schemas.microsoft.com/office/drawing/2014/main" id="{B7BAEF06-AB74-442C-8C30-B88233FD836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4087640" cy="6858000"/>
            <a:chOff x="1" y="0"/>
            <a:chExt cx="4087640" cy="6858000"/>
          </a:xfrm>
          <a:effectLst>
            <a:outerShdw blurRad="381000" dist="152400" algn="ctr" rotWithShape="0">
              <a:srgbClr val="000000">
                <a:alpha val="10000"/>
              </a:srgbClr>
            </a:outerShdw>
          </a:effectLst>
        </p:grpSpPr>
        <p:grpSp>
          <p:nvGrpSpPr>
            <p:cNvPr id="16" name="Group 15">
              <a:extLst>
                <a:ext uri="{FF2B5EF4-FFF2-40B4-BE49-F238E27FC236}">
                  <a16:creationId xmlns:a16="http://schemas.microsoft.com/office/drawing/2014/main" id="{BDFD9AA5-A6A4-499F-BB09-5CD7F814589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 y="0"/>
              <a:ext cx="3986041" cy="6858000"/>
              <a:chOff x="1" y="0"/>
              <a:chExt cx="3986041" cy="6858000"/>
            </a:xfrm>
          </p:grpSpPr>
          <p:sp>
            <p:nvSpPr>
              <p:cNvPr id="20" name="Freeform: Shape 19">
                <a:extLst>
                  <a:ext uri="{FF2B5EF4-FFF2-40B4-BE49-F238E27FC236}">
                    <a16:creationId xmlns:a16="http://schemas.microsoft.com/office/drawing/2014/main" id="{5F499571-4EEA-4442-B71C-2972335B3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9FFC7284-7A71-4F33-AB06-E0D1EB1CAF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C27F758D-B23C-459E-AD21-6621782C726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748588" y="0"/>
              <a:ext cx="1339053" cy="6858000"/>
              <a:chOff x="2748588" y="0"/>
              <a:chExt cx="1339053" cy="6858000"/>
            </a:xfrm>
          </p:grpSpPr>
          <p:sp>
            <p:nvSpPr>
              <p:cNvPr id="18" name="Freeform: Shape 17">
                <a:extLst>
                  <a:ext uri="{FF2B5EF4-FFF2-40B4-BE49-F238E27FC236}">
                    <a16:creationId xmlns:a16="http://schemas.microsoft.com/office/drawing/2014/main" id="{08DD5D69-A882-48D7-ACFB-68E2DC6B04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A2432BD6-3DCC-4397-BD7F-3FE84F321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pic>
        <p:nvPicPr>
          <p:cNvPr id="8" name="Content Placeholder 7" descr="A person with a beard and turban&#10;&#10;Description automatically generated">
            <a:extLst>
              <a:ext uri="{FF2B5EF4-FFF2-40B4-BE49-F238E27FC236}">
                <a16:creationId xmlns:a16="http://schemas.microsoft.com/office/drawing/2014/main" id="{69003F46-DDAC-6900-F960-131B0BB8112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41325" y="1524001"/>
            <a:ext cx="2543175" cy="3810000"/>
          </a:xfrm>
          <a:prstGeom prst="rect">
            <a:avLst/>
          </a:prstGeom>
        </p:spPr>
      </p:pic>
      <p:grpSp>
        <p:nvGrpSpPr>
          <p:cNvPr id="23" name="Group 22">
            <a:extLst>
              <a:ext uri="{FF2B5EF4-FFF2-40B4-BE49-F238E27FC236}">
                <a16:creationId xmlns:a16="http://schemas.microsoft.com/office/drawing/2014/main" id="{C9829185-6353-4E3C-B082-AA7F519391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104360" y="0"/>
            <a:ext cx="4087640" cy="6858000"/>
            <a:chOff x="1" y="0"/>
            <a:chExt cx="4087640" cy="6858000"/>
          </a:xfrm>
          <a:effectLst>
            <a:outerShdw blurRad="381000" dist="152400" algn="ctr" rotWithShape="0">
              <a:srgbClr val="000000">
                <a:alpha val="10000"/>
              </a:srgbClr>
            </a:outerShdw>
          </a:effectLst>
        </p:grpSpPr>
        <p:grpSp>
          <p:nvGrpSpPr>
            <p:cNvPr id="24" name="Group 23">
              <a:extLst>
                <a:ext uri="{FF2B5EF4-FFF2-40B4-BE49-F238E27FC236}">
                  <a16:creationId xmlns:a16="http://schemas.microsoft.com/office/drawing/2014/main" id="{BB7BB359-8B77-484C-B9CD-6376139A3AB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 y="0"/>
              <a:ext cx="3986041" cy="6858000"/>
              <a:chOff x="1" y="0"/>
              <a:chExt cx="3986041" cy="6858000"/>
            </a:xfrm>
          </p:grpSpPr>
          <p:sp>
            <p:nvSpPr>
              <p:cNvPr id="28" name="Freeform: Shape 27">
                <a:extLst>
                  <a:ext uri="{FF2B5EF4-FFF2-40B4-BE49-F238E27FC236}">
                    <a16:creationId xmlns:a16="http://schemas.microsoft.com/office/drawing/2014/main" id="{AA96BE9D-5B3B-4CA9-8895-33FAA3804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7840E2BF-E954-4173-BF70-2DAE9E19A0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3F125B5A-DFAC-4B6D-B14F-287F8C436AA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748588" y="0"/>
              <a:ext cx="1339053" cy="6858000"/>
              <a:chOff x="2748588" y="0"/>
              <a:chExt cx="1339053" cy="6858000"/>
            </a:xfrm>
          </p:grpSpPr>
          <p:sp>
            <p:nvSpPr>
              <p:cNvPr id="26" name="Freeform: Shape 25">
                <a:extLst>
                  <a:ext uri="{FF2B5EF4-FFF2-40B4-BE49-F238E27FC236}">
                    <a16:creationId xmlns:a16="http://schemas.microsoft.com/office/drawing/2014/main" id="{6AF4804F-69E5-479A-9F45-C0E4631715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3CA5C733-38F9-4D36-A78D-0AB08CCBB5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pic>
        <p:nvPicPr>
          <p:cNvPr id="6" name="Content Placeholder 5" descr="A book cover with a person in a turban&#10;&#10;Description automatically generated">
            <a:extLst>
              <a:ext uri="{FF2B5EF4-FFF2-40B4-BE49-F238E27FC236}">
                <a16:creationId xmlns:a16="http://schemas.microsoft.com/office/drawing/2014/main" id="{91697FD9-69FA-4EC5-3993-A1CC49F711FD}"/>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9201944" y="1558016"/>
            <a:ext cx="2619375" cy="3928384"/>
          </a:xfrm>
          <a:prstGeom prst="rect">
            <a:avLst/>
          </a:prstGeom>
        </p:spPr>
      </p:pic>
    </p:spTree>
    <p:extLst>
      <p:ext uri="{BB962C8B-B14F-4D97-AF65-F5344CB8AC3E}">
        <p14:creationId xmlns:p14="http://schemas.microsoft.com/office/powerpoint/2010/main" val="13270023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7D57E-1F8D-5229-57A5-BBEE79873D9E}"/>
              </a:ext>
            </a:extLst>
          </p:cNvPr>
          <p:cNvSpPr>
            <a:spLocks noGrp="1"/>
          </p:cNvSpPr>
          <p:nvPr>
            <p:ph type="title"/>
          </p:nvPr>
        </p:nvSpPr>
        <p:spPr>
          <a:solidFill>
            <a:schemeClr val="accent6">
              <a:lumMod val="20000"/>
              <a:lumOff val="80000"/>
            </a:schemeClr>
          </a:solidFill>
        </p:spPr>
        <p:txBody>
          <a:bodyPr>
            <a:normAutofit fontScale="90000"/>
          </a:bodyPr>
          <a:lstStyle/>
          <a:p>
            <a:r>
              <a:rPr lang="en-US" dirty="0"/>
              <a:t>Persecution of Banda Singh </a:t>
            </a:r>
            <a:r>
              <a:rPr lang="en-US" dirty="0" err="1"/>
              <a:t>Bahudar</a:t>
            </a:r>
            <a:r>
              <a:rPr lang="en-US" dirty="0"/>
              <a:t>, a Sikh commander 1710-1716 </a:t>
            </a:r>
          </a:p>
        </p:txBody>
      </p:sp>
      <p:sp>
        <p:nvSpPr>
          <p:cNvPr id="3" name="Content Placeholder 2">
            <a:extLst>
              <a:ext uri="{FF2B5EF4-FFF2-40B4-BE49-F238E27FC236}">
                <a16:creationId xmlns:a16="http://schemas.microsoft.com/office/drawing/2014/main" id="{C68E78C6-2750-E290-B3B8-5041DE48D33F}"/>
              </a:ext>
            </a:extLst>
          </p:cNvPr>
          <p:cNvSpPr>
            <a:spLocks noGrp="1"/>
          </p:cNvSpPr>
          <p:nvPr>
            <p:ph idx="1"/>
          </p:nvPr>
        </p:nvSpPr>
        <p:spPr>
          <a:xfrm>
            <a:off x="777465" y="2340130"/>
            <a:ext cx="11615625" cy="5089370"/>
          </a:xfrm>
          <a:solidFill>
            <a:schemeClr val="accent3">
              <a:lumMod val="40000"/>
              <a:lumOff val="60000"/>
            </a:schemeClr>
          </a:solidFill>
        </p:spPr>
        <p:txBody>
          <a:bodyPr>
            <a:noAutofit/>
          </a:bodyPr>
          <a:lstStyle/>
          <a:p>
            <a:r>
              <a:rPr lang="en-US" sz="3200" b="1" dirty="0"/>
              <a:t>His eyes were gouged, his hands and feet were chopped, his body torn apart with red hot pincers, his infant son was hacked into pieces, and his quivering heart was thrust in his mouth.</a:t>
            </a:r>
          </a:p>
          <a:p>
            <a:r>
              <a:rPr lang="en-US" sz="3200" b="1" dirty="0"/>
              <a:t>His 793 followers were tortured in the similar manner to make it a spectacle for the public</a:t>
            </a:r>
          </a:p>
          <a:p>
            <a:r>
              <a:rPr lang="en-US" sz="3200" b="1" dirty="0"/>
              <a:t>Death lists were made to execute Sikhs everywhere. 20,000 -25,000 civilian Sikhs lost their lives due to the vigilante violence. </a:t>
            </a:r>
          </a:p>
        </p:txBody>
      </p:sp>
    </p:spTree>
    <p:extLst>
      <p:ext uri="{BB962C8B-B14F-4D97-AF65-F5344CB8AC3E}">
        <p14:creationId xmlns:p14="http://schemas.microsoft.com/office/powerpoint/2010/main" val="117333565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1EC5D-5BCF-D350-CCF8-5389F7F744EE}"/>
              </a:ext>
            </a:extLst>
          </p:cNvPr>
          <p:cNvSpPr>
            <a:spLocks noGrp="1"/>
          </p:cNvSpPr>
          <p:nvPr>
            <p:ph type="title"/>
          </p:nvPr>
        </p:nvSpPr>
        <p:spPr/>
        <p:txBody>
          <a:bodyPr/>
          <a:lstStyle/>
          <a:p>
            <a:r>
              <a:rPr lang="en-US" dirty="0"/>
              <a:t>         RSS-backed Indian Government (2014--)</a:t>
            </a:r>
            <a:br>
              <a:rPr lang="en-US" dirty="0"/>
            </a:br>
            <a:r>
              <a:rPr lang="en-US" dirty="0"/>
              <a:t>      </a:t>
            </a:r>
            <a:r>
              <a:rPr lang="en-US" dirty="0">
                <a:solidFill>
                  <a:srgbClr val="FF0000"/>
                </a:solidFill>
              </a:rPr>
              <a:t>Narendra Modi</a:t>
            </a:r>
            <a:r>
              <a:rPr lang="en-US" dirty="0"/>
              <a:t>                         </a:t>
            </a:r>
            <a:r>
              <a:rPr lang="en-US" dirty="0">
                <a:solidFill>
                  <a:srgbClr val="FF0000"/>
                </a:solidFill>
              </a:rPr>
              <a:t>Amit Shah</a:t>
            </a:r>
          </a:p>
        </p:txBody>
      </p:sp>
      <p:pic>
        <p:nvPicPr>
          <p:cNvPr id="6" name="Content Placeholder 5" descr="A person sitting in a chair with flags behind him&#10;&#10;Description automatically generated">
            <a:extLst>
              <a:ext uri="{FF2B5EF4-FFF2-40B4-BE49-F238E27FC236}">
                <a16:creationId xmlns:a16="http://schemas.microsoft.com/office/drawing/2014/main" id="{614530DC-211B-B83D-31DD-2B479CFEEAC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14579" y="1825625"/>
            <a:ext cx="4428842" cy="4351338"/>
          </a:xfrm>
        </p:spPr>
      </p:pic>
      <p:pic>
        <p:nvPicPr>
          <p:cNvPr id="8" name="Content Placeholder 7" descr="A person speaking into a microphone&#10;&#10;Description automatically generated">
            <a:extLst>
              <a:ext uri="{FF2B5EF4-FFF2-40B4-BE49-F238E27FC236}">
                <a16:creationId xmlns:a16="http://schemas.microsoft.com/office/drawing/2014/main" id="{9A24CF2E-5087-1EC2-5485-F14130DEE26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1825625"/>
            <a:ext cx="5181600" cy="4351338"/>
          </a:xfrm>
        </p:spPr>
      </p:pic>
    </p:spTree>
    <p:extLst>
      <p:ext uri="{BB962C8B-B14F-4D97-AF65-F5344CB8AC3E}">
        <p14:creationId xmlns:p14="http://schemas.microsoft.com/office/powerpoint/2010/main" val="91558447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E22C9-6C78-F8C9-E0B9-7DF979676A55}"/>
              </a:ext>
            </a:extLst>
          </p:cNvPr>
          <p:cNvSpPr>
            <a:spLocks noGrp="1"/>
          </p:cNvSpPr>
          <p:nvPr>
            <p:ph type="title"/>
          </p:nvPr>
        </p:nvSpPr>
        <p:spPr/>
        <p:txBody>
          <a:bodyPr/>
          <a:lstStyle/>
          <a:p>
            <a:r>
              <a:rPr lang="en-US" dirty="0"/>
              <a:t>Hardeep Singh </a:t>
            </a:r>
            <a:r>
              <a:rPr lang="en-US" dirty="0" err="1"/>
              <a:t>Nijjar</a:t>
            </a:r>
            <a:r>
              <a:rPr lang="en-US" dirty="0"/>
              <a:t>       </a:t>
            </a:r>
            <a:r>
              <a:rPr lang="en-US" dirty="0" err="1"/>
              <a:t>Gurpatwant</a:t>
            </a:r>
            <a:r>
              <a:rPr lang="en-US" dirty="0"/>
              <a:t> S. Pannu</a:t>
            </a:r>
          </a:p>
        </p:txBody>
      </p:sp>
      <p:pic>
        <p:nvPicPr>
          <p:cNvPr id="6" name="Content Placeholder 5" descr="A person with a beard and turban&#10;&#10;Description automatically generated">
            <a:extLst>
              <a:ext uri="{FF2B5EF4-FFF2-40B4-BE49-F238E27FC236}">
                <a16:creationId xmlns:a16="http://schemas.microsoft.com/office/drawing/2014/main" id="{24A1A4A8-3FD9-281C-9BFE-B92C0D95C38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53490" y="2307102"/>
            <a:ext cx="4351020" cy="3474720"/>
          </a:xfrm>
        </p:spPr>
      </p:pic>
      <p:pic>
        <p:nvPicPr>
          <p:cNvPr id="8" name="Content Placeholder 7" descr="A person wearing a grey suit and glasses&#10;&#10;Description automatically generated">
            <a:extLst>
              <a:ext uri="{FF2B5EF4-FFF2-40B4-BE49-F238E27FC236}">
                <a16:creationId xmlns:a16="http://schemas.microsoft.com/office/drawing/2014/main" id="{5B21EC12-540E-A04C-0811-F9A62F8C988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307102"/>
            <a:ext cx="5181600" cy="3474720"/>
          </a:xfrm>
        </p:spPr>
      </p:pic>
    </p:spTree>
    <p:extLst>
      <p:ext uri="{BB962C8B-B14F-4D97-AF65-F5344CB8AC3E}">
        <p14:creationId xmlns:p14="http://schemas.microsoft.com/office/powerpoint/2010/main" val="2296314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F296E-014E-5A75-5687-E33BA0E35AE4}"/>
              </a:ext>
            </a:extLst>
          </p:cNvPr>
          <p:cNvSpPr>
            <a:spLocks noGrp="1"/>
          </p:cNvSpPr>
          <p:nvPr>
            <p:ph type="title"/>
          </p:nvPr>
        </p:nvSpPr>
        <p:spPr/>
        <p:txBody>
          <a:bodyPr/>
          <a:lstStyle/>
          <a:p>
            <a:r>
              <a:rPr lang="en-US"/>
              <a:t>                    Transnational Repression</a:t>
            </a:r>
          </a:p>
        </p:txBody>
      </p:sp>
      <p:pic>
        <p:nvPicPr>
          <p:cNvPr id="6" name="Content Placeholder 5" descr="A group of men in suits&#10;&#10;Description automatically generated">
            <a:extLst>
              <a:ext uri="{FF2B5EF4-FFF2-40B4-BE49-F238E27FC236}">
                <a16:creationId xmlns:a16="http://schemas.microsoft.com/office/drawing/2014/main" id="{A918DAE6-5511-AA60-0562-B88DF248815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543969"/>
            <a:ext cx="5181600" cy="2914650"/>
          </a:xfrm>
        </p:spPr>
      </p:pic>
      <p:pic>
        <p:nvPicPr>
          <p:cNvPr id="5" name="Content Placeholder 4" descr="A black background with yellow text&#10;&#10;Description automatically generated">
            <a:extLst>
              <a:ext uri="{FF2B5EF4-FFF2-40B4-BE49-F238E27FC236}">
                <a16:creationId xmlns:a16="http://schemas.microsoft.com/office/drawing/2014/main" id="{20C96A69-0D4A-64FB-5754-6858B42C268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433711"/>
            <a:ext cx="5181600" cy="3024908"/>
          </a:xfrm>
        </p:spPr>
      </p:pic>
    </p:spTree>
    <p:extLst>
      <p:ext uri="{BB962C8B-B14F-4D97-AF65-F5344CB8AC3E}">
        <p14:creationId xmlns:p14="http://schemas.microsoft.com/office/powerpoint/2010/main" val="376670426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D772F-036D-1FC1-FC02-B6F28BAB8CE2}"/>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35A57C27-BF55-E775-1B5C-4E0E58BA3DB1}"/>
              </a:ext>
            </a:extLst>
          </p:cNvPr>
          <p:cNvSpPr>
            <a:spLocks noGrp="1"/>
          </p:cNvSpPr>
          <p:nvPr>
            <p:ph idx="1"/>
          </p:nvPr>
        </p:nvSpPr>
        <p:spPr/>
        <p:txBody>
          <a:bodyPr/>
          <a:lstStyle/>
          <a:p>
            <a:r>
              <a:rPr lang="en-US" b="0" i="0" dirty="0">
                <a:solidFill>
                  <a:srgbClr val="4D5156"/>
                </a:solidFill>
                <a:effectLst/>
                <a:latin typeface="Roboto" panose="020F0502020204030204" pitchFamily="2" charset="0"/>
              </a:rPr>
              <a:t>What is Transnational Repression? </a:t>
            </a:r>
            <a:r>
              <a:rPr lang="en-US" b="0" i="0">
                <a:solidFill>
                  <a:srgbClr val="4D5156"/>
                </a:solidFill>
                <a:effectLst/>
                <a:latin typeface="Roboto" panose="020F0502020204030204" pitchFamily="2" charset="0"/>
              </a:rPr>
              <a:t>It is governments reaching across borders to silence dissent among diasporas and exiles, including through assassinations, illegal deportations, abductions, …</a:t>
            </a:r>
            <a:endParaRPr lang="en-US" dirty="0"/>
          </a:p>
        </p:txBody>
      </p:sp>
    </p:spTree>
    <p:extLst>
      <p:ext uri="{BB962C8B-B14F-4D97-AF65-F5344CB8AC3E}">
        <p14:creationId xmlns:p14="http://schemas.microsoft.com/office/powerpoint/2010/main" val="177647153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B838C-0440-293D-99A7-0BBAD1A2D83D}"/>
              </a:ext>
            </a:extLst>
          </p:cNvPr>
          <p:cNvSpPr>
            <a:spLocks noGrp="1"/>
          </p:cNvSpPr>
          <p:nvPr>
            <p:ph type="title"/>
          </p:nvPr>
        </p:nvSpPr>
        <p:spPr/>
        <p:txBody>
          <a:bodyPr/>
          <a:lstStyle/>
          <a:p>
            <a:r>
              <a:rPr lang="en-US"/>
              <a:t>	Any </a:t>
            </a:r>
            <a:r>
              <a:rPr lang="en-US" dirty="0"/>
              <a:t>Scope of Justice </a:t>
            </a:r>
            <a:r>
              <a:rPr lang="en-US"/>
              <a:t>for Sikhs in </a:t>
            </a:r>
            <a:r>
              <a:rPr lang="en-US" dirty="0"/>
              <a:t>India?</a:t>
            </a:r>
          </a:p>
        </p:txBody>
      </p:sp>
      <p:pic>
        <p:nvPicPr>
          <p:cNvPr id="22" name="Content Placeholder 21" descr="A group of red question marks&#10;&#10;Description automatically generated">
            <a:extLst>
              <a:ext uri="{FF2B5EF4-FFF2-40B4-BE49-F238E27FC236}">
                <a16:creationId xmlns:a16="http://schemas.microsoft.com/office/drawing/2014/main" id="{BA4D910F-2099-FB4F-AFD2-EC82CF04C25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858000" y="1825626"/>
            <a:ext cx="3810000" cy="4080668"/>
          </a:xfrm>
        </p:spPr>
      </p:pic>
      <p:pic>
        <p:nvPicPr>
          <p:cNvPr id="7" name="Content Placeholder 6" descr="A flag and a statue on top of a building&#10;&#10;Description automatically generated">
            <a:extLst>
              <a:ext uri="{FF2B5EF4-FFF2-40B4-BE49-F238E27FC236}">
                <a16:creationId xmlns:a16="http://schemas.microsoft.com/office/drawing/2014/main" id="{B7745D9B-A808-D6E7-3DA0-F683ADA8CA65}"/>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1825626"/>
            <a:ext cx="5181600" cy="3998400"/>
          </a:xfrm>
        </p:spPr>
      </p:pic>
    </p:spTree>
    <p:extLst>
      <p:ext uri="{BB962C8B-B14F-4D97-AF65-F5344CB8AC3E}">
        <p14:creationId xmlns:p14="http://schemas.microsoft.com/office/powerpoint/2010/main" val="255581124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8E95B20-E32A-4CA8-8A81-3AE49D90F0BF}"/>
              </a:ext>
            </a:extLst>
          </p:cNvPr>
          <p:cNvPicPr>
            <a:picLocks noChangeAspect="1"/>
          </p:cNvPicPr>
          <p:nvPr/>
        </p:nvPicPr>
        <p:blipFill>
          <a:blip r:embed="rId2"/>
          <a:stretch>
            <a:fillRect/>
          </a:stretch>
        </p:blipFill>
        <p:spPr>
          <a:xfrm>
            <a:off x="4208318" y="0"/>
            <a:ext cx="5621482" cy="6858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CDA39-C797-6463-655E-39E990C3DBD5}"/>
              </a:ext>
            </a:extLst>
          </p:cNvPr>
          <p:cNvSpPr>
            <a:spLocks noGrp="1"/>
          </p:cNvSpPr>
          <p:nvPr>
            <p:ph type="title"/>
          </p:nvPr>
        </p:nvSpPr>
        <p:spPr/>
        <p:txBody>
          <a:bodyPr/>
          <a:lstStyle/>
          <a:p>
            <a:r>
              <a:rPr lang="en-US" dirty="0"/>
              <a:t>Public Execution of Sikhs in 1716</a:t>
            </a:r>
          </a:p>
        </p:txBody>
      </p:sp>
      <p:pic>
        <p:nvPicPr>
          <p:cNvPr id="6146" name="Picture 2">
            <a:extLst>
              <a:ext uri="{FF2B5EF4-FFF2-40B4-BE49-F238E27FC236}">
                <a16:creationId xmlns:a16="http://schemas.microsoft.com/office/drawing/2014/main" id="{146C3128-606D-6E8A-A851-5279F919E45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0076" y="2121107"/>
            <a:ext cx="11793013" cy="5452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9266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463F6-BFBA-7274-60EB-492BB8435A8D}"/>
              </a:ext>
            </a:extLst>
          </p:cNvPr>
          <p:cNvSpPr>
            <a:spLocks noGrp="1"/>
          </p:cNvSpPr>
          <p:nvPr>
            <p:ph type="title"/>
          </p:nvPr>
        </p:nvSpPr>
        <p:spPr/>
        <p:txBody>
          <a:bodyPr/>
          <a:lstStyle/>
          <a:p>
            <a:endParaRPr lang="en-US"/>
          </a:p>
        </p:txBody>
      </p:sp>
      <p:pic>
        <p:nvPicPr>
          <p:cNvPr id="5122" name="Picture 2" descr="Banda Singh Bahadur – The Scottish Sikh">
            <a:extLst>
              <a:ext uri="{FF2B5EF4-FFF2-40B4-BE49-F238E27FC236}">
                <a16:creationId xmlns:a16="http://schemas.microsoft.com/office/drawing/2014/main" id="{2A5F687B-2217-E32A-208C-BDAE4CB97AF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84166" y="3642777"/>
            <a:ext cx="1857375" cy="13716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05F2A96A-6772-0659-6D97-3F16010EA9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78619"/>
            <a:ext cx="11430000" cy="7615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33331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2276-35E7-21CF-8C93-AEC5100F4519}"/>
              </a:ext>
            </a:extLst>
          </p:cNvPr>
          <p:cNvSpPr>
            <a:spLocks noGrp="1"/>
          </p:cNvSpPr>
          <p:nvPr>
            <p:ph type="title"/>
          </p:nvPr>
        </p:nvSpPr>
        <p:spPr>
          <a:solidFill>
            <a:schemeClr val="accent2">
              <a:lumMod val="20000"/>
              <a:lumOff val="80000"/>
            </a:schemeClr>
          </a:solidFill>
        </p:spPr>
        <p:txBody>
          <a:bodyPr>
            <a:normAutofit fontScale="90000"/>
          </a:bodyPr>
          <a:lstStyle/>
          <a:p>
            <a:r>
              <a:rPr lang="en-US" dirty="0"/>
              <a:t>Punjab Governors Abdul Samad Khan and his son </a:t>
            </a:r>
            <a:r>
              <a:rPr lang="en-US" dirty="0" err="1"/>
              <a:t>Zakriya</a:t>
            </a:r>
            <a:r>
              <a:rPr lang="en-US" dirty="0"/>
              <a:t> Khan, 1716 -1745</a:t>
            </a:r>
          </a:p>
        </p:txBody>
      </p:sp>
      <p:sp>
        <p:nvSpPr>
          <p:cNvPr id="3" name="Content Placeholder 2">
            <a:extLst>
              <a:ext uri="{FF2B5EF4-FFF2-40B4-BE49-F238E27FC236}">
                <a16:creationId xmlns:a16="http://schemas.microsoft.com/office/drawing/2014/main" id="{9EECAC11-631D-6F96-7E64-02C69460E5A1}"/>
              </a:ext>
            </a:extLst>
          </p:cNvPr>
          <p:cNvSpPr>
            <a:spLocks noGrp="1"/>
          </p:cNvSpPr>
          <p:nvPr>
            <p:ph idx="1"/>
          </p:nvPr>
        </p:nvSpPr>
        <p:spPr>
          <a:xfrm>
            <a:off x="777465" y="2340130"/>
            <a:ext cx="11615625" cy="4517869"/>
          </a:xfrm>
          <a:solidFill>
            <a:schemeClr val="accent5">
              <a:lumMod val="20000"/>
              <a:lumOff val="80000"/>
            </a:schemeClr>
          </a:solidFill>
        </p:spPr>
        <p:txBody>
          <a:bodyPr>
            <a:noAutofit/>
          </a:bodyPr>
          <a:lstStyle/>
          <a:p>
            <a:r>
              <a:rPr lang="en-US" sz="2400" b="1" dirty="0"/>
              <a:t>Abdul Samad Khan 1716-1726 : He reshaped the persecution policy to make it more stringent. </a:t>
            </a:r>
          </a:p>
          <a:p>
            <a:r>
              <a:rPr lang="en-US" sz="2400" b="1" dirty="0"/>
              <a:t>Rewards were announced for cutting Sikh hair, detaining, seizing their land and property, beheading by tortures. This was dehumanizing, organizing, polarizing and preparation for protracted persecution.</a:t>
            </a:r>
          </a:p>
          <a:p>
            <a:r>
              <a:rPr lang="en-US" sz="2400" b="1" dirty="0"/>
              <a:t>Lakhpat Rai and </a:t>
            </a:r>
            <a:r>
              <a:rPr lang="en-US" sz="2400" b="1" dirty="0" err="1"/>
              <a:t>Jaspat</a:t>
            </a:r>
            <a:r>
              <a:rPr lang="en-US" sz="2400" b="1" dirty="0"/>
              <a:t> Rai were notorious for recruiting Feudal lords and elites to rouse mobs against Sikhs.</a:t>
            </a:r>
          </a:p>
          <a:p>
            <a:r>
              <a:rPr lang="en-US" sz="2400" b="1" dirty="0"/>
              <a:t>Notable among them was Chaudhary Karma of village </a:t>
            </a:r>
            <a:r>
              <a:rPr lang="en-US" sz="2400" b="1" dirty="0" err="1"/>
              <a:t>Chhina</a:t>
            </a:r>
            <a:r>
              <a:rPr lang="en-US" sz="2400" b="1" dirty="0"/>
              <a:t>, Rama Randhawa of Talwandi and Massa </a:t>
            </a:r>
            <a:r>
              <a:rPr lang="en-US" sz="2400" b="1" dirty="0" err="1"/>
              <a:t>Ranghar</a:t>
            </a:r>
            <a:r>
              <a:rPr lang="en-US" sz="2400" b="1" dirty="0"/>
              <a:t> of </a:t>
            </a:r>
            <a:r>
              <a:rPr lang="en-US" sz="2400" b="1" dirty="0" err="1"/>
              <a:t>Mandiali</a:t>
            </a:r>
            <a:endParaRPr lang="en-US" sz="2400" b="1" dirty="0"/>
          </a:p>
        </p:txBody>
      </p:sp>
    </p:spTree>
    <p:extLst>
      <p:ext uri="{BB962C8B-B14F-4D97-AF65-F5344CB8AC3E}">
        <p14:creationId xmlns:p14="http://schemas.microsoft.com/office/powerpoint/2010/main" val="18501480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FDBD0-B72F-2A8B-BFC3-6C56952260B1}"/>
              </a:ext>
            </a:extLst>
          </p:cNvPr>
          <p:cNvSpPr>
            <a:spLocks noGrp="1"/>
          </p:cNvSpPr>
          <p:nvPr>
            <p:ph type="title"/>
          </p:nvPr>
        </p:nvSpPr>
        <p:spPr>
          <a:solidFill>
            <a:schemeClr val="accent4">
              <a:lumMod val="20000"/>
              <a:lumOff val="80000"/>
            </a:schemeClr>
          </a:solidFill>
        </p:spPr>
        <p:txBody>
          <a:bodyPr>
            <a:normAutofit/>
          </a:bodyPr>
          <a:lstStyle/>
          <a:p>
            <a:r>
              <a:rPr lang="en-US" dirty="0"/>
              <a:t>Sikhs’ Head hunting A Profitable Business</a:t>
            </a:r>
          </a:p>
        </p:txBody>
      </p:sp>
      <p:sp>
        <p:nvSpPr>
          <p:cNvPr id="3" name="Content Placeholder 2">
            <a:extLst>
              <a:ext uri="{FF2B5EF4-FFF2-40B4-BE49-F238E27FC236}">
                <a16:creationId xmlns:a16="http://schemas.microsoft.com/office/drawing/2014/main" id="{C140CC9A-0668-C9D2-3A9A-BFABDC79181C}"/>
              </a:ext>
            </a:extLst>
          </p:cNvPr>
          <p:cNvSpPr>
            <a:spLocks noGrp="1"/>
          </p:cNvSpPr>
          <p:nvPr>
            <p:ph idx="1"/>
          </p:nvPr>
        </p:nvSpPr>
        <p:spPr>
          <a:xfrm>
            <a:off x="777465" y="2340130"/>
            <a:ext cx="11615625" cy="4517869"/>
          </a:xfrm>
          <a:solidFill>
            <a:schemeClr val="accent3">
              <a:lumMod val="20000"/>
              <a:lumOff val="80000"/>
            </a:schemeClr>
          </a:solidFill>
        </p:spPr>
        <p:txBody>
          <a:bodyPr/>
          <a:lstStyle/>
          <a:p>
            <a:r>
              <a:rPr lang="en-US" dirty="0"/>
              <a:t>Historian Khushwant Singh says, </a:t>
            </a:r>
          </a:p>
          <a:p>
            <a:r>
              <a:rPr lang="en-US" dirty="0"/>
              <a:t>“</a:t>
            </a:r>
            <a:r>
              <a:rPr lang="en-US" sz="3150" b="1" dirty="0" err="1"/>
              <a:t>Zakriya</a:t>
            </a:r>
            <a:r>
              <a:rPr lang="en-US" sz="3150" b="1" dirty="0"/>
              <a:t> Khan had made head hunting a profitable business by offering rewards, a blanket for cutting of a Sikh’s hair, ten rupees for the whereabouts of a Sikh, fifty rupees for a Sikhs’ scalp. Giving shelter to Sikhs and withholding information of their movements was made a capital offense.” </a:t>
            </a:r>
          </a:p>
        </p:txBody>
      </p:sp>
    </p:spTree>
    <p:extLst>
      <p:ext uri="{BB962C8B-B14F-4D97-AF65-F5344CB8AC3E}">
        <p14:creationId xmlns:p14="http://schemas.microsoft.com/office/powerpoint/2010/main" val="418093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9663BDD8-36FC-48B0-8862-3B51BE4F7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625"/>
            <a:ext cx="13734690" cy="7715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solidFill>
                <a:schemeClr val="bg1"/>
              </a:solidFill>
            </a:endParaRPr>
          </a:p>
        </p:txBody>
      </p:sp>
      <p:grpSp>
        <p:nvGrpSpPr>
          <p:cNvPr id="72" name="Group 71">
            <a:extLst>
              <a:ext uri="{FF2B5EF4-FFF2-40B4-BE49-F238E27FC236}">
                <a16:creationId xmlns:a16="http://schemas.microsoft.com/office/drawing/2014/main" id="{B27757FA-E22B-4C03-A927-1E4B4A5855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90" y="-428626"/>
            <a:ext cx="13741680" cy="7715250"/>
            <a:chOff x="-6214" y="-1"/>
            <a:chExt cx="12214827" cy="6858000"/>
          </a:xfrm>
        </p:grpSpPr>
        <p:cxnSp>
          <p:nvCxnSpPr>
            <p:cNvPr id="73" name="Straight Connector 72">
              <a:extLst>
                <a:ext uri="{FF2B5EF4-FFF2-40B4-BE49-F238E27FC236}">
                  <a16:creationId xmlns:a16="http://schemas.microsoft.com/office/drawing/2014/main" id="{9FA329A2-1D2A-4A62-A6AF-93B37310C41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EAAB6EEA-4329-4352-9BA3-1746A7111E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DF1164F-7F9A-40C5-868D-082B3E0F117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ADB572B4-ACB4-4026-BE9F-D3523A2C1C3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F77DB227-A8B6-43DC-970A-925EED2E0F0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3B6B9264-5A30-46E0-A2C1-636FB3D1B16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879B4D0-16B0-456E-8951-4042C78B2A2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143D00E3-B79B-41D6-9E66-07EC7E6C25F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BDD97DA3-F9CF-4985-A2BA-27DDD396C7A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20472B34-25FF-41FB-BF22-42D29C83F6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C6268AA-8DD1-4959-8136-0ECAAFD2714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1F744375-C310-46F7-AC26-C5A4BD827F5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86C08DB1-CFE5-4A9A-BCB2-C82F79C61A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F10D3C0-7CBD-42BF-BC76-68A25F9730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F6DF561D-125D-4BA4-BEA8-D540A3EF8F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696CE140-59C9-47C1-9BFD-E716943C47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7D2421D5-FB16-43BB-BD72-57B6D115C2F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94B4B66-3D8B-4D67-B68A-5EE98A61C3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21CE3395-ADDA-44B4-B550-87AF22E18F3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D6A7375E-9A29-4790-AA05-FC4DCC1AE72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E67518D-21C7-4CDB-9A75-248EEAB4350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413A36F7-9692-46D1-AA17-3036EBF7572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904FE3BA-02A8-46F8-8C46-213885DB491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7C8B1E1C-C236-410A-A75B-B5FED48E26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DFD8A655-CFAF-496E-82F7-4677B2100C3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EB52CEB0-DF45-45EF-B19A-A15C1A17E11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7D16414C-77DA-4C7E-8E62-862EAA940E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AC5789C5-251A-445C-8D17-18D36F8B518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BA0ACD3-25B4-4C98-B833-09426BA9CCE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0C2EAAE7-E646-4A26-BA0E-A130ECE6A4E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8F4E911F-A532-42C7-B083-1E5BA8D71A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105" name="Right Triangle 104">
            <a:extLst>
              <a:ext uri="{FF2B5EF4-FFF2-40B4-BE49-F238E27FC236}">
                <a16:creationId xmlns:a16="http://schemas.microsoft.com/office/drawing/2014/main" id="{1DEA6A44-CD60-4DFD-802B-A4F4BFCB7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6547683" y="-753022"/>
            <a:ext cx="639325" cy="639325"/>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solidFill>
                <a:schemeClr val="tx1"/>
              </a:solidFill>
            </a:endParaRPr>
          </a:p>
        </p:txBody>
      </p:sp>
      <p:graphicFrame>
        <p:nvGraphicFramePr>
          <p:cNvPr id="65" name="Content Placeholder 2">
            <a:extLst>
              <a:ext uri="{FF2B5EF4-FFF2-40B4-BE49-F238E27FC236}">
                <a16:creationId xmlns:a16="http://schemas.microsoft.com/office/drawing/2014/main" id="{3E10BDE3-AFBE-44F3-60CF-71AF2D0C92EC}"/>
              </a:ext>
            </a:extLst>
          </p:cNvPr>
          <p:cNvGraphicFramePr>
            <a:graphicFrameLocks noGrp="1"/>
          </p:cNvGraphicFramePr>
          <p:nvPr>
            <p:ph idx="1"/>
            <p:extLst>
              <p:ext uri="{D42A27DB-BD31-4B8C-83A1-F6EECF244321}">
                <p14:modId xmlns:p14="http://schemas.microsoft.com/office/powerpoint/2010/main" val="2536918217"/>
              </p:ext>
            </p:extLst>
          </p:nvPr>
        </p:nvGraphicFramePr>
        <p:xfrm>
          <a:off x="673572" y="949745"/>
          <a:ext cx="13009760" cy="61471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C7DBE1CE-B235-D8BD-BAC3-B012AFEB85CD}"/>
              </a:ext>
            </a:extLst>
          </p:cNvPr>
          <p:cNvSpPr/>
          <p:nvPr/>
        </p:nvSpPr>
        <p:spPr>
          <a:xfrm>
            <a:off x="3119303" y="-15964"/>
            <a:ext cx="7355950" cy="1107996"/>
          </a:xfrm>
          <a:prstGeom prst="rect">
            <a:avLst/>
          </a:prstGeom>
          <a:noFill/>
        </p:spPr>
        <p:txBody>
          <a:bodyPr wrap="square" lIns="91440" tIns="45720" rIns="91440" bIns="45720">
            <a:spAutoFit/>
          </a:bodyPr>
          <a:lstStyle/>
          <a:p>
            <a:pPr algn="ctr"/>
            <a:r>
              <a:rPr lang="en-US" sz="66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What is Genocide?</a:t>
            </a:r>
          </a:p>
        </p:txBody>
      </p:sp>
    </p:spTree>
    <p:extLst>
      <p:ext uri="{BB962C8B-B14F-4D97-AF65-F5344CB8AC3E}">
        <p14:creationId xmlns:p14="http://schemas.microsoft.com/office/powerpoint/2010/main" val="3046379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A5A2C-3CFB-DE80-3B51-46CFC847DF16}"/>
              </a:ext>
            </a:extLst>
          </p:cNvPr>
          <p:cNvSpPr>
            <a:spLocks noGrp="1"/>
          </p:cNvSpPr>
          <p:nvPr>
            <p:ph type="title"/>
          </p:nvPr>
        </p:nvSpPr>
        <p:spPr>
          <a:solidFill>
            <a:schemeClr val="bg2">
              <a:lumMod val="90000"/>
            </a:schemeClr>
          </a:solidFill>
        </p:spPr>
        <p:txBody>
          <a:bodyPr>
            <a:normAutofit/>
          </a:bodyPr>
          <a:lstStyle/>
          <a:p>
            <a:r>
              <a:rPr lang="en-US" b="1" dirty="0"/>
              <a:t>Bhai Mani Singh, A Sikh Scholar’s Execution</a:t>
            </a:r>
          </a:p>
        </p:txBody>
      </p:sp>
      <p:sp>
        <p:nvSpPr>
          <p:cNvPr id="3" name="Content Placeholder 2">
            <a:extLst>
              <a:ext uri="{FF2B5EF4-FFF2-40B4-BE49-F238E27FC236}">
                <a16:creationId xmlns:a16="http://schemas.microsoft.com/office/drawing/2014/main" id="{15361D67-B0FD-CA3D-87F2-521E9EF5E3EC}"/>
              </a:ext>
            </a:extLst>
          </p:cNvPr>
          <p:cNvSpPr>
            <a:spLocks noGrp="1"/>
          </p:cNvSpPr>
          <p:nvPr>
            <p:ph idx="1"/>
          </p:nvPr>
        </p:nvSpPr>
        <p:spPr>
          <a:xfrm>
            <a:off x="777465" y="2340130"/>
            <a:ext cx="11615625" cy="4213069"/>
          </a:xfrm>
          <a:solidFill>
            <a:schemeClr val="accent5">
              <a:lumMod val="40000"/>
              <a:lumOff val="60000"/>
            </a:schemeClr>
          </a:solidFill>
        </p:spPr>
        <p:txBody>
          <a:bodyPr>
            <a:normAutofit/>
          </a:bodyPr>
          <a:lstStyle/>
          <a:p>
            <a:r>
              <a:rPr lang="en-US" sz="2400" b="1" dirty="0"/>
              <a:t>Bhai Mani Singh diffused  the Mass Massacre plan of Diwan Lakhpat Rai and Zakariya Khan in 1738 </a:t>
            </a:r>
          </a:p>
          <a:p>
            <a:r>
              <a:rPr lang="en-US" sz="2400" b="1" dirty="0"/>
              <a:t>Sikhs were offered free access to Golden Temple. About 10,000 were expected to attend the </a:t>
            </a:r>
            <a:r>
              <a:rPr lang="en-US" sz="2400" b="1" dirty="0" err="1"/>
              <a:t>Bandi</a:t>
            </a:r>
            <a:r>
              <a:rPr lang="en-US" sz="2400" b="1" dirty="0"/>
              <a:t> </a:t>
            </a:r>
            <a:r>
              <a:rPr lang="en-US" sz="2400" b="1" dirty="0" err="1"/>
              <a:t>Chhor</a:t>
            </a:r>
            <a:r>
              <a:rPr lang="en-US" sz="2400" b="1" dirty="0"/>
              <a:t> </a:t>
            </a:r>
            <a:r>
              <a:rPr lang="en-US" sz="2400" b="1" dirty="0" err="1"/>
              <a:t>Diwas</a:t>
            </a:r>
            <a:r>
              <a:rPr lang="en-US" sz="2400" b="1" dirty="0"/>
              <a:t> (Diwali)</a:t>
            </a:r>
          </a:p>
          <a:p>
            <a:r>
              <a:rPr lang="en-US" sz="2400" b="1" dirty="0"/>
              <a:t>Mughals and Hill Chiefs under the Command of Lakhpat Rai were tasked to lay a siege and exterminate all of them</a:t>
            </a:r>
          </a:p>
          <a:p>
            <a:r>
              <a:rPr lang="en-US" sz="2400" b="1" dirty="0"/>
              <a:t>Bhai Mani arrested and tortured in the most inhuman and barbaric way.</a:t>
            </a:r>
          </a:p>
        </p:txBody>
      </p:sp>
    </p:spTree>
    <p:extLst>
      <p:ext uri="{BB962C8B-B14F-4D97-AF65-F5344CB8AC3E}">
        <p14:creationId xmlns:p14="http://schemas.microsoft.com/office/powerpoint/2010/main" val="24663986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F0F45-8DD6-A06B-564C-C6FC0FC43DC5}"/>
              </a:ext>
            </a:extLst>
          </p:cNvPr>
          <p:cNvSpPr>
            <a:spLocks noGrp="1"/>
          </p:cNvSpPr>
          <p:nvPr>
            <p:ph type="title"/>
          </p:nvPr>
        </p:nvSpPr>
        <p:spPr>
          <a:xfrm>
            <a:off x="777465" y="725955"/>
            <a:ext cx="11615625" cy="1121896"/>
          </a:xfrm>
        </p:spPr>
        <p:txBody>
          <a:bodyPr>
            <a:normAutofit fontScale="90000"/>
          </a:bodyPr>
          <a:lstStyle/>
          <a:p>
            <a:br>
              <a:rPr lang="en-US" dirty="0"/>
            </a:br>
            <a:br>
              <a:rPr lang="en-US" dirty="0"/>
            </a:br>
            <a:r>
              <a:rPr lang="en-US" dirty="0"/>
              <a:t>Bhai Mani Singh Chopped Limb by Limb</a:t>
            </a:r>
          </a:p>
        </p:txBody>
      </p:sp>
      <p:pic>
        <p:nvPicPr>
          <p:cNvPr id="1028" name="Picture 4">
            <a:extLst>
              <a:ext uri="{FF2B5EF4-FFF2-40B4-BE49-F238E27FC236}">
                <a16:creationId xmlns:a16="http://schemas.microsoft.com/office/drawing/2014/main" id="{D3BF7CD3-6EC5-C375-3037-A9A966B1A57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38650" y="3486944"/>
            <a:ext cx="2782094" cy="1270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322AB8FC-B720-B840-DD71-6B3BE62BF1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02" y="-295275"/>
            <a:ext cx="13087350" cy="744854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486E4B7-440D-D22A-6440-EEB2DE2175DE}"/>
              </a:ext>
            </a:extLst>
          </p:cNvPr>
          <p:cNvSpPr/>
          <p:nvPr/>
        </p:nvSpPr>
        <p:spPr>
          <a:xfrm>
            <a:off x="6765629" y="2967335"/>
            <a:ext cx="184731"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endParaRPr lang="en-US" sz="5400" b="1" cap="none" spc="0" dirty="0">
              <a:ln/>
              <a:solidFill>
                <a:schemeClr val="accent3"/>
              </a:solidFill>
              <a:effectLst/>
            </a:endParaRPr>
          </a:p>
        </p:txBody>
      </p:sp>
      <p:sp>
        <p:nvSpPr>
          <p:cNvPr id="7" name="Rectangle 6">
            <a:extLst>
              <a:ext uri="{FF2B5EF4-FFF2-40B4-BE49-F238E27FC236}">
                <a16:creationId xmlns:a16="http://schemas.microsoft.com/office/drawing/2014/main" id="{8CA760FE-E2CF-4C4C-F588-0AB5EB64B119}"/>
              </a:ext>
            </a:extLst>
          </p:cNvPr>
          <p:cNvSpPr/>
          <p:nvPr/>
        </p:nvSpPr>
        <p:spPr>
          <a:xfrm>
            <a:off x="590092" y="725955"/>
            <a:ext cx="12535804"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a:ln/>
                <a:solidFill>
                  <a:schemeClr val="accent3"/>
                </a:solidFill>
              </a:rPr>
              <a:t>Bhai Mani Singh Chopped Limb by Limb</a:t>
            </a:r>
            <a:endParaRPr lang="en-US" sz="5400" b="1" cap="none" spc="0" dirty="0">
              <a:ln/>
              <a:solidFill>
                <a:schemeClr val="accent3"/>
              </a:solidFill>
              <a:effectLst/>
            </a:endParaRPr>
          </a:p>
        </p:txBody>
      </p:sp>
    </p:spTree>
    <p:extLst>
      <p:ext uri="{BB962C8B-B14F-4D97-AF65-F5344CB8AC3E}">
        <p14:creationId xmlns:p14="http://schemas.microsoft.com/office/powerpoint/2010/main" val="22133955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4DA7A-D91B-0556-8F86-F084C03E6777}"/>
              </a:ext>
            </a:extLst>
          </p:cNvPr>
          <p:cNvSpPr>
            <a:spLocks noGrp="1"/>
          </p:cNvSpPr>
          <p:nvPr>
            <p:ph type="title"/>
          </p:nvPr>
        </p:nvSpPr>
        <p:spPr/>
        <p:txBody>
          <a:bodyPr>
            <a:normAutofit/>
          </a:bodyPr>
          <a:lstStyle/>
          <a:p>
            <a:r>
              <a:rPr lang="en-US" dirty="0"/>
              <a:t> </a:t>
            </a:r>
            <a:r>
              <a:rPr lang="en-US" dirty="0" err="1"/>
              <a:t>Sabeg</a:t>
            </a:r>
            <a:r>
              <a:rPr lang="en-US" dirty="0"/>
              <a:t> Singh and his son Shahbaz Singh</a:t>
            </a:r>
          </a:p>
        </p:txBody>
      </p:sp>
      <p:pic>
        <p:nvPicPr>
          <p:cNvPr id="3074" name="Picture 2">
            <a:extLst>
              <a:ext uri="{FF2B5EF4-FFF2-40B4-BE49-F238E27FC236}">
                <a16:creationId xmlns:a16="http://schemas.microsoft.com/office/drawing/2014/main" id="{09AE6675-937E-0F5D-04D2-A3350D55854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6242" y="262235"/>
            <a:ext cx="12999076" cy="66865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D32D11F-6A97-4E65-8838-DB1FF12430AE}"/>
              </a:ext>
            </a:extLst>
          </p:cNvPr>
          <p:cNvSpPr/>
          <p:nvPr/>
        </p:nvSpPr>
        <p:spPr>
          <a:xfrm>
            <a:off x="456242" y="725954"/>
            <a:ext cx="12412372" cy="923330"/>
          </a:xfrm>
          <a:prstGeom prst="rect">
            <a:avLst/>
          </a:prstGeom>
          <a:noFill/>
        </p:spPr>
        <p:txBody>
          <a:bodyPr wrap="none" lIns="91440" tIns="45720" rIns="91440" bIns="45720">
            <a:spAutoFit/>
          </a:bodyPr>
          <a:lstStyle/>
          <a:p>
            <a:pPr algn="ct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Sabeg</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Singh and His Son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Shabaz</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Singh</a:t>
            </a:r>
          </a:p>
        </p:txBody>
      </p:sp>
    </p:spTree>
    <p:extLst>
      <p:ext uri="{BB962C8B-B14F-4D97-AF65-F5344CB8AC3E}">
        <p14:creationId xmlns:p14="http://schemas.microsoft.com/office/powerpoint/2010/main" val="16924346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BCB17-C58C-DFD6-5708-018121A455AA}"/>
              </a:ext>
            </a:extLst>
          </p:cNvPr>
          <p:cNvSpPr>
            <a:spLocks noGrp="1"/>
          </p:cNvSpPr>
          <p:nvPr>
            <p:ph type="title"/>
          </p:nvPr>
        </p:nvSpPr>
        <p:spPr>
          <a:xfrm>
            <a:off x="777465" y="725955"/>
            <a:ext cx="11615625" cy="923330"/>
          </a:xfrm>
        </p:spPr>
        <p:txBody>
          <a:bodyPr>
            <a:normAutofit/>
          </a:bodyPr>
          <a:lstStyle/>
          <a:p>
            <a:r>
              <a:rPr lang="en-US" dirty="0"/>
              <a:t> </a:t>
            </a:r>
            <a:r>
              <a:rPr lang="en-US" sz="4400" dirty="0" err="1"/>
              <a:t>Taru</a:t>
            </a:r>
            <a:r>
              <a:rPr lang="en-US" sz="4400" dirty="0"/>
              <a:t> Singh Accused of “Langar for the Needy”</a:t>
            </a:r>
          </a:p>
        </p:txBody>
      </p:sp>
      <p:pic>
        <p:nvPicPr>
          <p:cNvPr id="2050" name="Picture 2">
            <a:extLst>
              <a:ext uri="{FF2B5EF4-FFF2-40B4-BE49-F238E27FC236}">
                <a16:creationId xmlns:a16="http://schemas.microsoft.com/office/drawing/2014/main" id="{6FBE28AE-893F-7FD6-9BAD-96FF24F4A2A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9550" y="1"/>
            <a:ext cx="13258800" cy="56197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4D07EB7-A752-70A1-8F4F-BD9760D18BD7}"/>
              </a:ext>
            </a:extLst>
          </p:cNvPr>
          <p:cNvSpPr txBox="1"/>
          <p:nvPr/>
        </p:nvSpPr>
        <p:spPr>
          <a:xfrm>
            <a:off x="819150" y="5693716"/>
            <a:ext cx="12649200" cy="1200329"/>
          </a:xfrm>
          <a:prstGeom prst="rect">
            <a:avLst/>
          </a:prstGeom>
          <a:noFill/>
        </p:spPr>
        <p:txBody>
          <a:bodyPr wrap="square" rtlCol="0">
            <a:spAutoFit/>
          </a:bodyPr>
          <a:lstStyle/>
          <a:p>
            <a:r>
              <a:rPr lang="en-US" sz="3600" dirty="0"/>
              <a:t>Historian </a:t>
            </a:r>
            <a:r>
              <a:rPr lang="en-US" sz="3600" dirty="0" err="1"/>
              <a:t>Cunnigham</a:t>
            </a:r>
            <a:r>
              <a:rPr lang="en-US" sz="3600" dirty="0"/>
              <a:t> says, “He would neither yield his conscience nor the symbol of his conviction”</a:t>
            </a:r>
          </a:p>
        </p:txBody>
      </p:sp>
      <p:sp>
        <p:nvSpPr>
          <p:cNvPr id="6" name="Rectangle 5">
            <a:extLst>
              <a:ext uri="{FF2B5EF4-FFF2-40B4-BE49-F238E27FC236}">
                <a16:creationId xmlns:a16="http://schemas.microsoft.com/office/drawing/2014/main" id="{E0E7F720-6089-A3EC-330C-7F87B6789FB0}"/>
              </a:ext>
            </a:extLst>
          </p:cNvPr>
          <p:cNvSpPr/>
          <p:nvPr/>
        </p:nvSpPr>
        <p:spPr>
          <a:xfrm>
            <a:off x="266700" y="4091285"/>
            <a:ext cx="13201650" cy="923330"/>
          </a:xfrm>
          <a:prstGeom prst="rect">
            <a:avLst/>
          </a:prstGeom>
          <a:noFill/>
        </p:spPr>
        <p:txBody>
          <a:bodyPr wrap="square" lIns="91440" tIns="45720" rIns="91440" bIns="45720">
            <a:spAutoFit/>
          </a:bodyPr>
          <a:lstStyle/>
          <a:p>
            <a:pPr algn="ctr"/>
            <a:r>
              <a:rPr lang="en-US" sz="5400" b="1" cap="none" spc="0"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Taru</a:t>
            </a: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Singh  “Langar for the Needy”</a:t>
            </a:r>
          </a:p>
        </p:txBody>
      </p:sp>
    </p:spTree>
    <p:extLst>
      <p:ext uri="{BB962C8B-B14F-4D97-AF65-F5344CB8AC3E}">
        <p14:creationId xmlns:p14="http://schemas.microsoft.com/office/powerpoint/2010/main" val="41665012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88479-A62F-439F-E34D-2A1E95466CAA}"/>
              </a:ext>
            </a:extLst>
          </p:cNvPr>
          <p:cNvSpPr>
            <a:spLocks noGrp="1"/>
          </p:cNvSpPr>
          <p:nvPr>
            <p:ph type="title"/>
          </p:nvPr>
        </p:nvSpPr>
        <p:spPr/>
        <p:txBody>
          <a:bodyPr/>
          <a:lstStyle/>
          <a:p>
            <a:r>
              <a:rPr lang="en-US" b="1" dirty="0"/>
              <a:t>Mughals’ Hitman Massa </a:t>
            </a:r>
            <a:r>
              <a:rPr lang="en-US" b="1" dirty="0" err="1"/>
              <a:t>Ranghar</a:t>
            </a:r>
            <a:r>
              <a:rPr lang="en-US" b="1" dirty="0"/>
              <a:t> 1740</a:t>
            </a:r>
          </a:p>
        </p:txBody>
      </p:sp>
      <p:sp>
        <p:nvSpPr>
          <p:cNvPr id="3" name="Content Placeholder 2">
            <a:extLst>
              <a:ext uri="{FF2B5EF4-FFF2-40B4-BE49-F238E27FC236}">
                <a16:creationId xmlns:a16="http://schemas.microsoft.com/office/drawing/2014/main" id="{A1C095D2-1D1A-9DEA-64D7-1387B9B957C7}"/>
              </a:ext>
            </a:extLst>
          </p:cNvPr>
          <p:cNvSpPr>
            <a:spLocks noGrp="1"/>
          </p:cNvSpPr>
          <p:nvPr>
            <p:ph idx="1"/>
          </p:nvPr>
        </p:nvSpPr>
        <p:spPr/>
        <p:txBody>
          <a:bodyPr/>
          <a:lstStyle/>
          <a:p>
            <a:r>
              <a:rPr lang="en-US" sz="2800" b="1" dirty="0"/>
              <a:t>He Desecrated Golden Temple, Filled the Sacred pool with Carcasses of Cows, Brought  Women Dancers, and Held Sikh Women Captives for his pleasure</a:t>
            </a:r>
          </a:p>
          <a:p>
            <a:r>
              <a:rPr lang="en-US" sz="2800" b="1" dirty="0"/>
              <a:t>Two Sikhs in 1740 disguised as Mughals, </a:t>
            </a:r>
            <a:r>
              <a:rPr lang="en-US" sz="2800" b="1" dirty="0" err="1"/>
              <a:t>Mehtab</a:t>
            </a:r>
            <a:r>
              <a:rPr lang="en-US" sz="2800" b="1" dirty="0"/>
              <a:t> Singh, and </a:t>
            </a:r>
            <a:r>
              <a:rPr lang="en-US" sz="2800" b="1" dirty="0" err="1"/>
              <a:t>Sukha</a:t>
            </a:r>
            <a:r>
              <a:rPr lang="en-US" sz="2800" b="1" dirty="0"/>
              <a:t> Singh from Jaipur entered the Darbar Sahib, </a:t>
            </a:r>
            <a:r>
              <a:rPr lang="en-US" sz="2800" b="1" dirty="0" err="1"/>
              <a:t>Sukha</a:t>
            </a:r>
            <a:r>
              <a:rPr lang="en-US" sz="2800" b="1" dirty="0"/>
              <a:t> guarded the entrance and </a:t>
            </a:r>
            <a:r>
              <a:rPr lang="en-US" sz="2800" b="1" dirty="0" err="1"/>
              <a:t>Mehtab</a:t>
            </a:r>
            <a:r>
              <a:rPr lang="en-US" sz="2800" b="1" dirty="0"/>
              <a:t> Singh with a single stroke of his sword cut </a:t>
            </a:r>
            <a:r>
              <a:rPr lang="en-US" sz="2800" b="1" dirty="0" err="1"/>
              <a:t>Ranghar’s</a:t>
            </a:r>
            <a:r>
              <a:rPr lang="en-US" sz="2800" b="1" dirty="0"/>
              <a:t> head off and escaped taking it as a trophy. </a:t>
            </a:r>
          </a:p>
        </p:txBody>
      </p:sp>
    </p:spTree>
    <p:extLst>
      <p:ext uri="{BB962C8B-B14F-4D97-AF65-F5344CB8AC3E}">
        <p14:creationId xmlns:p14="http://schemas.microsoft.com/office/powerpoint/2010/main" val="41395931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E6106-82EC-7704-8407-FA447165D226}"/>
              </a:ext>
            </a:extLst>
          </p:cNvPr>
          <p:cNvSpPr>
            <a:spLocks noGrp="1"/>
          </p:cNvSpPr>
          <p:nvPr>
            <p:ph type="title"/>
          </p:nvPr>
        </p:nvSpPr>
        <p:spPr>
          <a:solidFill>
            <a:schemeClr val="accent5">
              <a:lumMod val="20000"/>
              <a:lumOff val="80000"/>
            </a:schemeClr>
          </a:solidFill>
        </p:spPr>
        <p:txBody>
          <a:bodyPr>
            <a:normAutofit fontScale="90000"/>
          </a:bodyPr>
          <a:lstStyle/>
          <a:p>
            <a:r>
              <a:rPr lang="en-US" dirty="0"/>
              <a:t>All Lahore’s Sikhs Executed at Horse Market (Survivors Relocate for Safety)</a:t>
            </a:r>
          </a:p>
        </p:txBody>
      </p:sp>
      <p:sp>
        <p:nvSpPr>
          <p:cNvPr id="3" name="Content Placeholder 2">
            <a:extLst>
              <a:ext uri="{FF2B5EF4-FFF2-40B4-BE49-F238E27FC236}">
                <a16:creationId xmlns:a16="http://schemas.microsoft.com/office/drawing/2014/main" id="{0EEBC2AC-751D-6512-160A-6E5DC855F502}"/>
              </a:ext>
            </a:extLst>
          </p:cNvPr>
          <p:cNvSpPr>
            <a:spLocks noGrp="1"/>
          </p:cNvSpPr>
          <p:nvPr>
            <p:ph idx="1"/>
          </p:nvPr>
        </p:nvSpPr>
        <p:spPr>
          <a:xfrm>
            <a:off x="777465" y="2340130"/>
            <a:ext cx="11615625" cy="4517869"/>
          </a:xfrm>
          <a:solidFill>
            <a:schemeClr val="accent3">
              <a:lumMod val="40000"/>
              <a:lumOff val="60000"/>
            </a:schemeClr>
          </a:solidFill>
        </p:spPr>
        <p:txBody>
          <a:bodyPr/>
          <a:lstStyle/>
          <a:p>
            <a:r>
              <a:rPr lang="en-US" sz="2800" b="1" dirty="0"/>
              <a:t>On March 10, 1746, the entire city of Lahore emptied of Sikhs and executed publicly.</a:t>
            </a:r>
          </a:p>
          <a:p>
            <a:r>
              <a:rPr lang="en-US" sz="2800" b="1" dirty="0"/>
              <a:t>Public warned  not to utter anything like “Guru, or Gur” and urged to destroy Guru </a:t>
            </a:r>
            <a:r>
              <a:rPr lang="en-US" sz="2800" b="1" dirty="0" err="1"/>
              <a:t>Granth</a:t>
            </a:r>
            <a:r>
              <a:rPr lang="en-US" sz="2800" b="1" dirty="0"/>
              <a:t> Sahib if found anywhere. The Holy Tank Amritsar again filled with blood and gore.</a:t>
            </a:r>
          </a:p>
          <a:p>
            <a:r>
              <a:rPr lang="en-US" sz="2800" b="1" dirty="0"/>
              <a:t>Diwan Lakhpat Rai now launched second phase of his bloody campaign. He invited all Anti-Sikh citizens to join in the State’s effort to ferret out Sikhs from their hideouts in forests and kill them </a:t>
            </a:r>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27626540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D826A-D2B4-072D-99C7-F5B89F57E8BF}"/>
              </a:ext>
            </a:extLst>
          </p:cNvPr>
          <p:cNvSpPr>
            <a:spLocks noGrp="1"/>
          </p:cNvSpPr>
          <p:nvPr>
            <p:ph type="title"/>
          </p:nvPr>
        </p:nvSpPr>
        <p:spPr>
          <a:solidFill>
            <a:schemeClr val="accent3">
              <a:lumMod val="60000"/>
              <a:lumOff val="40000"/>
            </a:schemeClr>
          </a:solidFill>
        </p:spPr>
        <p:txBody>
          <a:bodyPr/>
          <a:lstStyle/>
          <a:p>
            <a:r>
              <a:rPr lang="en-US" dirty="0"/>
              <a:t>Shaheed Ganj 1735-1746 </a:t>
            </a:r>
          </a:p>
        </p:txBody>
      </p:sp>
      <p:sp>
        <p:nvSpPr>
          <p:cNvPr id="3" name="Content Placeholder 2">
            <a:extLst>
              <a:ext uri="{FF2B5EF4-FFF2-40B4-BE49-F238E27FC236}">
                <a16:creationId xmlns:a16="http://schemas.microsoft.com/office/drawing/2014/main" id="{9343DE74-7FA2-E3C0-20AD-A7F306840947}"/>
              </a:ext>
            </a:extLst>
          </p:cNvPr>
          <p:cNvSpPr>
            <a:spLocks noGrp="1"/>
          </p:cNvSpPr>
          <p:nvPr>
            <p:ph idx="1"/>
          </p:nvPr>
        </p:nvSpPr>
        <p:spPr>
          <a:solidFill>
            <a:schemeClr val="accent6">
              <a:lumMod val="20000"/>
              <a:lumOff val="80000"/>
            </a:schemeClr>
          </a:solidFill>
        </p:spPr>
        <p:txBody>
          <a:bodyPr>
            <a:normAutofit fontScale="92500" lnSpcReduction="20000"/>
          </a:bodyPr>
          <a:lstStyle/>
          <a:p>
            <a:r>
              <a:rPr lang="en-US" dirty="0"/>
              <a:t>20,000 -25, 000 Sikhs were executed and rewards distributed. </a:t>
            </a:r>
          </a:p>
          <a:p>
            <a:r>
              <a:rPr lang="en-US" dirty="0"/>
              <a:t>The City of Lahore had not a single family of Sikhs in its periphery. </a:t>
            </a:r>
          </a:p>
          <a:p>
            <a:r>
              <a:rPr lang="en-US" dirty="0"/>
              <a:t>Sikhs could be killed anywhere by anyone; therefore, the survivors had no choice except to escape to the inhospitable forests. </a:t>
            </a:r>
          </a:p>
          <a:p>
            <a:r>
              <a:rPr lang="en-US" dirty="0"/>
              <a:t>Massa </a:t>
            </a:r>
            <a:r>
              <a:rPr lang="en-US" dirty="0" err="1"/>
              <a:t>Ranghar</a:t>
            </a:r>
            <a:r>
              <a:rPr lang="en-US" dirty="0"/>
              <a:t>, a vigilante became rich with blood money as he would bring several thousand Sikhs’ heads and would bring prisoners for their execution. Then he desecrated Harmandir Sahib by filling the sacred pool with corpses of Sikhs and cows. He held drinking parties and had prostitutes to reward the killing of Sikhs.</a:t>
            </a:r>
          </a:p>
          <a:p>
            <a:r>
              <a:rPr lang="en-US" dirty="0"/>
              <a:t>Notable among those killed: Bhai </a:t>
            </a:r>
            <a:r>
              <a:rPr lang="en-US" dirty="0" err="1"/>
              <a:t>Taru</a:t>
            </a:r>
            <a:r>
              <a:rPr lang="en-US" dirty="0"/>
              <a:t> Singh, Bhai </a:t>
            </a:r>
            <a:r>
              <a:rPr lang="en-US" dirty="0" err="1"/>
              <a:t>Sabeg</a:t>
            </a:r>
            <a:r>
              <a:rPr lang="en-US" dirty="0"/>
              <a:t> Singh and Bhai </a:t>
            </a:r>
            <a:r>
              <a:rPr lang="en-US" dirty="0" err="1"/>
              <a:t>Shabaz</a:t>
            </a:r>
            <a:r>
              <a:rPr lang="en-US" dirty="0"/>
              <a:t> Singh. Bhai Mani Singh, the close associate of Guru Gobind Singh, </a:t>
            </a:r>
          </a:p>
        </p:txBody>
      </p:sp>
    </p:spTree>
    <p:extLst>
      <p:ext uri="{BB962C8B-B14F-4D97-AF65-F5344CB8AC3E}">
        <p14:creationId xmlns:p14="http://schemas.microsoft.com/office/powerpoint/2010/main" val="28366174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4EB81-2DEA-5B62-6590-CC1C7DCA585A}"/>
              </a:ext>
            </a:extLst>
          </p:cNvPr>
          <p:cNvSpPr>
            <a:spLocks noGrp="1"/>
          </p:cNvSpPr>
          <p:nvPr>
            <p:ph type="title"/>
          </p:nvPr>
        </p:nvSpPr>
        <p:spPr>
          <a:solidFill>
            <a:schemeClr val="accent3">
              <a:lumMod val="20000"/>
              <a:lumOff val="80000"/>
            </a:schemeClr>
          </a:solidFill>
        </p:spPr>
        <p:txBody>
          <a:bodyPr>
            <a:normAutofit fontScale="90000"/>
          </a:bodyPr>
          <a:lstStyle/>
          <a:p>
            <a:r>
              <a:rPr lang="en-US" dirty="0"/>
              <a:t>The Execution Site in Lahore </a:t>
            </a:r>
            <a:br>
              <a:rPr lang="en-US" dirty="0"/>
            </a:br>
            <a:r>
              <a:rPr lang="en-US" dirty="0"/>
              <a:t>Gurdwara Shaheed Ganj </a:t>
            </a:r>
            <a:r>
              <a:rPr lang="en-US" dirty="0" err="1"/>
              <a:t>Singhinian</a:t>
            </a:r>
            <a:r>
              <a:rPr lang="en-US" dirty="0"/>
              <a:t> </a:t>
            </a:r>
          </a:p>
        </p:txBody>
      </p:sp>
      <p:pic>
        <p:nvPicPr>
          <p:cNvPr id="1026" name="Picture 2">
            <a:extLst>
              <a:ext uri="{FF2B5EF4-FFF2-40B4-BE49-F238E27FC236}">
                <a16:creationId xmlns:a16="http://schemas.microsoft.com/office/drawing/2014/main" id="{096A00A7-FC3C-01BC-CCB5-F5788D666F9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1" y="2339974"/>
            <a:ext cx="11849100" cy="4327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5899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FF539-F79B-50D5-548C-405D5C73AA29}"/>
              </a:ext>
            </a:extLst>
          </p:cNvPr>
          <p:cNvSpPr>
            <a:spLocks noGrp="1"/>
          </p:cNvSpPr>
          <p:nvPr>
            <p:ph type="title"/>
          </p:nvPr>
        </p:nvSpPr>
        <p:spPr>
          <a:solidFill>
            <a:schemeClr val="accent6">
              <a:lumMod val="20000"/>
              <a:lumOff val="80000"/>
            </a:schemeClr>
          </a:solidFill>
        </p:spPr>
        <p:txBody>
          <a:bodyPr>
            <a:normAutofit fontScale="90000"/>
          </a:bodyPr>
          <a:lstStyle/>
          <a:p>
            <a:r>
              <a:rPr lang="en-US" dirty="0"/>
              <a:t> Mughal Faujdar </a:t>
            </a:r>
            <a:r>
              <a:rPr lang="en-US" dirty="0" err="1"/>
              <a:t>Jaspat</a:t>
            </a:r>
            <a:r>
              <a:rPr lang="en-US" dirty="0"/>
              <a:t> Rai and Sikhs 1745 -46</a:t>
            </a:r>
          </a:p>
        </p:txBody>
      </p:sp>
      <p:sp>
        <p:nvSpPr>
          <p:cNvPr id="3" name="Content Placeholder 2">
            <a:extLst>
              <a:ext uri="{FF2B5EF4-FFF2-40B4-BE49-F238E27FC236}">
                <a16:creationId xmlns:a16="http://schemas.microsoft.com/office/drawing/2014/main" id="{8C18BEC8-446B-D65C-D2A4-30311942148F}"/>
              </a:ext>
            </a:extLst>
          </p:cNvPr>
          <p:cNvSpPr>
            <a:spLocks noGrp="1"/>
          </p:cNvSpPr>
          <p:nvPr>
            <p:ph idx="1"/>
          </p:nvPr>
        </p:nvSpPr>
        <p:spPr>
          <a:xfrm>
            <a:off x="796515" y="2340131"/>
            <a:ext cx="11615625" cy="3564436"/>
          </a:xfrm>
          <a:solidFill>
            <a:schemeClr val="accent6">
              <a:lumMod val="20000"/>
              <a:lumOff val="80000"/>
            </a:schemeClr>
          </a:solidFill>
        </p:spPr>
        <p:txBody>
          <a:bodyPr>
            <a:normAutofit fontScale="92500" lnSpcReduction="20000"/>
          </a:bodyPr>
          <a:lstStyle/>
          <a:p>
            <a:r>
              <a:rPr lang="en-US" dirty="0" err="1"/>
              <a:t>Zakriya</a:t>
            </a:r>
            <a:r>
              <a:rPr lang="en-US" dirty="0"/>
              <a:t> Khan’s death gave some break to Sikhs’ persecution as power struggle between two brothers distracted them. </a:t>
            </a:r>
          </a:p>
          <a:p>
            <a:r>
              <a:rPr lang="en-US" dirty="0"/>
              <a:t>On Yahiya Khan’s installation to the Governorship of Punjab, Diwan Lakhpat Rai promised his boss to escalate killing of Sikhs and their conversion to Islam. </a:t>
            </a:r>
          </a:p>
          <a:p>
            <a:r>
              <a:rPr lang="en-US" dirty="0"/>
              <a:t>In the meanwhile, he was shocked to know that his brother Faujdar </a:t>
            </a:r>
            <a:r>
              <a:rPr lang="en-US" dirty="0" err="1"/>
              <a:t>Jaspat</a:t>
            </a:r>
            <a:r>
              <a:rPr lang="en-US" dirty="0"/>
              <a:t> Rai of </a:t>
            </a:r>
            <a:r>
              <a:rPr lang="en-US" dirty="0" err="1"/>
              <a:t>Eminabad</a:t>
            </a:r>
            <a:r>
              <a:rPr lang="en-US" dirty="0"/>
              <a:t> got killed in his attempt to chase and kill Sikhs. A </a:t>
            </a:r>
            <a:r>
              <a:rPr lang="en-US" dirty="0" err="1"/>
              <a:t>Rangretta</a:t>
            </a:r>
            <a:r>
              <a:rPr lang="en-US" dirty="0"/>
              <a:t> Sikh in a snap climbed up the elephant </a:t>
            </a:r>
            <a:r>
              <a:rPr lang="en-US" dirty="0" err="1"/>
              <a:t>Jaspat</a:t>
            </a:r>
            <a:r>
              <a:rPr lang="en-US" dirty="0"/>
              <a:t> Rai was riding and beheaded him in flash of seconds. </a:t>
            </a:r>
          </a:p>
          <a:p>
            <a:r>
              <a:rPr lang="en-US" dirty="0"/>
              <a:t>The death of his brother by a former untouchable, the lowest of the lows in the caste hierarchy , gave him an opportunity to rouse religious sentiments of Hindus and invoke extreme tortures described by ancient texts by  </a:t>
            </a:r>
            <a:r>
              <a:rPr lang="en-US" dirty="0" err="1"/>
              <a:t>Chankiya</a:t>
            </a:r>
            <a:r>
              <a:rPr lang="en-US" dirty="0"/>
              <a:t> and Manu against untouchables, now all Sikhs condemned as such. </a:t>
            </a:r>
          </a:p>
        </p:txBody>
      </p:sp>
    </p:spTree>
    <p:extLst>
      <p:ext uri="{BB962C8B-B14F-4D97-AF65-F5344CB8AC3E}">
        <p14:creationId xmlns:p14="http://schemas.microsoft.com/office/powerpoint/2010/main" val="9180928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7F2C9-1101-5ACC-A10B-169A95E9A215}"/>
              </a:ext>
            </a:extLst>
          </p:cNvPr>
          <p:cNvSpPr>
            <a:spLocks noGrp="1"/>
          </p:cNvSpPr>
          <p:nvPr>
            <p:ph type="title"/>
          </p:nvPr>
        </p:nvSpPr>
        <p:spPr>
          <a:solidFill>
            <a:schemeClr val="accent6">
              <a:lumMod val="40000"/>
              <a:lumOff val="60000"/>
            </a:schemeClr>
          </a:solidFill>
        </p:spPr>
        <p:txBody>
          <a:bodyPr>
            <a:normAutofit/>
          </a:bodyPr>
          <a:lstStyle/>
          <a:p>
            <a:r>
              <a:rPr lang="en-US" dirty="0"/>
              <a:t>May 1746, </a:t>
            </a:r>
            <a:r>
              <a:rPr lang="en-US" dirty="0" err="1"/>
              <a:t>Ghallughara</a:t>
            </a:r>
            <a:r>
              <a:rPr lang="en-US" dirty="0"/>
              <a:t>/Genocide</a:t>
            </a:r>
          </a:p>
        </p:txBody>
      </p:sp>
      <p:sp>
        <p:nvSpPr>
          <p:cNvPr id="3" name="Content Placeholder 2">
            <a:extLst>
              <a:ext uri="{FF2B5EF4-FFF2-40B4-BE49-F238E27FC236}">
                <a16:creationId xmlns:a16="http://schemas.microsoft.com/office/drawing/2014/main" id="{7A6A66B8-0F70-22AD-26DA-61870E712532}"/>
              </a:ext>
            </a:extLst>
          </p:cNvPr>
          <p:cNvSpPr>
            <a:spLocks noGrp="1"/>
          </p:cNvSpPr>
          <p:nvPr>
            <p:ph idx="1"/>
          </p:nvPr>
        </p:nvSpPr>
        <p:spPr>
          <a:solidFill>
            <a:schemeClr val="accent4">
              <a:lumMod val="20000"/>
              <a:lumOff val="80000"/>
            </a:schemeClr>
          </a:solidFill>
        </p:spPr>
        <p:txBody>
          <a:bodyPr/>
          <a:lstStyle/>
          <a:p>
            <a:r>
              <a:rPr lang="en-US" dirty="0"/>
              <a:t>Mughal army and huge crowds of excited vigilantes march to the </a:t>
            </a:r>
            <a:r>
              <a:rPr lang="en-US" dirty="0" err="1"/>
              <a:t>Kahnuwan</a:t>
            </a:r>
            <a:r>
              <a:rPr lang="en-US" dirty="0"/>
              <a:t> forest. </a:t>
            </a:r>
          </a:p>
          <a:p>
            <a:r>
              <a:rPr lang="en-US" dirty="0"/>
              <a:t>They use all means such as cutting trees, setting fire, letting hound dogs after old men, women, and children.</a:t>
            </a:r>
          </a:p>
          <a:p>
            <a:r>
              <a:rPr lang="en-US" dirty="0"/>
              <a:t>About 7000-10,000 are instantly killed, 3000-4000 are taken as prisoners, later to be executed publicly at Horse Market, Lahore. </a:t>
            </a:r>
          </a:p>
          <a:p>
            <a:r>
              <a:rPr lang="en-US" dirty="0"/>
              <a:t>It was a great loss for a tiny Sikh community hardly 1 million among 40 millions of Muslims, Hindus and others.  40-50 percent population was exterminated.</a:t>
            </a:r>
          </a:p>
          <a:p>
            <a:endParaRPr lang="en-US" dirty="0"/>
          </a:p>
        </p:txBody>
      </p:sp>
    </p:spTree>
    <p:extLst>
      <p:ext uri="{BB962C8B-B14F-4D97-AF65-F5344CB8AC3E}">
        <p14:creationId xmlns:p14="http://schemas.microsoft.com/office/powerpoint/2010/main" val="27556263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4D45BF-E397-40C0-AFE3-A4149E60E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625"/>
            <a:ext cx="13734690" cy="7715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solidFill>
                <a:schemeClr val="bg1"/>
              </a:solidFill>
            </a:endParaRPr>
          </a:p>
        </p:txBody>
      </p:sp>
      <p:grpSp>
        <p:nvGrpSpPr>
          <p:cNvPr id="11" name="Group 10">
            <a:extLst>
              <a:ext uri="{FF2B5EF4-FFF2-40B4-BE49-F238E27FC236}">
                <a16:creationId xmlns:a16="http://schemas.microsoft.com/office/drawing/2014/main" id="{35F4CD44-7930-4EB8-9A74-8D2F9E6369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90" y="-428626"/>
            <a:ext cx="13741680" cy="7715250"/>
            <a:chOff x="-6214" y="-1"/>
            <a:chExt cx="12214827" cy="6858000"/>
          </a:xfrm>
        </p:grpSpPr>
        <p:cxnSp>
          <p:nvCxnSpPr>
            <p:cNvPr id="12" name="Straight Connector 11">
              <a:extLst>
                <a:ext uri="{FF2B5EF4-FFF2-40B4-BE49-F238E27FC236}">
                  <a16:creationId xmlns:a16="http://schemas.microsoft.com/office/drawing/2014/main" id="{6F1268F0-44F7-4AC9-A3E6-9527C22F302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80B23C-29A4-4D11-8671-EE46FECE7CD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C2CF28E-44F6-4983-9729-A705B8709B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B11666B-80E2-4F7D-9613-17A65CBC17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ABFAC7C-C1E8-4988-864D-3B05D300672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2EE5A4C-9245-46EB-B145-8FDFBE6E1A4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BFEDEDB-B657-4E62-9962-28BF541220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65EFAA5-5243-4FE8-819B-80D4995BB7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F92E633-809E-4E07-965A-F2F9EDCF7F1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0DE1690-3F94-4C79-9357-6653BEEF12E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529D5DF-1A9E-4690-B016-03FB1E72DC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6F8E2D2-E88C-4F73-A660-D2B76298CCA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37BF3BB-FE7A-410E-AA57-73485A77570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EC5EB5-F6E1-441C-AB44-799A5DF1B71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D6F199F-9E76-4C7E-9DF6-20EE550DFE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91704E7-976B-4FE0-9381-8EB7818E70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75603A9-61D4-4172-AF77-7A7CE408A7A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73C1AA7-2357-41A1-A057-FA2D44DADAE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0024205-8F58-4C8D-BE50-35E40091BC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737BEEA-3398-4C1B-AB48-E7173325C0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5EE29AB-4E85-418B-A6D3-3E7B401855D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ADE2BEB-6A23-4DFC-9A4E-E44F3CA9FFC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CE8D73-51C6-4818-8BD9-9202BBA0836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EA7AA7F-CD9D-4820-B463-7B9CFEC8EC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1618CA6-513B-458C-89C1-1FE15F1F431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5BACA43-902B-4444-95CB-5165D5483F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8A07376-1103-43DD-A6D6-D7BAF6F005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FCEA8A1-BC0E-4221-B9E5-3D3C7BA261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55D27E5-DFE1-4EE8-B982-0A39223598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FD07B27-85E5-4F3B-B432-CDBDC0F6E63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B78179E-DE7D-4A30-9BDC-05D7AE21762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44" name="Right Triangle 43">
            <a:extLst>
              <a:ext uri="{FF2B5EF4-FFF2-40B4-BE49-F238E27FC236}">
                <a16:creationId xmlns:a16="http://schemas.microsoft.com/office/drawing/2014/main" id="{07E3C0EF-2D2A-42BA-B4E2-76E2B1FC52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319660" y="3119564"/>
            <a:ext cx="639325" cy="639325"/>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solidFill>
                <a:schemeClr val="tx1"/>
              </a:solidFill>
            </a:endParaRPr>
          </a:p>
        </p:txBody>
      </p:sp>
      <p:sp>
        <p:nvSpPr>
          <p:cNvPr id="2" name="Title 1">
            <a:extLst>
              <a:ext uri="{FF2B5EF4-FFF2-40B4-BE49-F238E27FC236}">
                <a16:creationId xmlns:a16="http://schemas.microsoft.com/office/drawing/2014/main" id="{53729CA0-DBC8-B9D2-66F2-1F663C494764}"/>
              </a:ext>
            </a:extLst>
          </p:cNvPr>
          <p:cNvSpPr>
            <a:spLocks noGrp="1"/>
          </p:cNvSpPr>
          <p:nvPr>
            <p:ph type="title"/>
          </p:nvPr>
        </p:nvSpPr>
        <p:spPr>
          <a:xfrm>
            <a:off x="777464" y="401428"/>
            <a:ext cx="3857414" cy="6116209"/>
          </a:xfrm>
          <a:solidFill>
            <a:schemeClr val="accent3">
              <a:lumMod val="20000"/>
              <a:lumOff val="80000"/>
            </a:schemeClr>
          </a:solidFill>
        </p:spPr>
        <p:txBody>
          <a:bodyPr anchor="ctr">
            <a:normAutofit/>
          </a:bodyPr>
          <a:lstStyle/>
          <a:p>
            <a:r>
              <a:rPr lang="en-US" b="1" dirty="0"/>
              <a:t>Ten Stages of Genocide</a:t>
            </a:r>
            <a:br>
              <a:rPr lang="en-US" b="1" dirty="0"/>
            </a:br>
            <a:r>
              <a:rPr lang="en-US" b="1" dirty="0"/>
              <a:t>by</a:t>
            </a:r>
            <a:br>
              <a:rPr lang="en-US" b="1" dirty="0"/>
            </a:br>
            <a:r>
              <a:rPr lang="en-US" b="1" dirty="0"/>
              <a:t>Prof. Gregory Stanton</a:t>
            </a:r>
          </a:p>
        </p:txBody>
      </p:sp>
      <p:graphicFrame>
        <p:nvGraphicFramePr>
          <p:cNvPr id="5" name="Content Placeholder 2">
            <a:extLst>
              <a:ext uri="{FF2B5EF4-FFF2-40B4-BE49-F238E27FC236}">
                <a16:creationId xmlns:a16="http://schemas.microsoft.com/office/drawing/2014/main" id="{B5418D06-96CE-C4A2-6334-D6F379A6E7B8}"/>
              </a:ext>
            </a:extLst>
          </p:cNvPr>
          <p:cNvGraphicFramePr>
            <a:graphicFrameLocks noGrp="1"/>
          </p:cNvGraphicFramePr>
          <p:nvPr>
            <p:ph idx="1"/>
            <p:extLst>
              <p:ext uri="{D42A27DB-BD31-4B8C-83A1-F6EECF244321}">
                <p14:modId xmlns:p14="http://schemas.microsoft.com/office/powerpoint/2010/main" val="730170856"/>
              </p:ext>
            </p:extLst>
          </p:nvPr>
        </p:nvGraphicFramePr>
        <p:xfrm>
          <a:off x="5741194" y="-237184"/>
          <a:ext cx="7739457" cy="67198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223908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5A26E-51EC-D641-709B-9747C159B002}"/>
              </a:ext>
            </a:extLst>
          </p:cNvPr>
          <p:cNvSpPr>
            <a:spLocks noGrp="1"/>
          </p:cNvSpPr>
          <p:nvPr>
            <p:ph type="title"/>
          </p:nvPr>
        </p:nvSpPr>
        <p:spPr>
          <a:xfrm>
            <a:off x="777465" y="443754"/>
            <a:ext cx="11615625" cy="1724664"/>
          </a:xfrm>
          <a:solidFill>
            <a:schemeClr val="accent6">
              <a:lumMod val="60000"/>
              <a:lumOff val="40000"/>
            </a:schemeClr>
          </a:solidFill>
        </p:spPr>
        <p:txBody>
          <a:bodyPr>
            <a:noAutofit/>
          </a:bodyPr>
          <a:lstStyle/>
          <a:p>
            <a:r>
              <a:rPr lang="en-US" sz="3600" dirty="0"/>
              <a:t>Diwan Lakhpat Rai Destroys Guru </a:t>
            </a:r>
            <a:r>
              <a:rPr lang="en-US" sz="3600" dirty="0" err="1"/>
              <a:t>Granth</a:t>
            </a:r>
            <a:r>
              <a:rPr lang="en-US" sz="3600" dirty="0"/>
              <a:t> Sahib </a:t>
            </a:r>
            <a:r>
              <a:rPr lang="en-US" sz="3600" dirty="0" err="1"/>
              <a:t>Birs</a:t>
            </a:r>
            <a:r>
              <a:rPr lang="en-US" sz="3600" dirty="0"/>
              <a:t> and Discards them in Rivers and Wells</a:t>
            </a:r>
            <a:br>
              <a:rPr lang="en-US" sz="3600" dirty="0"/>
            </a:br>
            <a:r>
              <a:rPr lang="en-US" sz="3600" dirty="0"/>
              <a:t>and Burnt Many other Historical Manuscripts</a:t>
            </a:r>
          </a:p>
        </p:txBody>
      </p:sp>
      <p:sp>
        <p:nvSpPr>
          <p:cNvPr id="3" name="Content Placeholder 2">
            <a:extLst>
              <a:ext uri="{FF2B5EF4-FFF2-40B4-BE49-F238E27FC236}">
                <a16:creationId xmlns:a16="http://schemas.microsoft.com/office/drawing/2014/main" id="{FECDD81B-B32F-B159-1D9D-19FA6B88130B}"/>
              </a:ext>
            </a:extLst>
          </p:cNvPr>
          <p:cNvSpPr>
            <a:spLocks noGrp="1"/>
          </p:cNvSpPr>
          <p:nvPr>
            <p:ph idx="1"/>
          </p:nvPr>
        </p:nvSpPr>
        <p:spPr>
          <a:xfrm>
            <a:off x="777465" y="2340130"/>
            <a:ext cx="11615625" cy="4517869"/>
          </a:xfrm>
          <a:solidFill>
            <a:schemeClr val="accent3">
              <a:lumMod val="40000"/>
              <a:lumOff val="60000"/>
            </a:schemeClr>
          </a:solidFill>
        </p:spPr>
        <p:txBody>
          <a:bodyPr/>
          <a:lstStyle/>
          <a:p>
            <a:r>
              <a:rPr lang="en-US" b="0" i="0" dirty="0">
                <a:solidFill>
                  <a:srgbClr val="333333"/>
                </a:solidFill>
                <a:effectLst/>
                <a:latin typeface="Arial" panose="020B0604020202020204" pitchFamily="34" charset="0"/>
              </a:rPr>
              <a:t>“</a:t>
            </a:r>
            <a:r>
              <a:rPr lang="en-US" sz="2800" b="1" i="0" dirty="0">
                <a:solidFill>
                  <a:srgbClr val="333333"/>
                </a:solidFill>
                <a:effectLst/>
                <a:latin typeface="Arial" panose="020B0604020202020204" pitchFamily="34" charset="0"/>
              </a:rPr>
              <a:t>Cultural genocide, or ethnocide</a:t>
            </a:r>
            <a:r>
              <a:rPr lang="en-US" b="0" i="0" dirty="0">
                <a:solidFill>
                  <a:srgbClr val="333333"/>
                </a:solidFill>
                <a:effectLst/>
                <a:latin typeface="Arial" panose="020B0604020202020204" pitchFamily="34" charset="0"/>
              </a:rPr>
              <a:t>, is the attempted destruction of a group's culture, religion, and identity. It is a coercive act imposed by a dominant group upon a weaker or minority group. </a:t>
            </a:r>
            <a:r>
              <a:rPr lang="en-US" sz="2800" b="1" i="0" dirty="0">
                <a:solidFill>
                  <a:srgbClr val="333333"/>
                </a:solidFill>
                <a:effectLst/>
                <a:latin typeface="Arial" panose="020B0604020202020204" pitchFamily="34" charset="0"/>
              </a:rPr>
              <a:t>It is particularly associated with forced religious conversion and with forced assimilation policies, including child removal and the outlawing of cultural expression.”</a:t>
            </a:r>
          </a:p>
          <a:p>
            <a:r>
              <a:rPr lang="en-US" b="0" i="0" u="sng" dirty="0">
                <a:solidFill>
                  <a:srgbClr val="23527C"/>
                </a:solidFill>
                <a:effectLst/>
                <a:latin typeface="Arial" panose="020B0604020202020204" pitchFamily="34" charset="0"/>
                <a:hlinkClick r:id="rId2"/>
              </a:rPr>
              <a:t>Treglia, G. (2016). Cultural genocide. In J. Mackenzie (Ed.), The encyclopedia of empire. Hoboken, NJ: Wiley.</a:t>
            </a:r>
            <a:endParaRPr lang="en-US" dirty="0"/>
          </a:p>
        </p:txBody>
      </p:sp>
    </p:spTree>
    <p:extLst>
      <p:ext uri="{BB962C8B-B14F-4D97-AF65-F5344CB8AC3E}">
        <p14:creationId xmlns:p14="http://schemas.microsoft.com/office/powerpoint/2010/main" val="24003153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9" name="Group 3078">
            <a:extLst>
              <a:ext uri="{FF2B5EF4-FFF2-40B4-BE49-F238E27FC236}">
                <a16:creationId xmlns:a16="http://schemas.microsoft.com/office/drawing/2014/main" id="{748618E9-EE2D-4864-9EEE-58939BD4FBB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90" y="-1"/>
            <a:ext cx="13741680" cy="6858000"/>
            <a:chOff x="-6214" y="-1"/>
            <a:chExt cx="12214827" cy="6858000"/>
          </a:xfrm>
        </p:grpSpPr>
        <p:cxnSp>
          <p:nvCxnSpPr>
            <p:cNvPr id="3080" name="Straight Connector 3079">
              <a:extLst>
                <a:ext uri="{FF2B5EF4-FFF2-40B4-BE49-F238E27FC236}">
                  <a16:creationId xmlns:a16="http://schemas.microsoft.com/office/drawing/2014/main" id="{317D1EC0-23FF-4FC8-B22D-E34878EAA4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81" name="Straight Connector 3080">
              <a:extLst>
                <a:ext uri="{FF2B5EF4-FFF2-40B4-BE49-F238E27FC236}">
                  <a16:creationId xmlns:a16="http://schemas.microsoft.com/office/drawing/2014/main" id="{5AB929A7-258C-4469-AAB4-A67D713F7A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82" name="Straight Connector 3081">
              <a:extLst>
                <a:ext uri="{FF2B5EF4-FFF2-40B4-BE49-F238E27FC236}">
                  <a16:creationId xmlns:a16="http://schemas.microsoft.com/office/drawing/2014/main" id="{DA635CDB-2D00-49D5-B26E-0694A25000C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83" name="Straight Connector 3082">
              <a:extLst>
                <a:ext uri="{FF2B5EF4-FFF2-40B4-BE49-F238E27FC236}">
                  <a16:creationId xmlns:a16="http://schemas.microsoft.com/office/drawing/2014/main" id="{B4288D7A-F857-418D-92F2-368E841B9F2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84" name="Straight Connector 3083">
              <a:extLst>
                <a:ext uri="{FF2B5EF4-FFF2-40B4-BE49-F238E27FC236}">
                  <a16:creationId xmlns:a16="http://schemas.microsoft.com/office/drawing/2014/main" id="{F1084F50-7F3C-4A4A-877E-FFD9EC7CD8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85" name="Straight Connector 3084">
              <a:extLst>
                <a:ext uri="{FF2B5EF4-FFF2-40B4-BE49-F238E27FC236}">
                  <a16:creationId xmlns:a16="http://schemas.microsoft.com/office/drawing/2014/main" id="{331E64C1-F4C0-4A94-B319-BB1A0A2450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86" name="Straight Connector 3085">
              <a:extLst>
                <a:ext uri="{FF2B5EF4-FFF2-40B4-BE49-F238E27FC236}">
                  <a16:creationId xmlns:a16="http://schemas.microsoft.com/office/drawing/2014/main" id="{363D8374-8052-417F-AB69-B97EAC43D5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87" name="Straight Connector 3086">
              <a:extLst>
                <a:ext uri="{FF2B5EF4-FFF2-40B4-BE49-F238E27FC236}">
                  <a16:creationId xmlns:a16="http://schemas.microsoft.com/office/drawing/2014/main" id="{C7750734-4D51-4019-A003-38A3DE49B4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88" name="Straight Connector 3087">
              <a:extLst>
                <a:ext uri="{FF2B5EF4-FFF2-40B4-BE49-F238E27FC236}">
                  <a16:creationId xmlns:a16="http://schemas.microsoft.com/office/drawing/2014/main" id="{71B693D1-DBA2-4D3B-9B37-D9EE8C4112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89" name="Straight Connector 3088">
              <a:extLst>
                <a:ext uri="{FF2B5EF4-FFF2-40B4-BE49-F238E27FC236}">
                  <a16:creationId xmlns:a16="http://schemas.microsoft.com/office/drawing/2014/main" id="{1BCD3EA8-E4C0-4AF6-817F-F9F29157A4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90" name="Straight Connector 3089">
              <a:extLst>
                <a:ext uri="{FF2B5EF4-FFF2-40B4-BE49-F238E27FC236}">
                  <a16:creationId xmlns:a16="http://schemas.microsoft.com/office/drawing/2014/main" id="{7A170FB3-B397-4AC9-85FD-65388F26D9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91" name="Straight Connector 3090">
              <a:extLst>
                <a:ext uri="{FF2B5EF4-FFF2-40B4-BE49-F238E27FC236}">
                  <a16:creationId xmlns:a16="http://schemas.microsoft.com/office/drawing/2014/main" id="{BE5EC0B9-49C7-4777-AEC5-B5EF8DE4049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92" name="Straight Connector 3091">
              <a:extLst>
                <a:ext uri="{FF2B5EF4-FFF2-40B4-BE49-F238E27FC236}">
                  <a16:creationId xmlns:a16="http://schemas.microsoft.com/office/drawing/2014/main" id="{7902048B-30F7-4434-87A5-140F9BB4BEB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93" name="Straight Connector 3092">
              <a:extLst>
                <a:ext uri="{FF2B5EF4-FFF2-40B4-BE49-F238E27FC236}">
                  <a16:creationId xmlns:a16="http://schemas.microsoft.com/office/drawing/2014/main" id="{0500A6E2-A41C-4751-8A4E-9A0C5718D93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94" name="Straight Connector 3093">
              <a:extLst>
                <a:ext uri="{FF2B5EF4-FFF2-40B4-BE49-F238E27FC236}">
                  <a16:creationId xmlns:a16="http://schemas.microsoft.com/office/drawing/2014/main" id="{FC259517-7BE7-45F9-81C0-3A6362BF143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95" name="Straight Connector 3094">
              <a:extLst>
                <a:ext uri="{FF2B5EF4-FFF2-40B4-BE49-F238E27FC236}">
                  <a16:creationId xmlns:a16="http://schemas.microsoft.com/office/drawing/2014/main" id="{90652F56-7B71-42B2-AB68-22204A6DF17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96" name="Straight Connector 3095">
              <a:extLst>
                <a:ext uri="{FF2B5EF4-FFF2-40B4-BE49-F238E27FC236}">
                  <a16:creationId xmlns:a16="http://schemas.microsoft.com/office/drawing/2014/main" id="{1059830E-1C3D-4D42-8789-524971CB46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97" name="Straight Connector 3096">
              <a:extLst>
                <a:ext uri="{FF2B5EF4-FFF2-40B4-BE49-F238E27FC236}">
                  <a16:creationId xmlns:a16="http://schemas.microsoft.com/office/drawing/2014/main" id="{B53325A7-86D3-4B52-A7E3-ADDF408B40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98" name="Straight Connector 3097">
              <a:extLst>
                <a:ext uri="{FF2B5EF4-FFF2-40B4-BE49-F238E27FC236}">
                  <a16:creationId xmlns:a16="http://schemas.microsoft.com/office/drawing/2014/main" id="{6D53F46F-EC12-484C-A4E7-791E57687AC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99" name="Straight Connector 3098">
              <a:extLst>
                <a:ext uri="{FF2B5EF4-FFF2-40B4-BE49-F238E27FC236}">
                  <a16:creationId xmlns:a16="http://schemas.microsoft.com/office/drawing/2014/main" id="{464ED9CA-8950-47B8-A9ED-22B45CE15FB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00" name="Straight Connector 3099">
              <a:extLst>
                <a:ext uri="{FF2B5EF4-FFF2-40B4-BE49-F238E27FC236}">
                  <a16:creationId xmlns:a16="http://schemas.microsoft.com/office/drawing/2014/main" id="{E4429F7B-9FD7-438F-8ECA-3FCAD006180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01" name="Straight Connector 3100">
              <a:extLst>
                <a:ext uri="{FF2B5EF4-FFF2-40B4-BE49-F238E27FC236}">
                  <a16:creationId xmlns:a16="http://schemas.microsoft.com/office/drawing/2014/main" id="{0C558100-D455-4B41-890C-BCC898B2D16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02" name="Straight Connector 3101">
              <a:extLst>
                <a:ext uri="{FF2B5EF4-FFF2-40B4-BE49-F238E27FC236}">
                  <a16:creationId xmlns:a16="http://schemas.microsoft.com/office/drawing/2014/main" id="{F2886397-398A-4318-BE16-2CBAC1902F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03" name="Straight Connector 3102">
              <a:extLst>
                <a:ext uri="{FF2B5EF4-FFF2-40B4-BE49-F238E27FC236}">
                  <a16:creationId xmlns:a16="http://schemas.microsoft.com/office/drawing/2014/main" id="{7D32A3A6-CE6E-4ABD-8522-2C8DC88C070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04" name="Straight Connector 3103">
              <a:extLst>
                <a:ext uri="{FF2B5EF4-FFF2-40B4-BE49-F238E27FC236}">
                  <a16:creationId xmlns:a16="http://schemas.microsoft.com/office/drawing/2014/main" id="{F9014C09-5B84-4798-8BDE-C80D76E67B8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05" name="Straight Connector 3104">
              <a:extLst>
                <a:ext uri="{FF2B5EF4-FFF2-40B4-BE49-F238E27FC236}">
                  <a16:creationId xmlns:a16="http://schemas.microsoft.com/office/drawing/2014/main" id="{2A29EB9E-ED9D-4C69-8A26-9A7A0A83056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06" name="Straight Connector 3105">
              <a:extLst>
                <a:ext uri="{FF2B5EF4-FFF2-40B4-BE49-F238E27FC236}">
                  <a16:creationId xmlns:a16="http://schemas.microsoft.com/office/drawing/2014/main" id="{AA2899F9-1795-416F-8F3D-26EEB684DB6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07" name="Straight Connector 3106">
              <a:extLst>
                <a:ext uri="{FF2B5EF4-FFF2-40B4-BE49-F238E27FC236}">
                  <a16:creationId xmlns:a16="http://schemas.microsoft.com/office/drawing/2014/main" id="{E3043474-8625-495C-BD06-3627FD286C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08" name="Straight Connector 3107">
              <a:extLst>
                <a:ext uri="{FF2B5EF4-FFF2-40B4-BE49-F238E27FC236}">
                  <a16:creationId xmlns:a16="http://schemas.microsoft.com/office/drawing/2014/main" id="{D432CE47-7631-408E-8DDC-79EE378B707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09" name="Straight Connector 3108">
              <a:extLst>
                <a:ext uri="{FF2B5EF4-FFF2-40B4-BE49-F238E27FC236}">
                  <a16:creationId xmlns:a16="http://schemas.microsoft.com/office/drawing/2014/main" id="{B2C8832D-8B8D-4036-B913-2D36314327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10" name="Straight Connector 3109">
              <a:extLst>
                <a:ext uri="{FF2B5EF4-FFF2-40B4-BE49-F238E27FC236}">
                  <a16:creationId xmlns:a16="http://schemas.microsoft.com/office/drawing/2014/main" id="{1CCEFEAF-E87B-4FF2-A947-94CABAA0610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3112" name="Right Triangle 3111">
            <a:extLst>
              <a:ext uri="{FF2B5EF4-FFF2-40B4-BE49-F238E27FC236}">
                <a16:creationId xmlns:a16="http://schemas.microsoft.com/office/drawing/2014/main" id="{2437C4A8-8E3A-4ADA-93B9-64737CE1A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80712" y="2572389"/>
            <a:ext cx="568289" cy="639325"/>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3114" name="Rectangle 3113">
            <a:extLst>
              <a:ext uri="{FF2B5EF4-FFF2-40B4-BE49-F238E27FC236}">
                <a16:creationId xmlns:a16="http://schemas.microsoft.com/office/drawing/2014/main" id="{4187D111-0A9D-421B-84EB-FC5811C3A9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25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3116" name="Group 3115">
            <a:extLst>
              <a:ext uri="{FF2B5EF4-FFF2-40B4-BE49-F238E27FC236}">
                <a16:creationId xmlns:a16="http://schemas.microsoft.com/office/drawing/2014/main" id="{CEC7A2BB-E03E-436B-ABA5-3EBC8FB406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90" y="-1"/>
            <a:ext cx="13741680" cy="6858000"/>
            <a:chOff x="-6214" y="-1"/>
            <a:chExt cx="12214827" cy="6858000"/>
          </a:xfrm>
        </p:grpSpPr>
        <p:cxnSp>
          <p:nvCxnSpPr>
            <p:cNvPr id="3117" name="Straight Connector 3116">
              <a:extLst>
                <a:ext uri="{FF2B5EF4-FFF2-40B4-BE49-F238E27FC236}">
                  <a16:creationId xmlns:a16="http://schemas.microsoft.com/office/drawing/2014/main" id="{A6DC0849-A033-4B02-97FE-B41AD9A866F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18" name="Straight Connector 3117">
              <a:extLst>
                <a:ext uri="{FF2B5EF4-FFF2-40B4-BE49-F238E27FC236}">
                  <a16:creationId xmlns:a16="http://schemas.microsoft.com/office/drawing/2014/main" id="{C3ADCA7D-864A-49AD-B820-102F220EA76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19" name="Straight Connector 3118">
              <a:extLst>
                <a:ext uri="{FF2B5EF4-FFF2-40B4-BE49-F238E27FC236}">
                  <a16:creationId xmlns:a16="http://schemas.microsoft.com/office/drawing/2014/main" id="{4957E947-1347-4EB3-89EB-DF85D94E26D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20" name="Straight Connector 3119">
              <a:extLst>
                <a:ext uri="{FF2B5EF4-FFF2-40B4-BE49-F238E27FC236}">
                  <a16:creationId xmlns:a16="http://schemas.microsoft.com/office/drawing/2014/main" id="{98B5FAB9-675C-4906-A39C-BCFD6892943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21" name="Straight Connector 3120">
              <a:extLst>
                <a:ext uri="{FF2B5EF4-FFF2-40B4-BE49-F238E27FC236}">
                  <a16:creationId xmlns:a16="http://schemas.microsoft.com/office/drawing/2014/main" id="{1C524971-DA3C-4B74-A99D-95CECD50C92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22" name="Straight Connector 3121">
              <a:extLst>
                <a:ext uri="{FF2B5EF4-FFF2-40B4-BE49-F238E27FC236}">
                  <a16:creationId xmlns:a16="http://schemas.microsoft.com/office/drawing/2014/main" id="{DDBDB683-BC6A-4522-82A5-C745720150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23" name="Straight Connector 3122">
              <a:extLst>
                <a:ext uri="{FF2B5EF4-FFF2-40B4-BE49-F238E27FC236}">
                  <a16:creationId xmlns:a16="http://schemas.microsoft.com/office/drawing/2014/main" id="{A41560A9-0B55-472F-8261-6951E27C524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24" name="Straight Connector 3123">
              <a:extLst>
                <a:ext uri="{FF2B5EF4-FFF2-40B4-BE49-F238E27FC236}">
                  <a16:creationId xmlns:a16="http://schemas.microsoft.com/office/drawing/2014/main" id="{FD874A14-7926-47E8-947C-904C98B0E0F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25" name="Straight Connector 3124">
              <a:extLst>
                <a:ext uri="{FF2B5EF4-FFF2-40B4-BE49-F238E27FC236}">
                  <a16:creationId xmlns:a16="http://schemas.microsoft.com/office/drawing/2014/main" id="{B3E5598F-2EAC-49C0-B77B-95438A8EDD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26" name="Straight Connector 3125">
              <a:extLst>
                <a:ext uri="{FF2B5EF4-FFF2-40B4-BE49-F238E27FC236}">
                  <a16:creationId xmlns:a16="http://schemas.microsoft.com/office/drawing/2014/main" id="{FC8993AC-196C-48AC-BCE3-3E71814D91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27" name="Straight Connector 3126">
              <a:extLst>
                <a:ext uri="{FF2B5EF4-FFF2-40B4-BE49-F238E27FC236}">
                  <a16:creationId xmlns:a16="http://schemas.microsoft.com/office/drawing/2014/main" id="{D517F3CA-CF3E-4CD8-B001-2BDF09D7672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28" name="Straight Connector 3127">
              <a:extLst>
                <a:ext uri="{FF2B5EF4-FFF2-40B4-BE49-F238E27FC236}">
                  <a16:creationId xmlns:a16="http://schemas.microsoft.com/office/drawing/2014/main" id="{F5237402-E5C4-470B-955F-F3A88677651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29" name="Straight Connector 3128">
              <a:extLst>
                <a:ext uri="{FF2B5EF4-FFF2-40B4-BE49-F238E27FC236}">
                  <a16:creationId xmlns:a16="http://schemas.microsoft.com/office/drawing/2014/main" id="{5315EAA5-98ED-4276-880E-4E3789CEAAB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30" name="Straight Connector 3129">
              <a:extLst>
                <a:ext uri="{FF2B5EF4-FFF2-40B4-BE49-F238E27FC236}">
                  <a16:creationId xmlns:a16="http://schemas.microsoft.com/office/drawing/2014/main" id="{77F94794-653E-45B6-811B-8081788A0ED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31" name="Straight Connector 3130">
              <a:extLst>
                <a:ext uri="{FF2B5EF4-FFF2-40B4-BE49-F238E27FC236}">
                  <a16:creationId xmlns:a16="http://schemas.microsoft.com/office/drawing/2014/main" id="{A82DE38F-FC85-4274-8C84-8E75162E6A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32" name="Straight Connector 3131">
              <a:extLst>
                <a:ext uri="{FF2B5EF4-FFF2-40B4-BE49-F238E27FC236}">
                  <a16:creationId xmlns:a16="http://schemas.microsoft.com/office/drawing/2014/main" id="{D4AF14C3-798E-4C02-A6B4-165D003D72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33" name="Straight Connector 3132">
              <a:extLst>
                <a:ext uri="{FF2B5EF4-FFF2-40B4-BE49-F238E27FC236}">
                  <a16:creationId xmlns:a16="http://schemas.microsoft.com/office/drawing/2014/main" id="{453D4C15-2F93-446B-AF2D-82072EC01A2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34" name="Straight Connector 3133">
              <a:extLst>
                <a:ext uri="{FF2B5EF4-FFF2-40B4-BE49-F238E27FC236}">
                  <a16:creationId xmlns:a16="http://schemas.microsoft.com/office/drawing/2014/main" id="{E09026E7-4EC6-47AE-A989-318A5CA6BA7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35" name="Straight Connector 3134">
              <a:extLst>
                <a:ext uri="{FF2B5EF4-FFF2-40B4-BE49-F238E27FC236}">
                  <a16:creationId xmlns:a16="http://schemas.microsoft.com/office/drawing/2014/main" id="{56DEDA5A-47AA-4ED0-897C-C0B1873B6F5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36" name="Straight Connector 3135">
              <a:extLst>
                <a:ext uri="{FF2B5EF4-FFF2-40B4-BE49-F238E27FC236}">
                  <a16:creationId xmlns:a16="http://schemas.microsoft.com/office/drawing/2014/main" id="{4061821F-242E-4E40-B305-9048634C0FC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37" name="Straight Connector 3136">
              <a:extLst>
                <a:ext uri="{FF2B5EF4-FFF2-40B4-BE49-F238E27FC236}">
                  <a16:creationId xmlns:a16="http://schemas.microsoft.com/office/drawing/2014/main" id="{20734AE8-EEDD-4DCB-9723-087DC2ECC63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38" name="Straight Connector 3137">
              <a:extLst>
                <a:ext uri="{FF2B5EF4-FFF2-40B4-BE49-F238E27FC236}">
                  <a16:creationId xmlns:a16="http://schemas.microsoft.com/office/drawing/2014/main" id="{96DB511B-1563-4336-AFBB-D561A7C0B4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39" name="Straight Connector 3138">
              <a:extLst>
                <a:ext uri="{FF2B5EF4-FFF2-40B4-BE49-F238E27FC236}">
                  <a16:creationId xmlns:a16="http://schemas.microsoft.com/office/drawing/2014/main" id="{B5CEC4A9-4067-4D92-A28E-EE8152717CA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40" name="Straight Connector 3139">
              <a:extLst>
                <a:ext uri="{FF2B5EF4-FFF2-40B4-BE49-F238E27FC236}">
                  <a16:creationId xmlns:a16="http://schemas.microsoft.com/office/drawing/2014/main" id="{AB783B25-A3A3-45C4-B04C-A116442505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41" name="Straight Connector 3140">
              <a:extLst>
                <a:ext uri="{FF2B5EF4-FFF2-40B4-BE49-F238E27FC236}">
                  <a16:creationId xmlns:a16="http://schemas.microsoft.com/office/drawing/2014/main" id="{031178CD-3DE0-4C42-811C-7BC881FBF6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42" name="Straight Connector 3141">
              <a:extLst>
                <a:ext uri="{FF2B5EF4-FFF2-40B4-BE49-F238E27FC236}">
                  <a16:creationId xmlns:a16="http://schemas.microsoft.com/office/drawing/2014/main" id="{1926C508-8BE5-4ACF-A219-09B5D995BF5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43" name="Straight Connector 3142">
              <a:extLst>
                <a:ext uri="{FF2B5EF4-FFF2-40B4-BE49-F238E27FC236}">
                  <a16:creationId xmlns:a16="http://schemas.microsoft.com/office/drawing/2014/main" id="{1B58DEC2-3409-477A-84B4-A5D297FB01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44" name="Straight Connector 3143">
              <a:extLst>
                <a:ext uri="{FF2B5EF4-FFF2-40B4-BE49-F238E27FC236}">
                  <a16:creationId xmlns:a16="http://schemas.microsoft.com/office/drawing/2014/main" id="{AEE3E226-6EDA-4FC4-B670-9590DD5CE7E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45" name="Straight Connector 3144">
              <a:extLst>
                <a:ext uri="{FF2B5EF4-FFF2-40B4-BE49-F238E27FC236}">
                  <a16:creationId xmlns:a16="http://schemas.microsoft.com/office/drawing/2014/main" id="{6BC874A8-EE7F-4F92-AAEA-40B18D9391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46" name="Straight Connector 3145">
              <a:extLst>
                <a:ext uri="{FF2B5EF4-FFF2-40B4-BE49-F238E27FC236}">
                  <a16:creationId xmlns:a16="http://schemas.microsoft.com/office/drawing/2014/main" id="{023D647B-0C43-4C02-9BD2-A01859FD19D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47" name="Straight Connector 3146">
              <a:extLst>
                <a:ext uri="{FF2B5EF4-FFF2-40B4-BE49-F238E27FC236}">
                  <a16:creationId xmlns:a16="http://schemas.microsoft.com/office/drawing/2014/main" id="{1C6DE01B-DD35-4B52-A72E-57E60E2263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33962CAB-D9CA-A7B7-A68C-89A19EAA9153}"/>
              </a:ext>
            </a:extLst>
          </p:cNvPr>
          <p:cNvSpPr>
            <a:spLocks noGrp="1"/>
          </p:cNvSpPr>
          <p:nvPr>
            <p:ph type="title"/>
          </p:nvPr>
        </p:nvSpPr>
        <p:spPr>
          <a:xfrm>
            <a:off x="762047" y="746840"/>
            <a:ext cx="6085466" cy="2564707"/>
          </a:xfrm>
          <a:solidFill>
            <a:schemeClr val="accent6">
              <a:lumMod val="40000"/>
              <a:lumOff val="60000"/>
            </a:schemeClr>
          </a:solidFill>
        </p:spPr>
        <p:txBody>
          <a:bodyPr vert="horz" lIns="91440" tIns="45720" rIns="91440" bIns="45720" rtlCol="0" anchor="b">
            <a:normAutofit fontScale="90000"/>
          </a:bodyPr>
          <a:lstStyle/>
          <a:p>
            <a:pPr defTabSz="914400">
              <a:lnSpc>
                <a:spcPct val="90000"/>
              </a:lnSpc>
            </a:pPr>
            <a:r>
              <a:rPr lang="en-US" sz="4200" dirty="0"/>
              <a:t>The End of Mughal Empire in Greater Punjab</a:t>
            </a:r>
            <a:br>
              <a:rPr lang="en-US" sz="4200" dirty="0"/>
            </a:br>
            <a:r>
              <a:rPr lang="en-US" sz="4200" dirty="0"/>
              <a:t>Sikhs Built the Fort Ram </a:t>
            </a:r>
            <a:r>
              <a:rPr lang="en-US" sz="4200" dirty="0" err="1"/>
              <a:t>Rauni</a:t>
            </a:r>
            <a:br>
              <a:rPr lang="en-US" sz="4200" dirty="0"/>
            </a:br>
            <a:endParaRPr lang="en-US" sz="4200" dirty="0"/>
          </a:p>
        </p:txBody>
      </p:sp>
      <p:sp>
        <p:nvSpPr>
          <p:cNvPr id="3149" name="Right Triangle 3148">
            <a:extLst>
              <a:ext uri="{FF2B5EF4-FFF2-40B4-BE49-F238E27FC236}">
                <a16:creationId xmlns:a16="http://schemas.microsoft.com/office/drawing/2014/main" id="{218D3B53-4071-48E8-9CB1-4566DAFA0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79079" y="2564931"/>
            <a:ext cx="568289" cy="639325"/>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074" name="Picture 2">
            <a:extLst>
              <a:ext uri="{FF2B5EF4-FFF2-40B4-BE49-F238E27FC236}">
                <a16:creationId xmlns:a16="http://schemas.microsoft.com/office/drawing/2014/main" id="{F2A1E3F7-9DD5-4C0F-10EC-BC262B58CBF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2521"/>
          <a:stretch/>
        </p:blipFill>
        <p:spPr bwMode="auto">
          <a:xfrm>
            <a:off x="6819806" y="-1554"/>
            <a:ext cx="6885642" cy="6857999"/>
          </a:xfrm>
          <a:custGeom>
            <a:avLst/>
            <a:gdLst/>
            <a:ahLst/>
            <a:cxnLst/>
            <a:rect l="l" t="t" r="r" b="b"/>
            <a:pathLst>
              <a:path w="6129950" h="6861439">
                <a:moveTo>
                  <a:pt x="1687527" y="0"/>
                </a:moveTo>
                <a:lnTo>
                  <a:pt x="6129950" y="0"/>
                </a:lnTo>
                <a:lnTo>
                  <a:pt x="6129950" y="6858000"/>
                </a:lnTo>
                <a:lnTo>
                  <a:pt x="5040333" y="6858000"/>
                </a:lnTo>
                <a:lnTo>
                  <a:pt x="5040333" y="6861439"/>
                </a:lnTo>
                <a:lnTo>
                  <a:pt x="272442" y="6861439"/>
                </a:lnTo>
                <a:lnTo>
                  <a:pt x="196402" y="6549696"/>
                </a:lnTo>
                <a:cubicBezTo>
                  <a:pt x="-517926" y="3427393"/>
                  <a:pt x="946083" y="3323532"/>
                  <a:pt x="946083" y="1"/>
                </a:cubicBezTo>
                <a:lnTo>
                  <a:pt x="1687527" y="1"/>
                </a:lnTo>
                <a:close/>
              </a:path>
            </a:pathLst>
          </a:cu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B7804F9-E959-1DE7-6110-C062EF80EE44}"/>
              </a:ext>
            </a:extLst>
          </p:cNvPr>
          <p:cNvSpPr txBox="1"/>
          <p:nvPr/>
        </p:nvSpPr>
        <p:spPr>
          <a:xfrm>
            <a:off x="223583" y="3522998"/>
            <a:ext cx="6414324" cy="2616101"/>
          </a:xfrm>
          <a:prstGeom prst="rect">
            <a:avLst/>
          </a:prstGeom>
          <a:solidFill>
            <a:schemeClr val="tx2">
              <a:lumMod val="10000"/>
              <a:lumOff val="90000"/>
            </a:schemeClr>
          </a:solidFill>
        </p:spPr>
        <p:txBody>
          <a:bodyPr wrap="square" rtlCol="0">
            <a:spAutoFit/>
          </a:bodyPr>
          <a:lstStyle/>
          <a:p>
            <a:r>
              <a:rPr lang="en-US" sz="2800" b="1" dirty="0"/>
              <a:t>The First Afghan invasion March 1748</a:t>
            </a:r>
          </a:p>
          <a:p>
            <a:r>
              <a:rPr lang="en-US" sz="2800" b="1" dirty="0"/>
              <a:t>The Stage Set for Afghan Emperor Ahmed Shah Abdali to occupy Punjab breaking it away from the Mughal Empire altogether</a:t>
            </a:r>
          </a:p>
          <a:p>
            <a:endParaRPr lang="en-US" sz="2400" dirty="0"/>
          </a:p>
        </p:txBody>
      </p:sp>
      <p:sp>
        <p:nvSpPr>
          <p:cNvPr id="5" name="Rectangle 4">
            <a:extLst>
              <a:ext uri="{FF2B5EF4-FFF2-40B4-BE49-F238E27FC236}">
                <a16:creationId xmlns:a16="http://schemas.microsoft.com/office/drawing/2014/main" id="{3738D0F5-E95E-E6B7-938F-75917D8752C7}"/>
              </a:ext>
            </a:extLst>
          </p:cNvPr>
          <p:cNvSpPr/>
          <p:nvPr/>
        </p:nvSpPr>
        <p:spPr>
          <a:xfrm>
            <a:off x="3430745" y="5224555"/>
            <a:ext cx="10246715" cy="1754326"/>
          </a:xfrm>
          <a:prstGeom prst="rect">
            <a:avLst/>
          </a:prstGeom>
          <a:noFill/>
        </p:spPr>
        <p:txBody>
          <a:bodyPr wrap="none" lIns="91440" tIns="45720" rIns="91440" bIns="45720">
            <a:spAutoFit/>
          </a:bodyPr>
          <a:lstStyle/>
          <a:p>
            <a:pPr algn="ctr"/>
            <a:r>
              <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The </a:t>
            </a:r>
            <a:r>
              <a:rPr lang="en-US" sz="54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RamRauni</a:t>
            </a:r>
            <a:r>
              <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Fort Built in 1748</a:t>
            </a:r>
          </a:p>
          <a:p>
            <a:pPr algn="ctr"/>
            <a:r>
              <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To Break the Cycle of Tortures</a:t>
            </a:r>
            <a:endPar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22160543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E9BF8-0AA0-A5A5-F3BE-A33160E24960}"/>
              </a:ext>
            </a:extLst>
          </p:cNvPr>
          <p:cNvSpPr>
            <a:spLocks noGrp="1"/>
          </p:cNvSpPr>
          <p:nvPr>
            <p:ph type="title"/>
          </p:nvPr>
        </p:nvSpPr>
        <p:spPr>
          <a:solidFill>
            <a:schemeClr val="accent6">
              <a:lumMod val="40000"/>
              <a:lumOff val="60000"/>
            </a:schemeClr>
          </a:solidFill>
        </p:spPr>
        <p:txBody>
          <a:bodyPr>
            <a:normAutofit fontScale="90000"/>
          </a:bodyPr>
          <a:lstStyle/>
          <a:p>
            <a:r>
              <a:rPr lang="en-US" dirty="0"/>
              <a:t>Sikh Women Captive at Mir </a:t>
            </a:r>
            <a:r>
              <a:rPr lang="en-US" dirty="0" err="1"/>
              <a:t>Mannu’s</a:t>
            </a:r>
            <a:r>
              <a:rPr lang="en-US" dirty="0"/>
              <a:t> Death Camp</a:t>
            </a:r>
          </a:p>
        </p:txBody>
      </p:sp>
      <p:pic>
        <p:nvPicPr>
          <p:cNvPr id="2050" name="Picture 2">
            <a:extLst>
              <a:ext uri="{FF2B5EF4-FFF2-40B4-BE49-F238E27FC236}">
                <a16:creationId xmlns:a16="http://schemas.microsoft.com/office/drawing/2014/main" id="{81957291-EFA9-AB14-6442-3084BF26F71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77465" y="2339974"/>
            <a:ext cx="11615625" cy="6232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76860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C2390-C7EC-8249-9317-67DC7525008E}"/>
              </a:ext>
            </a:extLst>
          </p:cNvPr>
          <p:cNvSpPr>
            <a:spLocks noGrp="1"/>
          </p:cNvSpPr>
          <p:nvPr>
            <p:ph type="title"/>
          </p:nvPr>
        </p:nvSpPr>
        <p:spPr>
          <a:solidFill>
            <a:schemeClr val="accent2">
              <a:lumMod val="40000"/>
              <a:lumOff val="60000"/>
            </a:schemeClr>
          </a:solidFill>
        </p:spPr>
        <p:txBody>
          <a:bodyPr/>
          <a:lstStyle/>
          <a:p>
            <a:r>
              <a:rPr lang="en-US" b="1" dirty="0"/>
              <a:t>Punjab Annexed to Afghanistan Empire</a:t>
            </a:r>
          </a:p>
        </p:txBody>
      </p:sp>
      <p:sp>
        <p:nvSpPr>
          <p:cNvPr id="4" name="Content Placeholder 3">
            <a:extLst>
              <a:ext uri="{FF2B5EF4-FFF2-40B4-BE49-F238E27FC236}">
                <a16:creationId xmlns:a16="http://schemas.microsoft.com/office/drawing/2014/main" id="{9DC92D76-A621-975F-7AF7-B3156EBE08AE}"/>
              </a:ext>
            </a:extLst>
          </p:cNvPr>
          <p:cNvSpPr>
            <a:spLocks noGrp="1"/>
          </p:cNvSpPr>
          <p:nvPr>
            <p:ph idx="1"/>
          </p:nvPr>
        </p:nvSpPr>
        <p:spPr>
          <a:solidFill>
            <a:schemeClr val="accent3">
              <a:lumMod val="40000"/>
              <a:lumOff val="60000"/>
            </a:schemeClr>
          </a:solidFill>
        </p:spPr>
        <p:txBody>
          <a:bodyPr numCol="2">
            <a:normAutofit fontScale="92500" lnSpcReduction="10000"/>
          </a:bodyPr>
          <a:lstStyle/>
          <a:p>
            <a:pPr marL="0" indent="0">
              <a:buNone/>
            </a:pPr>
            <a:r>
              <a:rPr lang="en-US" b="1" dirty="0"/>
              <a:t>Ten Invasions of Emperor Ahmad Shah Abdali on India </a:t>
            </a:r>
          </a:p>
          <a:p>
            <a:pPr marL="457200" indent="-457200">
              <a:buAutoNum type="arabicPeriod"/>
            </a:pPr>
            <a:r>
              <a:rPr lang="en-US" b="1" dirty="0"/>
              <a:t>1748 Mir </a:t>
            </a:r>
            <a:r>
              <a:rPr lang="en-US" b="1" dirty="0" err="1"/>
              <a:t>Mannu</a:t>
            </a:r>
            <a:r>
              <a:rPr lang="en-US" b="1" dirty="0"/>
              <a:t> Installed Governor of Punjab and declared victory against Abdali</a:t>
            </a:r>
          </a:p>
          <a:p>
            <a:pPr marL="457200" indent="-457200">
              <a:buAutoNum type="arabicPeriod"/>
            </a:pPr>
            <a:r>
              <a:rPr lang="en-US" b="1" dirty="0"/>
              <a:t>1750  Mughals Concede Punjab Territories to Afghan Abdali</a:t>
            </a:r>
          </a:p>
          <a:p>
            <a:pPr marL="457200" indent="-457200">
              <a:buAutoNum type="arabicPeriod"/>
            </a:pPr>
            <a:r>
              <a:rPr lang="en-US" b="1" dirty="0"/>
              <a:t>1751-1752 : Punjab Annexed to Afghanistan</a:t>
            </a:r>
          </a:p>
          <a:p>
            <a:pPr marL="457200" indent="-457200">
              <a:buAutoNum type="arabicPeriod"/>
            </a:pPr>
            <a:r>
              <a:rPr lang="en-US" b="1" dirty="0"/>
              <a:t>1756-1757 India’s Capital Under Afghans</a:t>
            </a:r>
          </a:p>
          <a:p>
            <a:pPr marL="457200" indent="-457200">
              <a:buAutoNum type="arabicPeriod"/>
            </a:pPr>
            <a:r>
              <a:rPr lang="en-US" b="1" dirty="0"/>
              <a:t>1759-1761 Third Battle of Panipat. </a:t>
            </a:r>
            <a:r>
              <a:rPr lang="en-US" b="1" dirty="0" err="1"/>
              <a:t>Marattha’s</a:t>
            </a:r>
            <a:r>
              <a:rPr lang="en-US" b="1" dirty="0"/>
              <a:t> Historical Defeat</a:t>
            </a:r>
          </a:p>
          <a:p>
            <a:pPr marL="457200" indent="-457200">
              <a:buAutoNum type="arabicPeriod"/>
            </a:pPr>
            <a:r>
              <a:rPr lang="en-US" sz="2600" b="1" dirty="0"/>
              <a:t>1762: </a:t>
            </a:r>
            <a:r>
              <a:rPr lang="en-US" sz="2600" b="1" dirty="0" err="1"/>
              <a:t>Wadda</a:t>
            </a:r>
            <a:r>
              <a:rPr lang="en-US" sz="2600" b="1" dirty="0"/>
              <a:t> </a:t>
            </a:r>
            <a:r>
              <a:rPr lang="en-US" sz="2600" b="1" dirty="0" err="1"/>
              <a:t>Ghallughara</a:t>
            </a:r>
            <a:endParaRPr lang="en-US" sz="2600" b="1" dirty="0"/>
          </a:p>
          <a:p>
            <a:pPr marL="457200" indent="-457200">
              <a:buAutoNum type="arabicPeriod"/>
            </a:pPr>
            <a:r>
              <a:rPr lang="en-US" sz="2600" b="1" dirty="0"/>
              <a:t>1764-1765: Sikhs Liberate Punjab </a:t>
            </a:r>
          </a:p>
          <a:p>
            <a:pPr marL="457200" indent="-457200">
              <a:buAutoNum type="arabicPeriod"/>
            </a:pPr>
            <a:r>
              <a:rPr lang="en-US" b="1" dirty="0"/>
              <a:t>1766 The Sikh Missal Rule, Failed attempts of Abdali</a:t>
            </a:r>
          </a:p>
          <a:p>
            <a:pPr marL="457200" indent="-457200">
              <a:buAutoNum type="arabicPeriod"/>
            </a:pPr>
            <a:r>
              <a:rPr lang="en-US" b="1" dirty="0"/>
              <a:t>1768-1769: Abdali again fails to subdue Sikhs</a:t>
            </a:r>
          </a:p>
          <a:p>
            <a:pPr marL="457200" indent="-457200">
              <a:buAutoNum type="arabicPeriod"/>
            </a:pPr>
            <a:endParaRPr lang="en-US" dirty="0"/>
          </a:p>
        </p:txBody>
      </p:sp>
    </p:spTree>
    <p:extLst>
      <p:ext uri="{BB962C8B-B14F-4D97-AF65-F5344CB8AC3E}">
        <p14:creationId xmlns:p14="http://schemas.microsoft.com/office/powerpoint/2010/main" val="36778606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48618E9-EE2D-4864-9EEE-58939BD4FBB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90" y="-1"/>
            <a:ext cx="13741680" cy="6858000"/>
            <a:chOff x="-6214" y="-1"/>
            <a:chExt cx="12214827" cy="6858000"/>
          </a:xfrm>
        </p:grpSpPr>
        <p:cxnSp>
          <p:nvCxnSpPr>
            <p:cNvPr id="11" name="Straight Connector 10">
              <a:extLst>
                <a:ext uri="{FF2B5EF4-FFF2-40B4-BE49-F238E27FC236}">
                  <a16:creationId xmlns:a16="http://schemas.microsoft.com/office/drawing/2014/main" id="{317D1EC0-23FF-4FC8-B22D-E34878EAA4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AB929A7-258C-4469-AAB4-A67D713F7A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A635CDB-2D00-49D5-B26E-0694A25000C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4288D7A-F857-418D-92F2-368E841B9F2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1084F50-7F3C-4A4A-877E-FFD9EC7CD8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31E64C1-F4C0-4A94-B319-BB1A0A2450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63D8374-8052-417F-AB69-B97EAC43D5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7750734-4D51-4019-A003-38A3DE49B4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1B693D1-DBA2-4D3B-9B37-D9EE8C4112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BCD3EA8-E4C0-4AF6-817F-F9F29157A4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A170FB3-B397-4AC9-85FD-65388F26D9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E5EC0B9-49C7-4777-AEC5-B5EF8DE4049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902048B-30F7-4434-87A5-140F9BB4BEB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500A6E2-A41C-4751-8A4E-9A0C5718D93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C259517-7BE7-45F9-81C0-3A6362BF143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0652F56-7B71-42B2-AB68-22204A6DF17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059830E-1C3D-4D42-8789-524971CB46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53325A7-86D3-4B52-A7E3-ADDF408B40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D53F46F-EC12-484C-A4E7-791E57687AC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64ED9CA-8950-47B8-A9ED-22B45CE15FB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4429F7B-9FD7-438F-8ECA-3FCAD006180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C558100-D455-4B41-890C-BCC898B2D16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2886397-398A-4318-BE16-2CBAC1902F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D32A3A6-CE6E-4ABD-8522-2C8DC88C070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9014C09-5B84-4798-8BDE-C80D76E67B8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A29EB9E-ED9D-4C69-8A26-9A7A0A83056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A2899F9-1795-416F-8F3D-26EEB684DB6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3043474-8625-495C-BD06-3627FD286C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432CE47-7631-408E-8DDC-79EE378B707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2C8832D-8B8D-4036-B913-2D36314327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CCEFEAF-E87B-4FF2-A947-94CABAA0610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43" name="Right Triangle 42">
            <a:extLst>
              <a:ext uri="{FF2B5EF4-FFF2-40B4-BE49-F238E27FC236}">
                <a16:creationId xmlns:a16="http://schemas.microsoft.com/office/drawing/2014/main" id="{2437C4A8-8E3A-4ADA-93B9-64737CE1A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80712" y="2572389"/>
            <a:ext cx="568289" cy="639325"/>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45" name="Rectangle 44">
            <a:extLst>
              <a:ext uri="{FF2B5EF4-FFF2-40B4-BE49-F238E27FC236}">
                <a16:creationId xmlns:a16="http://schemas.microsoft.com/office/drawing/2014/main" id="{13B6DAC6-0186-4D62-AD69-90B9C0411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25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47" name="Group 46">
            <a:extLst>
              <a:ext uri="{FF2B5EF4-FFF2-40B4-BE49-F238E27FC236}">
                <a16:creationId xmlns:a16="http://schemas.microsoft.com/office/drawing/2014/main" id="{A0297160-077C-4B0C-9F1E-6519CEDB84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90" y="-1"/>
            <a:ext cx="13741680" cy="6858000"/>
            <a:chOff x="-6214" y="-1"/>
            <a:chExt cx="12214827" cy="6858000"/>
          </a:xfrm>
        </p:grpSpPr>
        <p:cxnSp>
          <p:nvCxnSpPr>
            <p:cNvPr id="48" name="Straight Connector 47">
              <a:extLst>
                <a:ext uri="{FF2B5EF4-FFF2-40B4-BE49-F238E27FC236}">
                  <a16:creationId xmlns:a16="http://schemas.microsoft.com/office/drawing/2014/main" id="{31F77CDE-CC8E-40E6-8745-8D7CB6208F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3FCA172-142C-4352-A938-33B43EC3BEA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53BB53B-6660-4F6B-8C3C-4EAA148CFFD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21D1E67-3038-4399-8F14-244731FAE31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9A17FB9-5481-4E6D-A157-C4A1D8F2974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B5B4D4B-6074-48B5-B7D7-5B22BDC2AD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FE68CF5-4975-4F0E-98F8-E40F12E8FEA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63AD0D6-BFAB-41EE-A0DD-BFEB6844D11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7EA9615-8E94-4E0C-BAF0-C52132326CD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96A76D71-0BE7-402F-BF24-CB0154E2A00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8B18C09B-8FB5-4D88-B4FF-2090E7818FE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A06FA18-2473-40B2-8AE0-DEDDC5E9A37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F187746C-FE57-4160-B924-6B283B3323D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7337AAE-EB93-4FBD-9904-03664126075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6FA7169-C5DB-4F02-935F-AA39EDA4B74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4195B93-DBB3-4197-8D91-A786D4753A9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F2FF9EB-46CC-4A22-AF8A-9D11BC9666E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631DADE-538C-4EA4-9D90-3AED82E01BE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035A7E2F-77A0-48A1-A881-1A12940D8F0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5AC39BAD-DB08-4260-BCE5-4E1FB09A442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468F31ED-A97B-4A9A-9F56-221FFB7A317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F362574E-3A61-4C31-915F-F541B7BE08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32BD431-3E1E-4528-AC59-5A23CE4CBA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7DE7131F-209C-4427-96DA-26E0E973EE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3283DFDB-6A1C-41B8-B590-9660646991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1DA3D6B3-30E3-4C45-A709-4F775DB8467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F481924-9C4A-4A91-8AB4-D796F33D736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53787DCF-DA69-4379-94AB-C361DF32605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753DC9D9-196D-4C02-982F-935945BD57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E2AF9976-A85B-4FAC-ACA0-7B4F06D180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FD38ACD-F4A1-4970-BE99-87B0A04829F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80" name="Right Triangle 79">
            <a:extLst>
              <a:ext uri="{FF2B5EF4-FFF2-40B4-BE49-F238E27FC236}">
                <a16:creationId xmlns:a16="http://schemas.microsoft.com/office/drawing/2014/main" id="{429C64BC-8915-422E-9361-EE04C48FFD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80713" y="2574769"/>
            <a:ext cx="568289" cy="639325"/>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88DFB4FB-7AD9-B6FB-BA9F-F5F7820BE25B}"/>
              </a:ext>
            </a:extLst>
          </p:cNvPr>
          <p:cNvSpPr>
            <a:spLocks noGrp="1"/>
          </p:cNvSpPr>
          <p:nvPr>
            <p:ph type="title"/>
          </p:nvPr>
        </p:nvSpPr>
        <p:spPr>
          <a:xfrm>
            <a:off x="777463" y="170166"/>
            <a:ext cx="4421719" cy="5258645"/>
          </a:xfrm>
        </p:spPr>
        <p:txBody>
          <a:bodyPr vert="horz" lIns="91440" tIns="45720" rIns="91440" bIns="45720" rtlCol="0" anchor="b">
            <a:normAutofit fontScale="90000"/>
          </a:bodyPr>
          <a:lstStyle/>
          <a:p>
            <a:pPr defTabSz="914411">
              <a:lnSpc>
                <a:spcPct val="90000"/>
              </a:lnSpc>
            </a:pPr>
            <a:r>
              <a:rPr lang="en-US" sz="5400" b="1" dirty="0"/>
              <a:t>Genocide of 1762, or</a:t>
            </a:r>
            <a:br>
              <a:rPr lang="en-US" sz="5400" b="1" dirty="0"/>
            </a:br>
            <a:r>
              <a:rPr lang="en-US" sz="5400" b="1" dirty="0"/>
              <a:t>(</a:t>
            </a:r>
            <a:r>
              <a:rPr lang="en-US" sz="5400" b="1" dirty="0" err="1"/>
              <a:t>Vadda</a:t>
            </a:r>
            <a:r>
              <a:rPr lang="en-US" sz="5400" b="1" dirty="0"/>
              <a:t> </a:t>
            </a:r>
            <a:r>
              <a:rPr lang="en-US" sz="5400" b="1" dirty="0" err="1"/>
              <a:t>Ghallughara</a:t>
            </a:r>
            <a:r>
              <a:rPr lang="en-US" sz="5400" b="1" dirty="0"/>
              <a:t>, 1762) a Brief Outline </a:t>
            </a:r>
            <a:br>
              <a:rPr lang="en-US" sz="5400" b="1" dirty="0"/>
            </a:br>
            <a:endParaRPr lang="en-US" sz="5400" b="1" dirty="0"/>
          </a:p>
        </p:txBody>
      </p:sp>
      <p:graphicFrame>
        <p:nvGraphicFramePr>
          <p:cNvPr id="5" name="Content Placeholder 2">
            <a:extLst>
              <a:ext uri="{FF2B5EF4-FFF2-40B4-BE49-F238E27FC236}">
                <a16:creationId xmlns:a16="http://schemas.microsoft.com/office/drawing/2014/main" id="{27A56526-86ED-C563-F225-3D240C103EFC}"/>
              </a:ext>
            </a:extLst>
          </p:cNvPr>
          <p:cNvGraphicFramePr>
            <a:graphicFrameLocks noGrp="1"/>
          </p:cNvGraphicFramePr>
          <p:nvPr>
            <p:ph idx="1"/>
            <p:extLst>
              <p:ext uri="{D42A27DB-BD31-4B8C-83A1-F6EECF244321}">
                <p14:modId xmlns:p14="http://schemas.microsoft.com/office/powerpoint/2010/main" val="1769144905"/>
              </p:ext>
            </p:extLst>
          </p:nvPr>
        </p:nvGraphicFramePr>
        <p:xfrm>
          <a:off x="4858462" y="1"/>
          <a:ext cx="9048449" cy="70882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849390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94429-E5A6-BD0B-AE4F-75C3C3D1D711}"/>
              </a:ext>
            </a:extLst>
          </p:cNvPr>
          <p:cNvSpPr>
            <a:spLocks noGrp="1"/>
          </p:cNvSpPr>
          <p:nvPr>
            <p:ph type="title"/>
          </p:nvPr>
        </p:nvSpPr>
        <p:spPr>
          <a:solidFill>
            <a:schemeClr val="accent6">
              <a:lumMod val="40000"/>
              <a:lumOff val="60000"/>
            </a:schemeClr>
          </a:solidFill>
        </p:spPr>
        <p:txBody>
          <a:bodyPr>
            <a:normAutofit fontScale="90000"/>
          </a:bodyPr>
          <a:lstStyle/>
          <a:p>
            <a:r>
              <a:rPr lang="en-US" dirty="0"/>
              <a:t>30,000-35,000 Civilians Massacred February 5, 1762 (Extermination)</a:t>
            </a:r>
          </a:p>
        </p:txBody>
      </p:sp>
      <p:pic>
        <p:nvPicPr>
          <p:cNvPr id="4098" name="Picture 2">
            <a:extLst>
              <a:ext uri="{FF2B5EF4-FFF2-40B4-BE49-F238E27FC236}">
                <a16:creationId xmlns:a16="http://schemas.microsoft.com/office/drawing/2014/main" id="{1EEEA40D-04F9-30CA-5FFE-86532E9D485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77465" y="2339974"/>
            <a:ext cx="11357385" cy="6270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0659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6EAC-D8F5-CBF2-03BD-E0CF261BD683}"/>
              </a:ext>
            </a:extLst>
          </p:cNvPr>
          <p:cNvSpPr>
            <a:spLocks noGrp="1"/>
          </p:cNvSpPr>
          <p:nvPr>
            <p:ph type="title"/>
          </p:nvPr>
        </p:nvSpPr>
        <p:spPr>
          <a:xfrm>
            <a:off x="777465" y="725954"/>
            <a:ext cx="12938535" cy="1442463"/>
          </a:xfrm>
          <a:solidFill>
            <a:schemeClr val="accent3">
              <a:lumMod val="60000"/>
              <a:lumOff val="40000"/>
            </a:schemeClr>
          </a:solidFill>
        </p:spPr>
        <p:txBody>
          <a:bodyPr>
            <a:normAutofit/>
          </a:bodyPr>
          <a:lstStyle/>
          <a:p>
            <a:r>
              <a:rPr lang="en-US" dirty="0"/>
              <a:t>Why </a:t>
            </a:r>
            <a:r>
              <a:rPr lang="en-US" dirty="0" err="1"/>
              <a:t>Vadda</a:t>
            </a:r>
            <a:r>
              <a:rPr lang="en-US" dirty="0"/>
              <a:t> </a:t>
            </a:r>
            <a:r>
              <a:rPr lang="en-US" dirty="0" err="1"/>
              <a:t>Ghallughara</a:t>
            </a:r>
            <a:r>
              <a:rPr lang="en-US" dirty="0"/>
              <a:t>? A Context of 1759-1761</a:t>
            </a:r>
          </a:p>
        </p:txBody>
      </p:sp>
      <p:sp>
        <p:nvSpPr>
          <p:cNvPr id="3" name="Content Placeholder 2">
            <a:extLst>
              <a:ext uri="{FF2B5EF4-FFF2-40B4-BE49-F238E27FC236}">
                <a16:creationId xmlns:a16="http://schemas.microsoft.com/office/drawing/2014/main" id="{B30112D6-A9FE-F945-33FE-66391E9BF228}"/>
              </a:ext>
            </a:extLst>
          </p:cNvPr>
          <p:cNvSpPr>
            <a:spLocks noGrp="1"/>
          </p:cNvSpPr>
          <p:nvPr>
            <p:ph idx="1"/>
          </p:nvPr>
        </p:nvSpPr>
        <p:spPr>
          <a:xfrm>
            <a:off x="777465" y="2340130"/>
            <a:ext cx="12938535" cy="4841719"/>
          </a:xfrm>
          <a:solidFill>
            <a:schemeClr val="accent6">
              <a:lumMod val="60000"/>
              <a:lumOff val="40000"/>
            </a:schemeClr>
          </a:solidFill>
        </p:spPr>
        <p:txBody>
          <a:bodyPr>
            <a:normAutofit/>
          </a:bodyPr>
          <a:lstStyle/>
          <a:p>
            <a:r>
              <a:rPr lang="en-US" sz="2800" b="1" dirty="0"/>
              <a:t>When Abdali after his victory passing through Punjab: Several Cart-loads of looted wealth and 2200 Young Hindu Women prisoners, Sikhs’ Raids deprived him of lot of wealth, and Women were freed from the captivity.</a:t>
            </a:r>
          </a:p>
          <a:p>
            <a:r>
              <a:rPr lang="en-US" sz="2800" b="1" dirty="0"/>
              <a:t>Sikhs honorably restored the young women to their families  and won admiration for their acts, and condemnation of Hill Chiefs and many Hindu Bureaucrats who were considered a party to their enslavement</a:t>
            </a:r>
            <a:r>
              <a:rPr lang="en-US" dirty="0"/>
              <a:t>.</a:t>
            </a:r>
          </a:p>
          <a:p>
            <a:r>
              <a:rPr lang="en-US" sz="3200" b="1" dirty="0">
                <a:solidFill>
                  <a:schemeClr val="accent5">
                    <a:lumMod val="50000"/>
                  </a:schemeClr>
                </a:solidFill>
              </a:rPr>
              <a:t>The only hurdle in his way to become the Emperor of Hindustan were the Sikhs. </a:t>
            </a:r>
            <a:r>
              <a:rPr lang="en-US" sz="4000" b="1" dirty="0">
                <a:solidFill>
                  <a:schemeClr val="accent5">
                    <a:lumMod val="50000"/>
                  </a:schemeClr>
                </a:solidFill>
              </a:rPr>
              <a:t>Abdali resolved to teach Sikhs a lesson.</a:t>
            </a:r>
          </a:p>
          <a:p>
            <a:endParaRPr lang="en-US" dirty="0"/>
          </a:p>
        </p:txBody>
      </p:sp>
    </p:spTree>
    <p:extLst>
      <p:ext uri="{BB962C8B-B14F-4D97-AF65-F5344CB8AC3E}">
        <p14:creationId xmlns:p14="http://schemas.microsoft.com/office/powerpoint/2010/main" val="38237009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E61B4-5ACC-80CA-FE94-52F2A97A0B04}"/>
              </a:ext>
            </a:extLst>
          </p:cNvPr>
          <p:cNvSpPr>
            <a:spLocks noGrp="1"/>
          </p:cNvSpPr>
          <p:nvPr>
            <p:ph type="title"/>
          </p:nvPr>
        </p:nvSpPr>
        <p:spPr/>
        <p:txBody>
          <a:bodyPr>
            <a:normAutofit fontScale="90000"/>
          </a:bodyPr>
          <a:lstStyle/>
          <a:p>
            <a:r>
              <a:rPr lang="en-US" dirty="0"/>
              <a:t>Ahmad Shah Abdali Builds a Coalition to Punish Sikhs</a:t>
            </a:r>
          </a:p>
        </p:txBody>
      </p:sp>
      <p:sp>
        <p:nvSpPr>
          <p:cNvPr id="3" name="Content Placeholder 2">
            <a:extLst>
              <a:ext uri="{FF2B5EF4-FFF2-40B4-BE49-F238E27FC236}">
                <a16:creationId xmlns:a16="http://schemas.microsoft.com/office/drawing/2014/main" id="{8A343825-2CCC-98EC-1BB7-81495F436C56}"/>
              </a:ext>
            </a:extLst>
          </p:cNvPr>
          <p:cNvSpPr>
            <a:spLocks noGrp="1"/>
          </p:cNvSpPr>
          <p:nvPr>
            <p:ph idx="1"/>
          </p:nvPr>
        </p:nvSpPr>
        <p:spPr>
          <a:xfrm>
            <a:off x="777465" y="2340130"/>
            <a:ext cx="11615625" cy="4517869"/>
          </a:xfrm>
        </p:spPr>
        <p:txBody>
          <a:bodyPr>
            <a:normAutofit lnSpcReduction="10000"/>
          </a:bodyPr>
          <a:lstStyle/>
          <a:p>
            <a:r>
              <a:rPr lang="en-US" sz="2800" b="1" dirty="0">
                <a:solidFill>
                  <a:schemeClr val="accent1">
                    <a:lumMod val="50000"/>
                  </a:schemeClr>
                </a:solidFill>
              </a:rPr>
              <a:t>Governor of </a:t>
            </a:r>
            <a:r>
              <a:rPr lang="en-US" sz="2800" b="1" dirty="0" err="1">
                <a:solidFill>
                  <a:schemeClr val="accent1">
                    <a:lumMod val="50000"/>
                  </a:schemeClr>
                </a:solidFill>
              </a:rPr>
              <a:t>Sirhind</a:t>
            </a:r>
            <a:r>
              <a:rPr lang="en-US" sz="2800" b="1" dirty="0">
                <a:solidFill>
                  <a:schemeClr val="accent1">
                    <a:lumMod val="50000"/>
                  </a:schemeClr>
                </a:solidFill>
              </a:rPr>
              <a:t>:  Nawab Jahan Khan: Command Centers</a:t>
            </a:r>
          </a:p>
          <a:p>
            <a:r>
              <a:rPr lang="en-US" sz="2800" b="1" dirty="0">
                <a:solidFill>
                  <a:schemeClr val="accent1">
                    <a:lumMod val="50000"/>
                  </a:schemeClr>
                </a:solidFill>
              </a:rPr>
              <a:t>Governor of </a:t>
            </a:r>
            <a:r>
              <a:rPr lang="en-US" sz="2800" b="1" dirty="0" err="1">
                <a:solidFill>
                  <a:schemeClr val="accent1">
                    <a:lumMod val="50000"/>
                  </a:schemeClr>
                </a:solidFill>
              </a:rPr>
              <a:t>Malerkotla</a:t>
            </a:r>
            <a:r>
              <a:rPr lang="en-US" sz="2800" b="1" dirty="0">
                <a:solidFill>
                  <a:schemeClr val="accent1">
                    <a:lumMod val="50000"/>
                  </a:schemeClr>
                </a:solidFill>
              </a:rPr>
              <a:t>: </a:t>
            </a:r>
            <a:r>
              <a:rPr lang="en-US" sz="2800" b="1" dirty="0" err="1">
                <a:solidFill>
                  <a:schemeClr val="accent1">
                    <a:lumMod val="50000"/>
                  </a:schemeClr>
                </a:solidFill>
              </a:rPr>
              <a:t>Hinghan</a:t>
            </a:r>
            <a:r>
              <a:rPr lang="en-US" sz="2800" b="1" dirty="0">
                <a:solidFill>
                  <a:schemeClr val="accent1">
                    <a:lumMod val="50000"/>
                  </a:schemeClr>
                </a:solidFill>
              </a:rPr>
              <a:t> Khan: Command Centers</a:t>
            </a:r>
          </a:p>
          <a:p>
            <a:r>
              <a:rPr lang="en-US" sz="2800" b="1" dirty="0">
                <a:solidFill>
                  <a:schemeClr val="accent5">
                    <a:lumMod val="50000"/>
                  </a:schemeClr>
                </a:solidFill>
              </a:rPr>
              <a:t>Hill Chiefs: to lay the siege</a:t>
            </a:r>
          </a:p>
          <a:p>
            <a:r>
              <a:rPr lang="en-US" sz="2800" b="1" dirty="0"/>
              <a:t>Patiala Sikh Chief Baba Ala Singh, to Promise Safe Shelter to families</a:t>
            </a:r>
          </a:p>
          <a:p>
            <a:r>
              <a:rPr lang="en-US" sz="2800" b="1" dirty="0" err="1">
                <a:solidFill>
                  <a:srgbClr val="C00000"/>
                </a:solidFill>
              </a:rPr>
              <a:t>Niranjania</a:t>
            </a:r>
            <a:r>
              <a:rPr lang="en-US" sz="2800" b="1" dirty="0">
                <a:solidFill>
                  <a:srgbClr val="C00000"/>
                </a:solidFill>
              </a:rPr>
              <a:t> or </a:t>
            </a:r>
            <a:r>
              <a:rPr lang="en-US" sz="2800" b="1" dirty="0" err="1">
                <a:solidFill>
                  <a:srgbClr val="C00000"/>
                </a:solidFill>
              </a:rPr>
              <a:t>Hindali</a:t>
            </a:r>
            <a:r>
              <a:rPr lang="en-US" sz="2800" b="1" dirty="0">
                <a:solidFill>
                  <a:srgbClr val="C00000"/>
                </a:solidFill>
              </a:rPr>
              <a:t> Sect of </a:t>
            </a:r>
            <a:r>
              <a:rPr lang="en-US" sz="2800" b="1" dirty="0" err="1">
                <a:solidFill>
                  <a:srgbClr val="C00000"/>
                </a:solidFill>
              </a:rPr>
              <a:t>Jandiala</a:t>
            </a:r>
            <a:r>
              <a:rPr lang="en-US" sz="2800" b="1" dirty="0">
                <a:solidFill>
                  <a:srgbClr val="C00000"/>
                </a:solidFill>
              </a:rPr>
              <a:t>: </a:t>
            </a:r>
            <a:r>
              <a:rPr lang="en-US" sz="2800" b="1" dirty="0" err="1">
                <a:solidFill>
                  <a:srgbClr val="C00000"/>
                </a:solidFill>
              </a:rPr>
              <a:t>Aquil</a:t>
            </a:r>
            <a:r>
              <a:rPr lang="en-US" sz="2800" b="1" dirty="0">
                <a:solidFill>
                  <a:srgbClr val="C00000"/>
                </a:solidFill>
              </a:rPr>
              <a:t> Das to act as Sikhs’ friend, and then Invite Abdali</a:t>
            </a:r>
          </a:p>
          <a:p>
            <a:r>
              <a:rPr lang="en-US" sz="2800" b="1" dirty="0"/>
              <a:t>Jalandhar Doab Afghan Governor: Raja </a:t>
            </a:r>
            <a:r>
              <a:rPr lang="en-US" sz="2800" b="1" dirty="0" err="1"/>
              <a:t>Ghumand</a:t>
            </a:r>
            <a:r>
              <a:rPr lang="en-US" sz="2800" b="1" dirty="0"/>
              <a:t> Chand of </a:t>
            </a:r>
            <a:r>
              <a:rPr lang="en-US" sz="2800" b="1" dirty="0" err="1"/>
              <a:t>Katauch</a:t>
            </a:r>
            <a:endParaRPr lang="en-US" sz="2800" b="1" dirty="0"/>
          </a:p>
          <a:p>
            <a:r>
              <a:rPr lang="en-US" sz="3200" b="1" dirty="0">
                <a:solidFill>
                  <a:schemeClr val="accent6">
                    <a:lumMod val="50000"/>
                  </a:schemeClr>
                </a:solidFill>
              </a:rPr>
              <a:t>Nawab </a:t>
            </a:r>
            <a:r>
              <a:rPr lang="en-US" sz="3200" b="1" dirty="0" err="1">
                <a:solidFill>
                  <a:schemeClr val="accent6">
                    <a:lumMod val="50000"/>
                  </a:schemeClr>
                </a:solidFill>
              </a:rPr>
              <a:t>Malerkotla</a:t>
            </a:r>
            <a:r>
              <a:rPr lang="en-US" sz="3200" b="1" dirty="0">
                <a:solidFill>
                  <a:schemeClr val="accent6">
                    <a:lumMod val="50000"/>
                  </a:schemeClr>
                </a:solidFill>
              </a:rPr>
              <a:t> was tasked to trap Sikhs by baiting them</a:t>
            </a:r>
          </a:p>
          <a:p>
            <a:pPr marL="0" indent="0">
              <a:buNone/>
            </a:pPr>
            <a:endParaRPr lang="en-US" b="1" dirty="0"/>
          </a:p>
          <a:p>
            <a:endParaRPr lang="en-US" dirty="0"/>
          </a:p>
        </p:txBody>
      </p:sp>
    </p:spTree>
    <p:extLst>
      <p:ext uri="{BB962C8B-B14F-4D97-AF65-F5344CB8AC3E}">
        <p14:creationId xmlns:p14="http://schemas.microsoft.com/office/powerpoint/2010/main" val="36378840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4B6ED-3D64-E60C-A7E8-C9A3A6CFCEFA}"/>
              </a:ext>
            </a:extLst>
          </p:cNvPr>
          <p:cNvSpPr>
            <a:spLocks noGrp="1"/>
          </p:cNvSpPr>
          <p:nvPr>
            <p:ph type="title"/>
          </p:nvPr>
        </p:nvSpPr>
        <p:spPr>
          <a:xfrm>
            <a:off x="777465" y="0"/>
            <a:ext cx="11615625" cy="2168417"/>
          </a:xfrm>
          <a:solidFill>
            <a:schemeClr val="accent3">
              <a:lumMod val="40000"/>
              <a:lumOff val="60000"/>
            </a:schemeClr>
          </a:solidFill>
        </p:spPr>
        <p:txBody>
          <a:bodyPr>
            <a:normAutofit/>
          </a:bodyPr>
          <a:lstStyle/>
          <a:p>
            <a:r>
              <a:rPr lang="en-US" dirty="0" err="1"/>
              <a:t>Niranjanias</a:t>
            </a:r>
            <a:r>
              <a:rPr lang="en-US" dirty="0"/>
              <a:t> or </a:t>
            </a:r>
            <a:r>
              <a:rPr lang="en-US" dirty="0" err="1"/>
              <a:t>Hindalis</a:t>
            </a:r>
            <a:r>
              <a:rPr lang="en-US" dirty="0"/>
              <a:t>, A Breakaway  Sect known for Disinformation against Sikhs</a:t>
            </a:r>
          </a:p>
        </p:txBody>
      </p:sp>
      <p:sp>
        <p:nvSpPr>
          <p:cNvPr id="3" name="Content Placeholder 2">
            <a:extLst>
              <a:ext uri="{FF2B5EF4-FFF2-40B4-BE49-F238E27FC236}">
                <a16:creationId xmlns:a16="http://schemas.microsoft.com/office/drawing/2014/main" id="{1C6E4573-5CBA-40FD-91E1-C63F2E40ABB4}"/>
              </a:ext>
            </a:extLst>
          </p:cNvPr>
          <p:cNvSpPr>
            <a:spLocks noGrp="1"/>
          </p:cNvSpPr>
          <p:nvPr>
            <p:ph idx="1"/>
          </p:nvPr>
        </p:nvSpPr>
        <p:spPr>
          <a:xfrm>
            <a:off x="777465" y="2340130"/>
            <a:ext cx="11615625" cy="4384519"/>
          </a:xfrm>
          <a:solidFill>
            <a:schemeClr val="tx2">
              <a:lumMod val="10000"/>
              <a:lumOff val="90000"/>
            </a:schemeClr>
          </a:solidFill>
        </p:spPr>
        <p:txBody>
          <a:bodyPr>
            <a:normAutofit/>
          </a:bodyPr>
          <a:lstStyle/>
          <a:p>
            <a:r>
              <a:rPr lang="en-US" sz="3200" dirty="0"/>
              <a:t>Anti Sikh Forces Employed them to Spread Disinformation</a:t>
            </a:r>
          </a:p>
          <a:p>
            <a:r>
              <a:rPr lang="en-US" sz="3200" dirty="0"/>
              <a:t>They had Written a </a:t>
            </a:r>
            <a:r>
              <a:rPr lang="en-US" sz="3200" dirty="0" err="1"/>
              <a:t>Janam</a:t>
            </a:r>
            <a:r>
              <a:rPr lang="en-US" sz="3200" dirty="0"/>
              <a:t> </a:t>
            </a:r>
            <a:r>
              <a:rPr lang="en-US" sz="3200" dirty="0" err="1"/>
              <a:t>Sakhi</a:t>
            </a:r>
            <a:r>
              <a:rPr lang="en-US" sz="3200" dirty="0"/>
              <a:t> by changing dates of the Birth of Guru Nanak and Disinformation about Bhagat Bani</a:t>
            </a:r>
          </a:p>
          <a:p>
            <a:r>
              <a:rPr lang="en-US" sz="3200" dirty="0"/>
              <a:t>They organized hate groups to work with Mughals, Hill Chiefs, and Afghans</a:t>
            </a:r>
          </a:p>
          <a:p>
            <a:r>
              <a:rPr lang="en-US" sz="3200" dirty="0"/>
              <a:t>The Sect’s head </a:t>
            </a:r>
            <a:r>
              <a:rPr lang="en-US" sz="3200" dirty="0" err="1"/>
              <a:t>Aquil</a:t>
            </a:r>
            <a:r>
              <a:rPr lang="en-US" sz="3200" dirty="0"/>
              <a:t> Das  was the key player in executing the plan of </a:t>
            </a:r>
            <a:r>
              <a:rPr lang="en-US" sz="3200" dirty="0" err="1"/>
              <a:t>Vadda</a:t>
            </a:r>
            <a:r>
              <a:rPr lang="en-US" sz="3200" dirty="0"/>
              <a:t> </a:t>
            </a:r>
            <a:r>
              <a:rPr lang="en-US" sz="3200" dirty="0" err="1"/>
              <a:t>Ghallughara</a:t>
            </a:r>
            <a:r>
              <a:rPr lang="en-US" sz="3200" dirty="0"/>
              <a:t> (Large Holocaust, 1762)</a:t>
            </a:r>
          </a:p>
        </p:txBody>
      </p:sp>
    </p:spTree>
    <p:extLst>
      <p:ext uri="{BB962C8B-B14F-4D97-AF65-F5344CB8AC3E}">
        <p14:creationId xmlns:p14="http://schemas.microsoft.com/office/powerpoint/2010/main" val="38968640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4F4E1-9096-4DA0-A454-E7492ECA2FAF}"/>
              </a:ext>
            </a:extLst>
          </p:cNvPr>
          <p:cNvSpPr>
            <a:spLocks noGrp="1"/>
          </p:cNvSpPr>
          <p:nvPr>
            <p:ph type="title"/>
          </p:nvPr>
        </p:nvSpPr>
        <p:spPr>
          <a:xfrm>
            <a:off x="171450" y="0"/>
            <a:ext cx="13334999" cy="2168417"/>
          </a:xfrm>
          <a:solidFill>
            <a:schemeClr val="accent6">
              <a:lumMod val="40000"/>
              <a:lumOff val="60000"/>
            </a:schemeClr>
          </a:solidFill>
        </p:spPr>
        <p:txBody>
          <a:bodyPr/>
          <a:lstStyle/>
          <a:p>
            <a:r>
              <a:rPr lang="en-US" dirty="0"/>
              <a:t> Preparation and Polarization</a:t>
            </a:r>
          </a:p>
        </p:txBody>
      </p:sp>
      <p:sp>
        <p:nvSpPr>
          <p:cNvPr id="3" name="Content Placeholder 2">
            <a:extLst>
              <a:ext uri="{FF2B5EF4-FFF2-40B4-BE49-F238E27FC236}">
                <a16:creationId xmlns:a16="http://schemas.microsoft.com/office/drawing/2014/main" id="{38B7D470-0E21-3483-819B-81928763986A}"/>
              </a:ext>
            </a:extLst>
          </p:cNvPr>
          <p:cNvSpPr>
            <a:spLocks noGrp="1"/>
          </p:cNvSpPr>
          <p:nvPr>
            <p:ph idx="1"/>
          </p:nvPr>
        </p:nvSpPr>
        <p:spPr>
          <a:xfrm>
            <a:off x="171450" y="2340130"/>
            <a:ext cx="13334999" cy="4517869"/>
          </a:xfrm>
          <a:solidFill>
            <a:schemeClr val="accent4">
              <a:lumMod val="40000"/>
              <a:lumOff val="60000"/>
            </a:schemeClr>
          </a:solidFill>
        </p:spPr>
        <p:txBody>
          <a:bodyPr>
            <a:noAutofit/>
          </a:bodyPr>
          <a:lstStyle/>
          <a:p>
            <a:r>
              <a:rPr lang="en-US" sz="3200" dirty="0"/>
              <a:t> </a:t>
            </a:r>
            <a:r>
              <a:rPr lang="en-US" sz="3200" dirty="0" err="1"/>
              <a:t>Aquil</a:t>
            </a:r>
            <a:r>
              <a:rPr lang="en-US" sz="3200" dirty="0"/>
              <a:t> Das worked with </a:t>
            </a:r>
            <a:r>
              <a:rPr lang="en-US" sz="3200" dirty="0" err="1"/>
              <a:t>Malerkotla</a:t>
            </a:r>
            <a:r>
              <a:rPr lang="en-US" sz="3200" dirty="0"/>
              <a:t> Nawab, and Hill Chiefs to move Sikhs to the Deceptive Safety of </a:t>
            </a:r>
            <a:r>
              <a:rPr lang="en-US" sz="3200" dirty="0" err="1"/>
              <a:t>Malerkotla</a:t>
            </a:r>
            <a:r>
              <a:rPr lang="en-US" sz="3200" dirty="0"/>
              <a:t> and Patiala Sikh State </a:t>
            </a:r>
          </a:p>
          <a:p>
            <a:r>
              <a:rPr lang="en-US" sz="3200" dirty="0"/>
              <a:t>Becoming instrumental in manipulating and then inviting Ahmad Shah Abdali to </a:t>
            </a:r>
            <a:r>
              <a:rPr lang="en-US" sz="3200" dirty="0" err="1"/>
              <a:t>lanuch</a:t>
            </a:r>
            <a:r>
              <a:rPr lang="en-US" sz="3200" dirty="0"/>
              <a:t> a massive and sudden attack on Sikh civilians, Children, women and old men, They were about 50,000-60,000</a:t>
            </a:r>
          </a:p>
          <a:p>
            <a:r>
              <a:rPr lang="en-US" sz="3200" dirty="0"/>
              <a:t>A sudden siege and attack from all sides led to the massacre of more than 50% of the population of Sikhs, </a:t>
            </a:r>
          </a:p>
        </p:txBody>
      </p:sp>
    </p:spTree>
    <p:extLst>
      <p:ext uri="{BB962C8B-B14F-4D97-AF65-F5344CB8AC3E}">
        <p14:creationId xmlns:p14="http://schemas.microsoft.com/office/powerpoint/2010/main" val="1771085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7C3C2D0-A48F-4A6F-9C7D-888E9DFE64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625"/>
            <a:ext cx="13712571" cy="7715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solidFill>
                <a:schemeClr val="bg1"/>
              </a:solidFill>
            </a:endParaRPr>
          </a:p>
        </p:txBody>
      </p:sp>
      <p:grpSp>
        <p:nvGrpSpPr>
          <p:cNvPr id="10" name="Group 9">
            <a:extLst>
              <a:ext uri="{FF2B5EF4-FFF2-40B4-BE49-F238E27FC236}">
                <a16:creationId xmlns:a16="http://schemas.microsoft.com/office/drawing/2014/main" id="{7921D173-6284-4FAE-A99F-43ECD7FF27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90" y="-428626"/>
            <a:ext cx="13741680" cy="7715250"/>
            <a:chOff x="-6214" y="-1"/>
            <a:chExt cx="12214827" cy="6858000"/>
          </a:xfrm>
        </p:grpSpPr>
        <p:cxnSp>
          <p:nvCxnSpPr>
            <p:cNvPr id="11" name="Straight Connector 10">
              <a:extLst>
                <a:ext uri="{FF2B5EF4-FFF2-40B4-BE49-F238E27FC236}">
                  <a16:creationId xmlns:a16="http://schemas.microsoft.com/office/drawing/2014/main" id="{DA9BF565-BBEE-48F0-A1FA-F4E6BB25894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92AA7AD-BC24-422C-941E-17CA67C9EA2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5DE6859-3F3B-4967-BE7C-4A9E51DAE6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15A87A1-CACC-4A2A-B78D-D40C6B33B36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F779A3D-92DA-4F31-8FB7-B1C987E90EC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D9AF05A-8ABD-47E9-BDF0-8FE84C30CA7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C9C4168-16CE-49DB-9A25-7046068DC75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89829A5-43FD-42B2-ACDC-656339BF9E7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A5CDD6A-F295-4FA4-9A8E-84EF71D4BD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3D87361-C476-4621-86D8-7A4AAB077D2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B28A1C1-067C-40F1-9DBD-7A29C86813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32EEEDA-3682-432F-8AF6-64C9861C438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55A0942-89D9-4008-B705-D394677DB81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F9F9EC0-3407-45D7-8140-44300FDEC7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80E820B-BF53-4C96-8E7F-0E84A2D0B6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F916B3F-A54C-42D7-9755-BC4C3346453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839EE86-1E58-4F25-A36E-6F8A0C1B402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CF943B8-9541-4EDB-BF3A-AC968A03B9C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382AA5E-EAE7-4589-BD66-0D5C0CA9C1C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38B4626-DFE3-4915-854F-62EFAA5BED8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D99BF45-4212-4A91-9D80-990C7971E1D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B36D20A-9010-4C1A-9123-EBDEEB5131E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6DACB13-D4A4-40CD-B5C2-1668B5A8FB2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576C03C-90B5-4F21-869F-538C6C3FB6D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2F950BD-388F-4F2D-9896-D94F81CD0A0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BC3A6AC-920A-4DBD-A46A-E9ACB03BB1D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8C2C64E-EFB0-4336-B5D5-4646040FD3E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0760DFA-8273-42B4-BA9C-71A5B327190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BA07601-6746-4097-8AAC-604ADB05099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22D8CD4-DCE3-42A2-85C2-2B5068B3C62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D853C3B-C174-4ACE-99E6-3A948EE04AE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2D7C47F5-E0FE-F538-8936-5CEA88391969}"/>
              </a:ext>
            </a:extLst>
          </p:cNvPr>
          <p:cNvSpPr>
            <a:spLocks noGrp="1"/>
          </p:cNvSpPr>
          <p:nvPr>
            <p:ph type="title"/>
          </p:nvPr>
        </p:nvSpPr>
        <p:spPr>
          <a:xfrm>
            <a:off x="777465" y="984295"/>
            <a:ext cx="3842285" cy="5498409"/>
          </a:xfrm>
          <a:solidFill>
            <a:schemeClr val="accent3">
              <a:lumMod val="20000"/>
              <a:lumOff val="80000"/>
            </a:schemeClr>
          </a:solidFill>
        </p:spPr>
        <p:txBody>
          <a:bodyPr anchor="t">
            <a:normAutofit/>
          </a:bodyPr>
          <a:lstStyle/>
          <a:p>
            <a:r>
              <a:rPr lang="en-US" dirty="0"/>
              <a:t>Ten Stages of Genocide</a:t>
            </a:r>
            <a:br>
              <a:rPr lang="en-US" dirty="0"/>
            </a:br>
            <a:r>
              <a:rPr lang="en-US" dirty="0"/>
              <a:t>by</a:t>
            </a:r>
            <a:br>
              <a:rPr lang="en-US" dirty="0"/>
            </a:br>
            <a:r>
              <a:rPr lang="en-US" dirty="0"/>
              <a:t>Prof. Gregory Stanton</a:t>
            </a:r>
          </a:p>
        </p:txBody>
      </p:sp>
      <p:sp>
        <p:nvSpPr>
          <p:cNvPr id="43" name="Right Triangle 42">
            <a:extLst>
              <a:ext uri="{FF2B5EF4-FFF2-40B4-BE49-F238E27FC236}">
                <a16:creationId xmlns:a16="http://schemas.microsoft.com/office/drawing/2014/main" id="{69F0804E-F8DE-40E7-90F4-68B638136E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325039" y="1277111"/>
            <a:ext cx="639325" cy="639325"/>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solidFill>
                <a:schemeClr val="tx1"/>
              </a:solidFill>
            </a:endParaRPr>
          </a:p>
        </p:txBody>
      </p:sp>
      <p:sp>
        <p:nvSpPr>
          <p:cNvPr id="3" name="Content Placeholder 2">
            <a:extLst>
              <a:ext uri="{FF2B5EF4-FFF2-40B4-BE49-F238E27FC236}">
                <a16:creationId xmlns:a16="http://schemas.microsoft.com/office/drawing/2014/main" id="{1BEB3FE7-2934-1872-F5C3-6F1D458104B0}"/>
              </a:ext>
            </a:extLst>
          </p:cNvPr>
          <p:cNvSpPr>
            <a:spLocks noGrp="1"/>
          </p:cNvSpPr>
          <p:nvPr>
            <p:ph idx="1"/>
          </p:nvPr>
        </p:nvSpPr>
        <p:spPr>
          <a:xfrm>
            <a:off x="5726067" y="984293"/>
            <a:ext cx="7212471" cy="5519985"/>
          </a:xfrm>
          <a:solidFill>
            <a:schemeClr val="accent5">
              <a:lumMod val="20000"/>
              <a:lumOff val="80000"/>
            </a:schemeClr>
          </a:solidFill>
        </p:spPr>
        <p:txBody>
          <a:bodyPr anchor="t">
            <a:normAutofit/>
          </a:bodyPr>
          <a:lstStyle/>
          <a:p>
            <a:pPr marL="0" indent="0">
              <a:lnSpc>
                <a:spcPct val="100000"/>
              </a:lnSpc>
              <a:buNone/>
            </a:pPr>
            <a:r>
              <a:rPr lang="en-US" sz="3150" b="1" dirty="0"/>
              <a:t>6. Polarization</a:t>
            </a:r>
            <a:r>
              <a:rPr lang="en-US" dirty="0"/>
              <a:t>: The polarization takes place through agent provocateurs, politicians in power, media and specially recruited writers.</a:t>
            </a:r>
          </a:p>
          <a:p>
            <a:pPr marL="0" indent="0">
              <a:lnSpc>
                <a:spcPct val="100000"/>
              </a:lnSpc>
              <a:buNone/>
            </a:pPr>
            <a:r>
              <a:rPr lang="en-US" sz="3150" b="1" dirty="0"/>
              <a:t>7. Preparation</a:t>
            </a:r>
            <a:r>
              <a:rPr lang="en-US" dirty="0"/>
              <a:t>: A policy is designed to legalize  killing, torturing, raping and looting by the mainstream society.</a:t>
            </a:r>
          </a:p>
          <a:p>
            <a:pPr marL="0" indent="0">
              <a:lnSpc>
                <a:spcPct val="100000"/>
              </a:lnSpc>
              <a:buNone/>
            </a:pPr>
            <a:r>
              <a:rPr lang="en-US" sz="3150" b="1" dirty="0"/>
              <a:t>8. Prosecution</a:t>
            </a:r>
            <a:r>
              <a:rPr lang="en-US" dirty="0"/>
              <a:t>: A death list is drawn of the dehumanized ethnic, racial or religious group</a:t>
            </a:r>
          </a:p>
          <a:p>
            <a:pPr marL="0" indent="0">
              <a:lnSpc>
                <a:spcPct val="100000"/>
              </a:lnSpc>
              <a:buNone/>
            </a:pPr>
            <a:r>
              <a:rPr lang="en-US" sz="3150" b="1" dirty="0"/>
              <a:t>9. Extermination</a:t>
            </a:r>
            <a:r>
              <a:rPr lang="en-US" dirty="0"/>
              <a:t>: It creates circumstances for the  targeted group to assemble in a large number massacre them with the maximum traumatic effect to the survivors.</a:t>
            </a:r>
          </a:p>
          <a:p>
            <a:pPr marL="0" indent="0">
              <a:lnSpc>
                <a:spcPct val="100000"/>
              </a:lnSpc>
              <a:buNone/>
            </a:pPr>
            <a:r>
              <a:rPr lang="en-US" sz="3150" b="1" dirty="0"/>
              <a:t>10. Denial</a:t>
            </a:r>
            <a:r>
              <a:rPr lang="en-US" dirty="0"/>
              <a:t>: The process of extermination and denial go hand in hand. </a:t>
            </a:r>
          </a:p>
        </p:txBody>
      </p:sp>
    </p:spTree>
    <p:extLst>
      <p:ext uri="{BB962C8B-B14F-4D97-AF65-F5344CB8AC3E}">
        <p14:creationId xmlns:p14="http://schemas.microsoft.com/office/powerpoint/2010/main" val="26249498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0F777-90D6-20E8-1C83-1EC6A324F365}"/>
              </a:ext>
            </a:extLst>
          </p:cNvPr>
          <p:cNvSpPr>
            <a:spLocks noGrp="1"/>
          </p:cNvSpPr>
          <p:nvPr>
            <p:ph type="title"/>
          </p:nvPr>
        </p:nvSpPr>
        <p:spPr>
          <a:solidFill>
            <a:schemeClr val="accent3">
              <a:lumMod val="40000"/>
              <a:lumOff val="60000"/>
            </a:schemeClr>
          </a:solidFill>
        </p:spPr>
        <p:txBody>
          <a:bodyPr>
            <a:normAutofit fontScale="90000"/>
          </a:bodyPr>
          <a:lstStyle/>
          <a:p>
            <a:r>
              <a:rPr lang="en-US" dirty="0"/>
              <a:t>A Joint Operation at </a:t>
            </a:r>
            <a:r>
              <a:rPr lang="en-US" dirty="0" err="1"/>
              <a:t>Rahira</a:t>
            </a:r>
            <a:r>
              <a:rPr lang="en-US" dirty="0"/>
              <a:t> </a:t>
            </a:r>
            <a:r>
              <a:rPr lang="en-US" dirty="0" err="1"/>
              <a:t>Kup</a:t>
            </a:r>
            <a:br>
              <a:rPr lang="en-US" dirty="0"/>
            </a:br>
            <a:r>
              <a:rPr lang="en-US" dirty="0"/>
              <a:t>Persecution to Extermination on Feb.5, 1762</a:t>
            </a:r>
          </a:p>
        </p:txBody>
      </p:sp>
      <p:sp>
        <p:nvSpPr>
          <p:cNvPr id="3" name="Content Placeholder 2">
            <a:extLst>
              <a:ext uri="{FF2B5EF4-FFF2-40B4-BE49-F238E27FC236}">
                <a16:creationId xmlns:a16="http://schemas.microsoft.com/office/drawing/2014/main" id="{D30A33B0-A147-686B-BB9D-FD83A5AEBF72}"/>
              </a:ext>
            </a:extLst>
          </p:cNvPr>
          <p:cNvSpPr>
            <a:spLocks noGrp="1"/>
          </p:cNvSpPr>
          <p:nvPr>
            <p:ph idx="1"/>
          </p:nvPr>
        </p:nvSpPr>
        <p:spPr>
          <a:xfrm>
            <a:off x="190501" y="2340130"/>
            <a:ext cx="12202590" cy="4517869"/>
          </a:xfrm>
          <a:solidFill>
            <a:schemeClr val="accent6">
              <a:lumMod val="20000"/>
              <a:lumOff val="80000"/>
            </a:schemeClr>
          </a:solidFill>
        </p:spPr>
        <p:txBody>
          <a:bodyPr>
            <a:normAutofit lnSpcReduction="10000"/>
          </a:bodyPr>
          <a:lstStyle/>
          <a:p>
            <a:r>
              <a:rPr lang="en-US" sz="3200" dirty="0"/>
              <a:t>A joint operation led by Ahmad Shah Abdali with the cooperation of governors of </a:t>
            </a:r>
            <a:r>
              <a:rPr lang="en-US" sz="3200" dirty="0" err="1"/>
              <a:t>Malerkotla</a:t>
            </a:r>
            <a:r>
              <a:rPr lang="en-US" sz="3200" dirty="0"/>
              <a:t>, </a:t>
            </a:r>
            <a:r>
              <a:rPr lang="en-US" sz="3200" dirty="0" err="1"/>
              <a:t>Sirhind</a:t>
            </a:r>
            <a:r>
              <a:rPr lang="en-US" sz="3200" dirty="0"/>
              <a:t>, and betrayal of Baba Ala Singh. Later Abdali took him in his custody to save him from the wrath of the Sikh Confederacies.</a:t>
            </a:r>
          </a:p>
          <a:p>
            <a:r>
              <a:rPr lang="en-US" sz="3200" dirty="0"/>
              <a:t>The strategy worked good for him as Sikhs Chiefs were convinced that he could not help them in trouble because of his own troubles. </a:t>
            </a:r>
          </a:p>
          <a:p>
            <a:r>
              <a:rPr lang="en-US" sz="3200" dirty="0"/>
              <a:t>30000, 35,000 Sikhs were executed. Besides this, several thousands were killed by vigilantes in different parts of Punjab</a:t>
            </a:r>
            <a:r>
              <a:rPr lang="en-US" dirty="0"/>
              <a:t>. </a:t>
            </a:r>
          </a:p>
        </p:txBody>
      </p:sp>
    </p:spTree>
    <p:extLst>
      <p:ext uri="{BB962C8B-B14F-4D97-AF65-F5344CB8AC3E}">
        <p14:creationId xmlns:p14="http://schemas.microsoft.com/office/powerpoint/2010/main" val="26479550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23A66-19AF-E13F-A75F-2AE534B4F63B}"/>
              </a:ext>
            </a:extLst>
          </p:cNvPr>
          <p:cNvSpPr>
            <a:spLocks noGrp="1"/>
          </p:cNvSpPr>
          <p:nvPr>
            <p:ph type="title"/>
          </p:nvPr>
        </p:nvSpPr>
        <p:spPr>
          <a:xfrm>
            <a:off x="571501" y="400314"/>
            <a:ext cx="12094312" cy="1939817"/>
          </a:xfrm>
          <a:solidFill>
            <a:schemeClr val="accent4"/>
          </a:solidFill>
        </p:spPr>
        <p:txBody>
          <a:bodyPr>
            <a:noAutofit/>
          </a:bodyPr>
          <a:lstStyle/>
          <a:p>
            <a:r>
              <a:rPr lang="en-US" sz="4000" dirty="0"/>
              <a:t>The Sikhs Restore Civil Rule </a:t>
            </a:r>
            <a:br>
              <a:rPr lang="en-US" sz="4000" dirty="0"/>
            </a:br>
            <a:r>
              <a:rPr lang="en-US" sz="4000" dirty="0"/>
              <a:t>and Build Mutual Trust Among Muslims and Hindus: How?</a:t>
            </a:r>
          </a:p>
        </p:txBody>
      </p:sp>
      <p:sp>
        <p:nvSpPr>
          <p:cNvPr id="3" name="Content Placeholder 2">
            <a:extLst>
              <a:ext uri="{FF2B5EF4-FFF2-40B4-BE49-F238E27FC236}">
                <a16:creationId xmlns:a16="http://schemas.microsoft.com/office/drawing/2014/main" id="{DA34A806-C04A-B51A-79B8-D42EDC9C22DC}"/>
              </a:ext>
            </a:extLst>
          </p:cNvPr>
          <p:cNvSpPr>
            <a:spLocks noGrp="1"/>
          </p:cNvSpPr>
          <p:nvPr>
            <p:ph idx="1"/>
          </p:nvPr>
        </p:nvSpPr>
        <p:spPr>
          <a:xfrm>
            <a:off x="571501" y="2340130"/>
            <a:ext cx="12706349" cy="4517869"/>
          </a:xfrm>
          <a:solidFill>
            <a:schemeClr val="accent6">
              <a:lumMod val="20000"/>
              <a:lumOff val="80000"/>
            </a:schemeClr>
          </a:solidFill>
        </p:spPr>
        <p:txBody>
          <a:bodyPr>
            <a:normAutofit fontScale="92500" lnSpcReduction="20000"/>
          </a:bodyPr>
          <a:lstStyle/>
          <a:p>
            <a:r>
              <a:rPr lang="en-US" sz="3200" dirty="0"/>
              <a:t>Some Brahmins Came to Amritsar </a:t>
            </a:r>
            <a:r>
              <a:rPr lang="en-US" sz="3200" dirty="0" err="1"/>
              <a:t>Sarbat</a:t>
            </a:r>
            <a:r>
              <a:rPr lang="en-US" sz="3200" dirty="0"/>
              <a:t> Khalsa  to complain that Afghan Commander of Kasur had Abducted and Converted his Wife to Islam and Vandalized the Entire Neighborhood</a:t>
            </a:r>
          </a:p>
          <a:p>
            <a:r>
              <a:rPr lang="en-US" sz="3200" dirty="0"/>
              <a:t>General Body of Sikh Chief Passed a Resolution on April 10,1763 to  Punish Usman Khan . Hari Singh of Bhangi Missal Launched an attack on Kasur. Usman Khan was killed, and Brahmin’s wife was freed and honorably restored to her family. </a:t>
            </a:r>
          </a:p>
          <a:p>
            <a:r>
              <a:rPr lang="en-US" sz="3200" dirty="0"/>
              <a:t>Ahmad Shah </a:t>
            </a:r>
            <a:r>
              <a:rPr lang="en-US" sz="3200" dirty="0" err="1"/>
              <a:t>Abali’s</a:t>
            </a:r>
            <a:r>
              <a:rPr lang="en-US" sz="3200" dirty="0"/>
              <a:t> General Jahan Khan was sent to punish Sikh in Jalandhar Doab. He Ran Away leaving his family behind. Sikhs took custody of his wife and other family members and honorably sent them to their Safety. </a:t>
            </a:r>
          </a:p>
          <a:p>
            <a:endParaRPr lang="en-US" dirty="0"/>
          </a:p>
        </p:txBody>
      </p:sp>
    </p:spTree>
    <p:extLst>
      <p:ext uri="{BB962C8B-B14F-4D97-AF65-F5344CB8AC3E}">
        <p14:creationId xmlns:p14="http://schemas.microsoft.com/office/powerpoint/2010/main" val="30285366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A3CD3-B03F-BCE5-FCD7-B6E57C89B8BC}"/>
              </a:ext>
            </a:extLst>
          </p:cNvPr>
          <p:cNvSpPr>
            <a:spLocks noGrp="1"/>
          </p:cNvSpPr>
          <p:nvPr>
            <p:ph type="title"/>
          </p:nvPr>
        </p:nvSpPr>
        <p:spPr>
          <a:solidFill>
            <a:schemeClr val="accent2"/>
          </a:solidFill>
        </p:spPr>
        <p:txBody>
          <a:bodyPr>
            <a:normAutofit/>
          </a:bodyPr>
          <a:lstStyle/>
          <a:p>
            <a:r>
              <a:rPr lang="en-US" dirty="0"/>
              <a:t>Sikhs Controlled Punjab over 80 years</a:t>
            </a:r>
          </a:p>
        </p:txBody>
      </p:sp>
      <p:sp>
        <p:nvSpPr>
          <p:cNvPr id="3" name="Content Placeholder 2">
            <a:extLst>
              <a:ext uri="{FF2B5EF4-FFF2-40B4-BE49-F238E27FC236}">
                <a16:creationId xmlns:a16="http://schemas.microsoft.com/office/drawing/2014/main" id="{019AB6CD-88B4-BE17-A29F-10CA473A4004}"/>
              </a:ext>
            </a:extLst>
          </p:cNvPr>
          <p:cNvSpPr>
            <a:spLocks noGrp="1"/>
          </p:cNvSpPr>
          <p:nvPr>
            <p:ph idx="1"/>
          </p:nvPr>
        </p:nvSpPr>
        <p:spPr>
          <a:xfrm>
            <a:off x="0" y="725954"/>
            <a:ext cx="13582649" cy="6627346"/>
          </a:xfrm>
          <a:solidFill>
            <a:schemeClr val="accent1">
              <a:lumMod val="40000"/>
              <a:lumOff val="60000"/>
            </a:schemeClr>
          </a:solidFill>
        </p:spPr>
        <p:txBody>
          <a:bodyPr>
            <a:noAutofit/>
          </a:bodyPr>
          <a:lstStyle/>
          <a:p>
            <a:r>
              <a:rPr lang="en-US" sz="3200" dirty="0"/>
              <a:t>But---</a:t>
            </a:r>
          </a:p>
          <a:p>
            <a:r>
              <a:rPr lang="en-US" sz="3200" dirty="0"/>
              <a:t>Sikhs remained throughout a Tiny minority</a:t>
            </a:r>
          </a:p>
          <a:p>
            <a:r>
              <a:rPr lang="en-US" sz="3200" dirty="0"/>
              <a:t>They didn’t target civilians Hindus and Muslims for revenge</a:t>
            </a:r>
          </a:p>
          <a:p>
            <a:r>
              <a:rPr lang="en-US" sz="3200" dirty="0"/>
              <a:t>They didn’t convert people to their Faith as </a:t>
            </a:r>
            <a:r>
              <a:rPr lang="en-US" sz="3200" dirty="0" err="1"/>
              <a:t>Sikhi</a:t>
            </a:r>
            <a:r>
              <a:rPr lang="en-US" sz="3200" dirty="0"/>
              <a:t> is opposed to the  Forcible Conversion.</a:t>
            </a:r>
          </a:p>
          <a:p>
            <a:r>
              <a:rPr lang="en-US" sz="3200" dirty="0"/>
              <a:t>Punjab’s Demographic remained about 65% Muslims, 25% Hindus, Sikhs 6-7%, 3% others</a:t>
            </a:r>
          </a:p>
          <a:p>
            <a:r>
              <a:rPr lang="en-US" sz="3200" dirty="0">
                <a:solidFill>
                  <a:schemeClr val="accent6">
                    <a:lumMod val="75000"/>
                  </a:schemeClr>
                </a:solidFill>
              </a:rPr>
              <a:t>Punjab Fell to the British in 1849, Shared Nationalism that thrived under pluralistic Sikh rule cracked leading to the Jallianwala Bagh Massacre 1919,  1 million deaths in 1947  and the horrors of 1984 Genocide</a:t>
            </a:r>
          </a:p>
        </p:txBody>
      </p:sp>
      <p:sp>
        <p:nvSpPr>
          <p:cNvPr id="4" name="Rectangle 3">
            <a:extLst>
              <a:ext uri="{FF2B5EF4-FFF2-40B4-BE49-F238E27FC236}">
                <a16:creationId xmlns:a16="http://schemas.microsoft.com/office/drawing/2014/main" id="{7FAD3739-4E3E-19DE-1DDF-405B6814E5F1}"/>
              </a:ext>
            </a:extLst>
          </p:cNvPr>
          <p:cNvSpPr/>
          <p:nvPr/>
        </p:nvSpPr>
        <p:spPr>
          <a:xfrm>
            <a:off x="777465" y="-197376"/>
            <a:ext cx="11663770"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Sikhs Controlled Punjab for 80 years</a:t>
            </a:r>
          </a:p>
        </p:txBody>
      </p:sp>
    </p:spTree>
    <p:extLst>
      <p:ext uri="{BB962C8B-B14F-4D97-AF65-F5344CB8AC3E}">
        <p14:creationId xmlns:p14="http://schemas.microsoft.com/office/powerpoint/2010/main" val="39008889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B46BE-8638-600B-8C3D-5E22962E9B51}"/>
              </a:ext>
            </a:extLst>
          </p:cNvPr>
          <p:cNvSpPr>
            <a:spLocks noGrp="1"/>
          </p:cNvSpPr>
          <p:nvPr>
            <p:ph type="ctrTitle"/>
          </p:nvPr>
        </p:nvSpPr>
        <p:spPr/>
        <p:txBody>
          <a:bodyPr/>
          <a:lstStyle/>
          <a:p>
            <a:r>
              <a:rPr lang="en-US" b="1" dirty="0"/>
              <a:t>Sikh Genocide </a:t>
            </a:r>
            <a:br>
              <a:rPr lang="en-US" b="1" dirty="0"/>
            </a:br>
            <a:r>
              <a:rPr lang="en-US" b="1" dirty="0"/>
              <a:t>June 1984</a:t>
            </a:r>
          </a:p>
        </p:txBody>
      </p:sp>
      <p:sp>
        <p:nvSpPr>
          <p:cNvPr id="3" name="Subtitle 2">
            <a:extLst>
              <a:ext uri="{FF2B5EF4-FFF2-40B4-BE49-F238E27FC236}">
                <a16:creationId xmlns:a16="http://schemas.microsoft.com/office/drawing/2014/main" id="{330B79D3-EE31-F49B-EE78-4C38A59DCF76}"/>
              </a:ext>
            </a:extLst>
          </p:cNvPr>
          <p:cNvSpPr>
            <a:spLocks noGrp="1"/>
          </p:cNvSpPr>
          <p:nvPr>
            <p:ph type="subTitle" idx="1"/>
          </p:nvPr>
        </p:nvSpPr>
        <p:spPr/>
        <p:txBody>
          <a:bodyPr>
            <a:normAutofit/>
          </a:bodyPr>
          <a:lstStyle/>
          <a:p>
            <a:r>
              <a:rPr lang="en-US" sz="2800" dirty="0"/>
              <a:t>Operation Blue Star</a:t>
            </a:r>
          </a:p>
        </p:txBody>
      </p:sp>
    </p:spTree>
    <p:extLst>
      <p:ext uri="{BB962C8B-B14F-4D97-AF65-F5344CB8AC3E}">
        <p14:creationId xmlns:p14="http://schemas.microsoft.com/office/powerpoint/2010/main" val="25131880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0AA5-5EEC-A9C8-A4C6-CE18FFB54754}"/>
              </a:ext>
            </a:extLst>
          </p:cNvPr>
          <p:cNvSpPr>
            <a:spLocks noGrp="1"/>
          </p:cNvSpPr>
          <p:nvPr>
            <p:ph type="title"/>
          </p:nvPr>
        </p:nvSpPr>
        <p:spPr/>
        <p:txBody>
          <a:bodyPr/>
          <a:lstStyle/>
          <a:p>
            <a:r>
              <a:rPr lang="en-US" dirty="0"/>
              <a:t>Intolerant Brahmanism</a:t>
            </a:r>
          </a:p>
        </p:txBody>
      </p:sp>
      <p:sp>
        <p:nvSpPr>
          <p:cNvPr id="3" name="Content Placeholder 2">
            <a:extLst>
              <a:ext uri="{FF2B5EF4-FFF2-40B4-BE49-F238E27FC236}">
                <a16:creationId xmlns:a16="http://schemas.microsoft.com/office/drawing/2014/main" id="{76E89554-B713-E4DD-1742-B71C584AB34F}"/>
              </a:ext>
            </a:extLst>
          </p:cNvPr>
          <p:cNvSpPr>
            <a:spLocks noGrp="1"/>
          </p:cNvSpPr>
          <p:nvPr>
            <p:ph idx="1"/>
          </p:nvPr>
        </p:nvSpPr>
        <p:spPr/>
        <p:txBody>
          <a:bodyPr/>
          <a:lstStyle/>
          <a:p>
            <a:r>
              <a:rPr lang="en-US" dirty="0" err="1"/>
              <a:t>Brahamanism</a:t>
            </a:r>
            <a:r>
              <a:rPr lang="en-US" dirty="0"/>
              <a:t> is intolerant religion</a:t>
            </a:r>
          </a:p>
          <a:p>
            <a:r>
              <a:rPr lang="en-US" dirty="0"/>
              <a:t>Adi </a:t>
            </a:r>
            <a:r>
              <a:rPr lang="en-US" dirty="0" err="1"/>
              <a:t>Shankara</a:t>
            </a:r>
            <a:r>
              <a:rPr lang="en-US" dirty="0"/>
              <a:t> or Shankaracharya (700-750 C E) drove Buddhist out of India,</a:t>
            </a:r>
          </a:p>
          <a:p>
            <a:r>
              <a:rPr lang="en-US" dirty="0"/>
              <a:t>Right from the early life  of Guru Nanak ,( at the age of 9 years  he refused to wear sacred thread)Brahman turned against him and Sikhism.</a:t>
            </a:r>
          </a:p>
          <a:p>
            <a:r>
              <a:rPr lang="en-US" dirty="0"/>
              <a:t>A  Kashmiri Brahman named </a:t>
            </a:r>
            <a:r>
              <a:rPr lang="en-US" dirty="0" err="1"/>
              <a:t>Gangu</a:t>
            </a:r>
            <a:r>
              <a:rPr lang="en-US" dirty="0"/>
              <a:t> Ganga Ram Kaul turned 2 younger sons of Guru Gobind Singh age 7 &amp; 9 and his mother to Subedar of </a:t>
            </a:r>
            <a:r>
              <a:rPr lang="en-US" dirty="0" err="1"/>
              <a:t>Sirhand</a:t>
            </a:r>
            <a:r>
              <a:rPr lang="en-US" dirty="0"/>
              <a:t> ( for reward money). Both sons were tortured to death and their grandmother died in shock or also killed.</a:t>
            </a:r>
          </a:p>
        </p:txBody>
      </p:sp>
    </p:spTree>
    <p:extLst>
      <p:ext uri="{BB962C8B-B14F-4D97-AF65-F5344CB8AC3E}">
        <p14:creationId xmlns:p14="http://schemas.microsoft.com/office/powerpoint/2010/main" val="40155730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6FE28-78CB-8136-159D-D6E91D47A17F}"/>
              </a:ext>
            </a:extLst>
          </p:cNvPr>
          <p:cNvSpPr>
            <a:spLocks noGrp="1"/>
          </p:cNvSpPr>
          <p:nvPr>
            <p:ph type="title"/>
          </p:nvPr>
        </p:nvSpPr>
        <p:spPr>
          <a:xfrm>
            <a:off x="726440" y="81280"/>
            <a:ext cx="10515600" cy="1325563"/>
          </a:xfrm>
        </p:spPr>
        <p:txBody>
          <a:bodyPr/>
          <a:lstStyle/>
          <a:p>
            <a:r>
              <a:rPr lang="en-US" dirty="0" err="1"/>
              <a:t>Gangus’s</a:t>
            </a:r>
            <a:r>
              <a:rPr lang="en-US" dirty="0"/>
              <a:t> Descendants in Power</a:t>
            </a:r>
          </a:p>
        </p:txBody>
      </p:sp>
      <p:sp>
        <p:nvSpPr>
          <p:cNvPr id="3" name="Content Placeholder 2">
            <a:extLst>
              <a:ext uri="{FF2B5EF4-FFF2-40B4-BE49-F238E27FC236}">
                <a16:creationId xmlns:a16="http://schemas.microsoft.com/office/drawing/2014/main" id="{7CD4E7E0-F419-C255-3B90-22A3B2DEDF2F}"/>
              </a:ext>
            </a:extLst>
          </p:cNvPr>
          <p:cNvSpPr>
            <a:spLocks noGrp="1"/>
          </p:cNvSpPr>
          <p:nvPr>
            <p:ph idx="1"/>
          </p:nvPr>
        </p:nvSpPr>
        <p:spPr>
          <a:xfrm>
            <a:off x="325120" y="1371600"/>
            <a:ext cx="11602720" cy="5405120"/>
          </a:xfrm>
        </p:spPr>
        <p:txBody>
          <a:bodyPr>
            <a:normAutofit fontScale="92500" lnSpcReduction="20000"/>
          </a:bodyPr>
          <a:lstStyle/>
          <a:p>
            <a:r>
              <a:rPr lang="en-US" dirty="0"/>
              <a:t>Moti Lal Nehru a famous lawyer new about his ancestry that they are descendants of Ganga Ram Kaul.</a:t>
            </a:r>
          </a:p>
          <a:p>
            <a:endParaRPr lang="en-US" dirty="0"/>
          </a:p>
          <a:p>
            <a:r>
              <a:rPr lang="en-US" dirty="0"/>
              <a:t>He told his son Jawahar Lal Nehru that </a:t>
            </a:r>
            <a:r>
              <a:rPr lang="en-US" dirty="0" err="1"/>
              <a:t>Gangu</a:t>
            </a:r>
            <a:r>
              <a:rPr lang="en-US" dirty="0"/>
              <a:t> was right in turning 10</a:t>
            </a:r>
            <a:r>
              <a:rPr lang="en-US" baseline="30000" dirty="0"/>
              <a:t>th</a:t>
            </a:r>
            <a:r>
              <a:rPr lang="en-US" dirty="0"/>
              <a:t> Guru’s sons to </a:t>
            </a:r>
            <a:r>
              <a:rPr lang="en-US" dirty="0" err="1"/>
              <a:t>Sirhand</a:t>
            </a:r>
            <a:r>
              <a:rPr lang="en-US" dirty="0"/>
              <a:t> Subedar because He created Khalsa that will end Brahman’s control.</a:t>
            </a:r>
          </a:p>
          <a:p>
            <a:endParaRPr lang="en-US" dirty="0"/>
          </a:p>
          <a:p>
            <a:r>
              <a:rPr lang="en-US" dirty="0"/>
              <a:t>Jawahar Lal Nehru </a:t>
            </a:r>
            <a:r>
              <a:rPr lang="en-US" b="1" dirty="0"/>
              <a:t>refused to fill any pre partition promises. Never allowed Language based reorganization of Punjab.</a:t>
            </a:r>
          </a:p>
          <a:p>
            <a:endParaRPr lang="en-US" dirty="0"/>
          </a:p>
          <a:p>
            <a:r>
              <a:rPr lang="en-US" b="1" dirty="0"/>
              <a:t>Article 25 of Indian Constitution :</a:t>
            </a:r>
            <a:r>
              <a:rPr lang="en-US" dirty="0"/>
              <a:t>Sikhism, Jainism, and Buddhism are considered sects of Hinduism</a:t>
            </a:r>
          </a:p>
          <a:p>
            <a:endParaRPr lang="en-US" dirty="0"/>
          </a:p>
          <a:p>
            <a:r>
              <a:rPr lang="en-US" dirty="0"/>
              <a:t>After Jawahar Lal  Nehru his daughter came in Power and continued anti Sikh campaign.</a:t>
            </a:r>
          </a:p>
          <a:p>
            <a:endParaRPr lang="en-US" dirty="0"/>
          </a:p>
        </p:txBody>
      </p:sp>
    </p:spTree>
    <p:extLst>
      <p:ext uri="{BB962C8B-B14F-4D97-AF65-F5344CB8AC3E}">
        <p14:creationId xmlns:p14="http://schemas.microsoft.com/office/powerpoint/2010/main" val="39145236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4C8BC-FCF0-38FA-959A-081BCEDDF00E}"/>
              </a:ext>
            </a:extLst>
          </p:cNvPr>
          <p:cNvSpPr>
            <a:spLocks noGrp="1"/>
          </p:cNvSpPr>
          <p:nvPr>
            <p:ph type="title"/>
          </p:nvPr>
        </p:nvSpPr>
        <p:spPr>
          <a:xfrm>
            <a:off x="1061720" y="385446"/>
            <a:ext cx="10515600" cy="560850"/>
          </a:xfrm>
        </p:spPr>
        <p:txBody>
          <a:bodyPr>
            <a:normAutofit fontScale="90000"/>
          </a:bodyPr>
          <a:lstStyle/>
          <a:p>
            <a:r>
              <a:rPr lang="en-US" u="sng" dirty="0"/>
              <a:t>Indira Gandhi Found Guilty by the Court</a:t>
            </a:r>
          </a:p>
        </p:txBody>
      </p:sp>
      <p:sp>
        <p:nvSpPr>
          <p:cNvPr id="3" name="Content Placeholder 2">
            <a:extLst>
              <a:ext uri="{FF2B5EF4-FFF2-40B4-BE49-F238E27FC236}">
                <a16:creationId xmlns:a16="http://schemas.microsoft.com/office/drawing/2014/main" id="{A7381194-8BF6-491C-CCBC-214DAD463E89}"/>
              </a:ext>
            </a:extLst>
          </p:cNvPr>
          <p:cNvSpPr>
            <a:spLocks noGrp="1"/>
          </p:cNvSpPr>
          <p:nvPr>
            <p:ph idx="1"/>
          </p:nvPr>
        </p:nvSpPr>
        <p:spPr>
          <a:xfrm>
            <a:off x="365760" y="1224602"/>
            <a:ext cx="10988040" cy="5135241"/>
          </a:xfrm>
        </p:spPr>
        <p:txBody>
          <a:bodyPr>
            <a:normAutofit fontScale="85000" lnSpcReduction="20000"/>
          </a:bodyPr>
          <a:lstStyle/>
          <a:p>
            <a:r>
              <a:rPr lang="en-US" dirty="0"/>
              <a:t>1975 Indira Gandhi </a:t>
            </a:r>
            <a:r>
              <a:rPr lang="en-US" b="1" dirty="0"/>
              <a:t>was  found guilty of corrupt practice in Rai Bareli</a:t>
            </a:r>
            <a:r>
              <a:rPr lang="en-US" dirty="0"/>
              <a:t>, court  and was barred from all elective offices for 6 years</a:t>
            </a:r>
          </a:p>
          <a:p>
            <a:endParaRPr lang="en-US" dirty="0"/>
          </a:p>
          <a:p>
            <a:r>
              <a:rPr lang="en-US" dirty="0"/>
              <a:t>Instead of resigning she </a:t>
            </a:r>
            <a:r>
              <a:rPr lang="en-US" b="1" dirty="0"/>
              <a:t>declared emergency (June 25</a:t>
            </a:r>
            <a:r>
              <a:rPr lang="en-US" b="1" baseline="30000" dirty="0"/>
              <a:t>th</a:t>
            </a:r>
            <a:r>
              <a:rPr lang="en-US" b="1" dirty="0"/>
              <a:t> – 26</a:t>
            </a:r>
            <a:r>
              <a:rPr lang="en-US" b="1" baseline="30000" dirty="0"/>
              <a:t>th</a:t>
            </a:r>
            <a:r>
              <a:rPr lang="en-US" dirty="0"/>
              <a:t>) in the country</a:t>
            </a:r>
          </a:p>
          <a:p>
            <a:endParaRPr lang="en-US" dirty="0"/>
          </a:p>
          <a:p>
            <a:r>
              <a:rPr lang="en-US" dirty="0"/>
              <a:t>All </a:t>
            </a:r>
            <a:r>
              <a:rPr lang="en-US" b="1" dirty="0"/>
              <a:t>civil liberties were suspended</a:t>
            </a:r>
            <a:r>
              <a:rPr lang="en-US" dirty="0"/>
              <a:t>, and all </a:t>
            </a:r>
            <a:r>
              <a:rPr lang="en-US" b="1" dirty="0"/>
              <a:t>fundamental rights abrogated</a:t>
            </a:r>
          </a:p>
          <a:p>
            <a:endParaRPr lang="en-US" dirty="0"/>
          </a:p>
          <a:p>
            <a:r>
              <a:rPr lang="en-US" dirty="0"/>
              <a:t>Nearly 140,000 people including entire opposition arrested (</a:t>
            </a:r>
            <a:r>
              <a:rPr lang="en-US" b="1" dirty="0"/>
              <a:t>60,000 were Sikhs</a:t>
            </a:r>
            <a:r>
              <a:rPr lang="en-US" dirty="0"/>
              <a:t>).</a:t>
            </a:r>
          </a:p>
          <a:p>
            <a:endParaRPr lang="en-US" dirty="0"/>
          </a:p>
          <a:p>
            <a:r>
              <a:rPr lang="en-US" dirty="0"/>
              <a:t>Compulsory  </a:t>
            </a:r>
            <a:r>
              <a:rPr lang="en-US" b="1" dirty="0"/>
              <a:t>20,000 public servants retired</a:t>
            </a:r>
            <a:r>
              <a:rPr lang="en-US" dirty="0"/>
              <a:t>, about 100,000 forcibly sterilized.</a:t>
            </a:r>
          </a:p>
          <a:p>
            <a:endParaRPr lang="en-US" dirty="0"/>
          </a:p>
          <a:p>
            <a:r>
              <a:rPr lang="en-US" b="1" dirty="0"/>
              <a:t>Vijalakshmi Pandit  </a:t>
            </a:r>
            <a:r>
              <a:rPr lang="en-US" dirty="0"/>
              <a:t>paid a handsome tribute to Sikhs for their brave resistance to emergency.</a:t>
            </a:r>
          </a:p>
        </p:txBody>
      </p:sp>
    </p:spTree>
    <p:extLst>
      <p:ext uri="{BB962C8B-B14F-4D97-AF65-F5344CB8AC3E}">
        <p14:creationId xmlns:p14="http://schemas.microsoft.com/office/powerpoint/2010/main" val="18429026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64914-4D2E-A48A-23B8-AB9A3499D1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47248D-CB6F-B3BA-2E72-9547B5D17DBE}"/>
              </a:ext>
            </a:extLst>
          </p:cNvPr>
          <p:cNvSpPr>
            <a:spLocks noGrp="1"/>
          </p:cNvSpPr>
          <p:nvPr>
            <p:ph type="title"/>
          </p:nvPr>
        </p:nvSpPr>
        <p:spPr>
          <a:xfrm>
            <a:off x="838200" y="365126"/>
            <a:ext cx="10515600" cy="560850"/>
          </a:xfrm>
        </p:spPr>
        <p:txBody>
          <a:bodyPr>
            <a:normAutofit fontScale="90000"/>
          </a:bodyPr>
          <a:lstStyle/>
          <a:p>
            <a:r>
              <a:rPr lang="en-US" u="sng" dirty="0"/>
              <a:t>SIKH DEMANDS</a:t>
            </a:r>
          </a:p>
        </p:txBody>
      </p:sp>
      <p:sp>
        <p:nvSpPr>
          <p:cNvPr id="3" name="Content Placeholder 2">
            <a:extLst>
              <a:ext uri="{FF2B5EF4-FFF2-40B4-BE49-F238E27FC236}">
                <a16:creationId xmlns:a16="http://schemas.microsoft.com/office/drawing/2014/main" id="{13E31609-F7A2-7DE3-4660-AE8123C84310}"/>
              </a:ext>
            </a:extLst>
          </p:cNvPr>
          <p:cNvSpPr>
            <a:spLocks noGrp="1"/>
          </p:cNvSpPr>
          <p:nvPr>
            <p:ph idx="1"/>
          </p:nvPr>
        </p:nvSpPr>
        <p:spPr>
          <a:xfrm>
            <a:off x="528320" y="1159656"/>
            <a:ext cx="10916920" cy="5250987"/>
          </a:xfrm>
        </p:spPr>
        <p:txBody>
          <a:bodyPr>
            <a:normAutofit fontScale="85000" lnSpcReduction="20000"/>
          </a:bodyPr>
          <a:lstStyle/>
          <a:p>
            <a:pPr marL="0" indent="0">
              <a:buNone/>
            </a:pPr>
            <a:r>
              <a:rPr lang="en-US" sz="3000" b="1" dirty="0"/>
              <a:t>Demands for Punjab</a:t>
            </a:r>
          </a:p>
          <a:p>
            <a:pPr marL="0" indent="0">
              <a:buNone/>
            </a:pPr>
            <a:r>
              <a:rPr lang="en-US" dirty="0"/>
              <a:t>	1. Transfer of Chandigarh to Punjab as in 1966 agreement.</a:t>
            </a:r>
          </a:p>
          <a:p>
            <a:pPr marL="0" indent="0">
              <a:buNone/>
            </a:pPr>
            <a:r>
              <a:rPr lang="en-US" dirty="0"/>
              <a:t>	2. Acknowledge   Punjab’s riparian rights on river waters.</a:t>
            </a:r>
          </a:p>
          <a:p>
            <a:endParaRPr lang="en-US" dirty="0"/>
          </a:p>
          <a:p>
            <a:pPr marL="0" indent="0">
              <a:buNone/>
            </a:pPr>
            <a:r>
              <a:rPr lang="en-US" sz="3000" b="1" dirty="0"/>
              <a:t>Religious Demands</a:t>
            </a:r>
          </a:p>
          <a:p>
            <a:pPr marL="0" indent="0">
              <a:buNone/>
            </a:pPr>
            <a:r>
              <a:rPr lang="en-US" dirty="0"/>
              <a:t>	1. Installation of transmitter to broadcast Gurbani from Golden 			Temple.</a:t>
            </a:r>
          </a:p>
          <a:p>
            <a:pPr marL="0" indent="0">
              <a:buNone/>
            </a:pPr>
            <a:r>
              <a:rPr lang="en-US" dirty="0"/>
              <a:t>	2. Removal of Liquor and cigarette shops from the vicinity of Golden 			Temple.</a:t>
            </a:r>
          </a:p>
          <a:p>
            <a:pPr marL="0" indent="0">
              <a:buNone/>
            </a:pPr>
            <a:r>
              <a:rPr lang="en-US" dirty="0"/>
              <a:t>	3. All India Gurdwara Act</a:t>
            </a:r>
          </a:p>
          <a:p>
            <a:pPr marL="0" indent="0">
              <a:buNone/>
            </a:pPr>
            <a:endParaRPr lang="en-US" sz="3000" b="1" dirty="0"/>
          </a:p>
          <a:p>
            <a:pPr marL="0" indent="0">
              <a:buNone/>
            </a:pPr>
            <a:r>
              <a:rPr lang="en-US" sz="3000" b="1" dirty="0"/>
              <a:t>Centre-State Issues</a:t>
            </a:r>
          </a:p>
          <a:p>
            <a:pPr marL="0" indent="0">
              <a:buNone/>
            </a:pPr>
            <a:r>
              <a:rPr lang="en-US" dirty="0"/>
              <a:t>	1. Greater autonomy for the states</a:t>
            </a:r>
          </a:p>
          <a:p>
            <a:pPr marL="0" indent="0">
              <a:buNone/>
            </a:pPr>
            <a:r>
              <a:rPr lang="en-US" dirty="0"/>
              <a:t>	2. No anti Hindu demands .Nothing was seditious in these demands.</a:t>
            </a:r>
          </a:p>
        </p:txBody>
      </p:sp>
    </p:spTree>
    <p:extLst>
      <p:ext uri="{BB962C8B-B14F-4D97-AF65-F5344CB8AC3E}">
        <p14:creationId xmlns:p14="http://schemas.microsoft.com/office/powerpoint/2010/main" val="29684208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B8B20-06F5-0ABA-88BF-39ACCAC186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35A792-A187-9295-DFFD-A69CAF323499}"/>
              </a:ext>
            </a:extLst>
          </p:cNvPr>
          <p:cNvSpPr>
            <a:spLocks noGrp="1"/>
          </p:cNvSpPr>
          <p:nvPr>
            <p:ph type="title"/>
          </p:nvPr>
        </p:nvSpPr>
        <p:spPr>
          <a:xfrm>
            <a:off x="838200" y="365126"/>
            <a:ext cx="10515600" cy="560850"/>
          </a:xfrm>
        </p:spPr>
        <p:txBody>
          <a:bodyPr>
            <a:normAutofit fontScale="90000"/>
          </a:bodyPr>
          <a:lstStyle/>
          <a:p>
            <a:r>
              <a:rPr lang="en-US" u="sng" dirty="0"/>
              <a:t>Punishment to The Sikhs</a:t>
            </a:r>
          </a:p>
        </p:txBody>
      </p:sp>
      <p:sp>
        <p:nvSpPr>
          <p:cNvPr id="3" name="Content Placeholder 2">
            <a:extLst>
              <a:ext uri="{FF2B5EF4-FFF2-40B4-BE49-F238E27FC236}">
                <a16:creationId xmlns:a16="http://schemas.microsoft.com/office/drawing/2014/main" id="{B73CC8AE-3701-C55D-A66B-D1DC6F5B2780}"/>
              </a:ext>
            </a:extLst>
          </p:cNvPr>
          <p:cNvSpPr>
            <a:spLocks noGrp="1"/>
          </p:cNvSpPr>
          <p:nvPr>
            <p:ph idx="1"/>
          </p:nvPr>
        </p:nvSpPr>
        <p:spPr>
          <a:xfrm>
            <a:off x="375920" y="1357633"/>
            <a:ext cx="11059160" cy="5135241"/>
          </a:xfrm>
        </p:spPr>
        <p:txBody>
          <a:bodyPr>
            <a:normAutofit/>
          </a:bodyPr>
          <a:lstStyle/>
          <a:p>
            <a:pPr marL="0" indent="0">
              <a:buNone/>
            </a:pPr>
            <a:r>
              <a:rPr lang="en-US" dirty="0"/>
              <a:t>	1. On March 25,1976, 75% of Punjab’s River water and hydro-   	power allocated to non-riparian states. </a:t>
            </a:r>
            <a:r>
              <a:rPr lang="en-US" b="1" dirty="0"/>
              <a:t>Loss of Rs. 25 billion per year</a:t>
            </a:r>
            <a:r>
              <a:rPr lang="en-US" dirty="0"/>
              <a:t> to Punjab’s agriculture.</a:t>
            </a:r>
            <a:br>
              <a:rPr lang="en-US" dirty="0"/>
            </a:br>
            <a:endParaRPr lang="en-US" dirty="0"/>
          </a:p>
          <a:p>
            <a:pPr marL="0" indent="0">
              <a:buNone/>
            </a:pPr>
            <a:r>
              <a:rPr lang="en-US" dirty="0"/>
              <a:t>	2. Sikhs were </a:t>
            </a:r>
            <a:r>
              <a:rPr lang="en-US" b="1" dirty="0"/>
              <a:t>30% of Armed Forces </a:t>
            </a:r>
            <a:r>
              <a:rPr lang="en-US" dirty="0"/>
              <a:t>they will be  reduced to 2% based on the population of Sikhs in India by defense minister.</a:t>
            </a:r>
          </a:p>
          <a:p>
            <a:pPr marL="0" indent="0">
              <a:buNone/>
            </a:pPr>
            <a:endParaRPr lang="en-US" dirty="0"/>
          </a:p>
          <a:p>
            <a:pPr marL="0" indent="0">
              <a:buNone/>
            </a:pPr>
            <a:r>
              <a:rPr lang="en-US" dirty="0"/>
              <a:t>	3. Sikhs going to Asian games were insulted including high 		ranking officers.</a:t>
            </a:r>
          </a:p>
        </p:txBody>
      </p:sp>
    </p:spTree>
    <p:extLst>
      <p:ext uri="{BB962C8B-B14F-4D97-AF65-F5344CB8AC3E}">
        <p14:creationId xmlns:p14="http://schemas.microsoft.com/office/powerpoint/2010/main" val="25623745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F3DE5-B54F-0041-18A6-CC75DCD3B3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F6831C-968F-F6E8-1097-4E4BDE87F408}"/>
              </a:ext>
            </a:extLst>
          </p:cNvPr>
          <p:cNvSpPr>
            <a:spLocks noGrp="1"/>
          </p:cNvSpPr>
          <p:nvPr>
            <p:ph type="title"/>
          </p:nvPr>
        </p:nvSpPr>
        <p:spPr>
          <a:xfrm>
            <a:off x="838200" y="365126"/>
            <a:ext cx="10515600" cy="560850"/>
          </a:xfrm>
        </p:spPr>
        <p:txBody>
          <a:bodyPr>
            <a:normAutofit fontScale="90000"/>
          </a:bodyPr>
          <a:lstStyle/>
          <a:p>
            <a:r>
              <a:rPr lang="en-US" u="sng" dirty="0"/>
              <a:t>Plan Put Into Action</a:t>
            </a:r>
          </a:p>
        </p:txBody>
      </p:sp>
      <p:sp>
        <p:nvSpPr>
          <p:cNvPr id="3" name="Content Placeholder 2">
            <a:extLst>
              <a:ext uri="{FF2B5EF4-FFF2-40B4-BE49-F238E27FC236}">
                <a16:creationId xmlns:a16="http://schemas.microsoft.com/office/drawing/2014/main" id="{DB695339-B08E-8914-E18A-FF94A8551FD4}"/>
              </a:ext>
            </a:extLst>
          </p:cNvPr>
          <p:cNvSpPr>
            <a:spLocks noGrp="1"/>
          </p:cNvSpPr>
          <p:nvPr>
            <p:ph idx="1"/>
          </p:nvPr>
        </p:nvSpPr>
        <p:spPr>
          <a:xfrm>
            <a:off x="223520" y="1041722"/>
            <a:ext cx="11531600" cy="5643558"/>
          </a:xfrm>
        </p:spPr>
        <p:txBody>
          <a:bodyPr>
            <a:normAutofit fontScale="92500" lnSpcReduction="20000"/>
          </a:bodyPr>
          <a:lstStyle/>
          <a:p>
            <a:r>
              <a:rPr lang="en-US" dirty="0"/>
              <a:t>Gianni  </a:t>
            </a:r>
            <a:r>
              <a:rPr lang="en-US" dirty="0" err="1"/>
              <a:t>Zail</a:t>
            </a:r>
            <a:r>
              <a:rPr lang="en-US" dirty="0"/>
              <a:t> Singh and Sanjay Gandhi, with the consent of Indira Gandhi were to warm up to  </a:t>
            </a:r>
            <a:r>
              <a:rPr lang="en-US" b="1" dirty="0"/>
              <a:t>Sant Jarnail Singh Bhindrawale </a:t>
            </a:r>
            <a:r>
              <a:rPr lang="en-US" dirty="0"/>
              <a:t>with ulterior motive. He was dedicated for resurgences of Sikh values. He was carrying on a campaign “</a:t>
            </a:r>
            <a:r>
              <a:rPr lang="en-US" b="1" dirty="0" err="1"/>
              <a:t>Nache</a:t>
            </a:r>
            <a:r>
              <a:rPr lang="en-US" b="1" dirty="0"/>
              <a:t> chado, Amrit </a:t>
            </a:r>
            <a:r>
              <a:rPr lang="en-US" b="1" dirty="0" err="1"/>
              <a:t>chako</a:t>
            </a:r>
            <a:r>
              <a:rPr lang="en-US" b="1" dirty="0"/>
              <a:t> and Singh </a:t>
            </a:r>
            <a:r>
              <a:rPr lang="en-US" b="1" dirty="0" err="1"/>
              <a:t>Sajo</a:t>
            </a:r>
            <a:r>
              <a:rPr lang="en-US" dirty="0"/>
              <a:t>. (Become Amritdhari &amp; </a:t>
            </a:r>
            <a:r>
              <a:rPr lang="en-US" b="1" dirty="0"/>
              <a:t>Shastardhari</a:t>
            </a:r>
            <a:r>
              <a:rPr lang="en-US" dirty="0"/>
              <a:t>)</a:t>
            </a:r>
          </a:p>
          <a:p>
            <a:endParaRPr lang="en-US" dirty="0"/>
          </a:p>
          <a:p>
            <a:r>
              <a:rPr lang="en-US" dirty="0"/>
              <a:t>To stage a conflict with the Sikhs, Nirankari Sant was recruited. Nirankaris were insulting Sikh scriptures.</a:t>
            </a:r>
          </a:p>
          <a:p>
            <a:endParaRPr lang="en-US" dirty="0"/>
          </a:p>
          <a:p>
            <a:r>
              <a:rPr lang="en-US" dirty="0"/>
              <a:t>On </a:t>
            </a:r>
            <a:r>
              <a:rPr lang="en-US" b="1" dirty="0"/>
              <a:t>April 13,1978 Baisakhi Nirankaris</a:t>
            </a:r>
            <a:r>
              <a:rPr lang="en-US" dirty="0"/>
              <a:t> with the help of government agencies held their meeting in the Holy City of Amritsar. Chief Secretary of Punjab Govt., </a:t>
            </a:r>
            <a:r>
              <a:rPr lang="en-US" dirty="0" err="1"/>
              <a:t>Hardev</a:t>
            </a:r>
            <a:r>
              <a:rPr lang="en-US" dirty="0"/>
              <a:t> Singh </a:t>
            </a:r>
            <a:r>
              <a:rPr lang="en-US" dirty="0" err="1"/>
              <a:t>Chhina</a:t>
            </a:r>
            <a:r>
              <a:rPr lang="en-US" dirty="0"/>
              <a:t> and Lala Jagat </a:t>
            </a:r>
            <a:r>
              <a:rPr lang="en-US" dirty="0" err="1"/>
              <a:t>Narain</a:t>
            </a:r>
            <a:r>
              <a:rPr lang="en-US" dirty="0"/>
              <a:t> were also present. Minister for State </a:t>
            </a:r>
            <a:r>
              <a:rPr lang="en-US" dirty="0" err="1"/>
              <a:t>Jiwan</a:t>
            </a:r>
            <a:r>
              <a:rPr lang="en-US" dirty="0"/>
              <a:t> Singh </a:t>
            </a:r>
            <a:r>
              <a:rPr lang="en-US" dirty="0" err="1"/>
              <a:t>Umranangal</a:t>
            </a:r>
            <a:r>
              <a:rPr lang="en-US" dirty="0"/>
              <a:t> was requested to cancel their meeting but of no avail,</a:t>
            </a:r>
          </a:p>
          <a:p>
            <a:endParaRPr lang="en-US" dirty="0"/>
          </a:p>
          <a:p>
            <a:r>
              <a:rPr lang="en-US" dirty="0"/>
              <a:t>Devout Sikhs protested. </a:t>
            </a:r>
            <a:r>
              <a:rPr lang="en-US" dirty="0" err="1"/>
              <a:t>Nirankaries</a:t>
            </a:r>
            <a:r>
              <a:rPr lang="en-US" dirty="0"/>
              <a:t> fired on the Sikhs with government weapons which led to the murder of 18 people (13 Sikhs, 3 Nirankaris and 2 passerby’s). Nirankaris were not held accountable for murder.</a:t>
            </a:r>
          </a:p>
        </p:txBody>
      </p:sp>
    </p:spTree>
    <p:extLst>
      <p:ext uri="{BB962C8B-B14F-4D97-AF65-F5344CB8AC3E}">
        <p14:creationId xmlns:p14="http://schemas.microsoft.com/office/powerpoint/2010/main" val="2488678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4DFC3-EC08-9098-38DB-0555817389C5}"/>
              </a:ext>
            </a:extLst>
          </p:cNvPr>
          <p:cNvSpPr>
            <a:spLocks noGrp="1"/>
          </p:cNvSpPr>
          <p:nvPr>
            <p:ph type="title"/>
          </p:nvPr>
        </p:nvSpPr>
        <p:spPr>
          <a:solidFill>
            <a:schemeClr val="accent6">
              <a:lumMod val="20000"/>
              <a:lumOff val="80000"/>
            </a:schemeClr>
          </a:solidFill>
          <a:ln>
            <a:solidFill>
              <a:schemeClr val="accent6">
                <a:lumMod val="20000"/>
                <a:lumOff val="80000"/>
              </a:schemeClr>
            </a:solidFill>
          </a:ln>
        </p:spPr>
        <p:txBody>
          <a:bodyPr/>
          <a:lstStyle/>
          <a:p>
            <a:r>
              <a:rPr lang="en-US" b="1" dirty="0" err="1">
                <a:solidFill>
                  <a:srgbClr val="FF0000"/>
                </a:solidFill>
              </a:rPr>
              <a:t>Ghallughara</a:t>
            </a:r>
            <a:r>
              <a:rPr lang="en-US" b="1" dirty="0">
                <a:solidFill>
                  <a:srgbClr val="FF0000"/>
                </a:solidFill>
              </a:rPr>
              <a:t>  or Genocide ?</a:t>
            </a:r>
          </a:p>
        </p:txBody>
      </p:sp>
      <p:sp>
        <p:nvSpPr>
          <p:cNvPr id="3" name="Content Placeholder 2">
            <a:extLst>
              <a:ext uri="{FF2B5EF4-FFF2-40B4-BE49-F238E27FC236}">
                <a16:creationId xmlns:a16="http://schemas.microsoft.com/office/drawing/2014/main" id="{76D91D48-31AB-FFCA-B68A-E76B6EAE620C}"/>
              </a:ext>
            </a:extLst>
          </p:cNvPr>
          <p:cNvSpPr>
            <a:spLocks noGrp="1"/>
          </p:cNvSpPr>
          <p:nvPr>
            <p:ph idx="1"/>
          </p:nvPr>
        </p:nvSpPr>
        <p:spPr>
          <a:solidFill>
            <a:schemeClr val="accent3">
              <a:lumMod val="40000"/>
              <a:lumOff val="60000"/>
            </a:schemeClr>
          </a:solidFill>
        </p:spPr>
        <p:txBody>
          <a:bodyPr>
            <a:noAutofit/>
          </a:bodyPr>
          <a:lstStyle/>
          <a:p>
            <a:r>
              <a:rPr lang="en-US" sz="3150" b="1" dirty="0" err="1">
                <a:solidFill>
                  <a:srgbClr val="FF0000"/>
                </a:solidFill>
              </a:rPr>
              <a:t>Ghallughara</a:t>
            </a:r>
            <a:r>
              <a:rPr lang="en-US" sz="3150" b="1" dirty="0"/>
              <a:t> </a:t>
            </a:r>
            <a:r>
              <a:rPr lang="en-US" sz="2700" dirty="0"/>
              <a:t>is a compound two Punjabi words, “</a:t>
            </a:r>
            <a:r>
              <a:rPr lang="en-US" sz="2700" dirty="0" err="1"/>
              <a:t>Ghall</a:t>
            </a:r>
            <a:r>
              <a:rPr lang="en-US" sz="2700" dirty="0"/>
              <a:t>” means total annihilation, and “</a:t>
            </a:r>
            <a:r>
              <a:rPr lang="en-US" sz="2700" dirty="0" err="1"/>
              <a:t>Ghara</a:t>
            </a:r>
            <a:r>
              <a:rPr lang="en-US" sz="2700" dirty="0"/>
              <a:t>” means a high tide of violent force that leaves a trail of death and destruction. In other words, it means deadly visible impact on the people and places it visits. </a:t>
            </a:r>
          </a:p>
          <a:p>
            <a:r>
              <a:rPr lang="en-US" sz="2700" dirty="0"/>
              <a:t>A targeted ethnic, racial or religious group helplessly huddle for Safety and Security and then exterminated with intense violent force. </a:t>
            </a:r>
          </a:p>
          <a:p>
            <a:r>
              <a:rPr lang="en-US" sz="2700" i="1" dirty="0"/>
              <a:t>Ref: </a:t>
            </a:r>
            <a:r>
              <a:rPr lang="en-US" sz="2700" b="1" dirty="0"/>
              <a:t>Bhai Kahan Singh</a:t>
            </a:r>
            <a:r>
              <a:rPr lang="en-US" sz="2700" i="1" dirty="0"/>
              <a:t>, Mahan </a:t>
            </a:r>
            <a:r>
              <a:rPr lang="en-US" sz="2700" i="1" dirty="0" err="1"/>
              <a:t>Kosh</a:t>
            </a:r>
            <a:endParaRPr lang="en-US" sz="2700" i="1" dirty="0"/>
          </a:p>
        </p:txBody>
      </p:sp>
    </p:spTree>
    <p:extLst>
      <p:ext uri="{BB962C8B-B14F-4D97-AF65-F5344CB8AC3E}">
        <p14:creationId xmlns:p14="http://schemas.microsoft.com/office/powerpoint/2010/main" val="12565553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C7D65-A653-AB42-92DE-B717A78DE0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72246B-0FBA-E229-BDB4-2D2FB8AB24B9}"/>
              </a:ext>
            </a:extLst>
          </p:cNvPr>
          <p:cNvSpPr>
            <a:spLocks noGrp="1"/>
          </p:cNvSpPr>
          <p:nvPr>
            <p:ph type="title"/>
          </p:nvPr>
        </p:nvSpPr>
        <p:spPr>
          <a:xfrm>
            <a:off x="838200" y="365126"/>
            <a:ext cx="10515600" cy="560850"/>
          </a:xfrm>
        </p:spPr>
        <p:txBody>
          <a:bodyPr>
            <a:normAutofit fontScale="90000"/>
          </a:bodyPr>
          <a:lstStyle/>
          <a:p>
            <a:r>
              <a:rPr lang="en-US" u="sng" dirty="0"/>
              <a:t>Sant Jarnail Singh Bhindrawale Targeted</a:t>
            </a:r>
          </a:p>
        </p:txBody>
      </p:sp>
      <p:sp>
        <p:nvSpPr>
          <p:cNvPr id="3" name="Content Placeholder 2">
            <a:extLst>
              <a:ext uri="{FF2B5EF4-FFF2-40B4-BE49-F238E27FC236}">
                <a16:creationId xmlns:a16="http://schemas.microsoft.com/office/drawing/2014/main" id="{C63E4E9B-9F02-EE93-4F87-792D73E183BC}"/>
              </a:ext>
            </a:extLst>
          </p:cNvPr>
          <p:cNvSpPr>
            <a:spLocks noGrp="1"/>
          </p:cNvSpPr>
          <p:nvPr>
            <p:ph idx="1"/>
          </p:nvPr>
        </p:nvSpPr>
        <p:spPr>
          <a:xfrm>
            <a:off x="294640" y="1041722"/>
            <a:ext cx="11521440" cy="5684198"/>
          </a:xfrm>
        </p:spPr>
        <p:txBody>
          <a:bodyPr>
            <a:normAutofit fontScale="92500" lnSpcReduction="20000"/>
          </a:bodyPr>
          <a:lstStyle/>
          <a:p>
            <a:r>
              <a:rPr lang="en-US" dirty="0"/>
              <a:t>Nirankari chief was assassinated (April 24,1980). </a:t>
            </a:r>
            <a:br>
              <a:rPr lang="en-US" dirty="0"/>
            </a:br>
            <a:endParaRPr lang="en-US" dirty="0"/>
          </a:p>
          <a:p>
            <a:r>
              <a:rPr lang="en-US" dirty="0"/>
              <a:t>Lala Jagat </a:t>
            </a:r>
            <a:r>
              <a:rPr lang="en-US" dirty="0" err="1"/>
              <a:t>Narain</a:t>
            </a:r>
            <a:r>
              <a:rPr lang="en-US" dirty="0"/>
              <a:t> was Killed on September 9,1981. He was a congress </a:t>
            </a:r>
            <a:r>
              <a:rPr lang="en-US" dirty="0" err="1"/>
              <a:t>leader,a</a:t>
            </a:r>
            <a:r>
              <a:rPr lang="en-US" dirty="0"/>
              <a:t> newspaper owner and life long anti Sikh.</a:t>
            </a:r>
          </a:p>
          <a:p>
            <a:endParaRPr lang="en-US" dirty="0"/>
          </a:p>
          <a:p>
            <a:r>
              <a:rPr lang="en-US" dirty="0"/>
              <a:t> Sant Jarnail Singh was 200 kilometers away preaching  in Haryana. Punjab police, with 300 men went to arrest him, but he slipped away and reached Mehta Chowk.</a:t>
            </a:r>
          </a:p>
          <a:p>
            <a:endParaRPr lang="en-US" dirty="0"/>
          </a:p>
          <a:p>
            <a:r>
              <a:rPr lang="en-US" dirty="0"/>
              <a:t>Chief secretary of Punjab requested Armed vehicles from army to arrest Sant Bhindrawale. Gen. Sinha chief  of Western command denied that.</a:t>
            </a:r>
          </a:p>
          <a:p>
            <a:endParaRPr lang="en-US" dirty="0"/>
          </a:p>
          <a:p>
            <a:r>
              <a:rPr lang="en-US" dirty="0"/>
              <a:t>A few days later vice chief of Army ordered Gen. Sinha’s chief  of staff, Mr. Puri for army to arrest Sant Bhindrawale. Gurkha battalion from Amritsar was readied. Gen. Sinha found out and canceled it. He wanted to talk to P.M. and was not granted.</a:t>
            </a:r>
          </a:p>
          <a:p>
            <a:endParaRPr lang="en-US" dirty="0"/>
          </a:p>
        </p:txBody>
      </p:sp>
    </p:spTree>
    <p:extLst>
      <p:ext uri="{BB962C8B-B14F-4D97-AF65-F5344CB8AC3E}">
        <p14:creationId xmlns:p14="http://schemas.microsoft.com/office/powerpoint/2010/main" val="40781723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7D8B2-3CB6-C3D6-0E50-285000A9F6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F4EF93-5463-7711-0FB0-405C7282F527}"/>
              </a:ext>
            </a:extLst>
          </p:cNvPr>
          <p:cNvSpPr>
            <a:spLocks noGrp="1"/>
          </p:cNvSpPr>
          <p:nvPr>
            <p:ph type="title"/>
          </p:nvPr>
        </p:nvSpPr>
        <p:spPr>
          <a:xfrm>
            <a:off x="838200" y="264160"/>
            <a:ext cx="10515600" cy="560850"/>
          </a:xfrm>
        </p:spPr>
        <p:txBody>
          <a:bodyPr>
            <a:normAutofit fontScale="90000"/>
          </a:bodyPr>
          <a:lstStyle/>
          <a:p>
            <a:r>
              <a:rPr lang="en-US" u="sng" dirty="0"/>
              <a:t>Continuation…</a:t>
            </a:r>
          </a:p>
        </p:txBody>
      </p:sp>
      <p:sp>
        <p:nvSpPr>
          <p:cNvPr id="3" name="Content Placeholder 2">
            <a:extLst>
              <a:ext uri="{FF2B5EF4-FFF2-40B4-BE49-F238E27FC236}">
                <a16:creationId xmlns:a16="http://schemas.microsoft.com/office/drawing/2014/main" id="{ADF6B12D-0302-4219-89AB-7334390247DC}"/>
              </a:ext>
            </a:extLst>
          </p:cNvPr>
          <p:cNvSpPr>
            <a:spLocks noGrp="1"/>
          </p:cNvSpPr>
          <p:nvPr>
            <p:ph idx="1"/>
          </p:nvPr>
        </p:nvSpPr>
        <p:spPr>
          <a:xfrm>
            <a:off x="365760" y="1041722"/>
            <a:ext cx="11592560" cy="5552118"/>
          </a:xfrm>
        </p:spPr>
        <p:txBody>
          <a:bodyPr>
            <a:normAutofit lnSpcReduction="10000"/>
          </a:bodyPr>
          <a:lstStyle/>
          <a:p>
            <a:r>
              <a:rPr lang="en-US" dirty="0"/>
              <a:t>Sant Bhindrawale offered himself for arrest on  Sept. 20</a:t>
            </a:r>
            <a:r>
              <a:rPr lang="en-US" baseline="30000" dirty="0"/>
              <a:t>th</a:t>
            </a:r>
            <a:r>
              <a:rPr lang="en-US" dirty="0"/>
              <a:t> 1981 and unconditionally released on Oct 15</a:t>
            </a:r>
            <a:r>
              <a:rPr lang="en-US" baseline="30000" dirty="0"/>
              <a:t>th</a:t>
            </a:r>
            <a:r>
              <a:rPr lang="en-US" dirty="0"/>
              <a:t>. This resulted in violence resulting in the death of 25 people. A plane was hijacked by Dal Khalsa to draw international attention for Sant </a:t>
            </a:r>
            <a:r>
              <a:rPr lang="en-US" dirty="0" err="1"/>
              <a:t>Bhindrawale’s</a:t>
            </a:r>
            <a:r>
              <a:rPr lang="en-US" dirty="0"/>
              <a:t> release.</a:t>
            </a:r>
          </a:p>
          <a:p>
            <a:endParaRPr lang="en-US" dirty="0"/>
          </a:p>
          <a:p>
            <a:r>
              <a:rPr lang="en-US" dirty="0"/>
              <a:t>Sant Bhindrawale was aware of  government’s plan to kidnap him from </a:t>
            </a:r>
            <a:r>
              <a:rPr lang="en-US" dirty="0" err="1"/>
              <a:t>Chauk</a:t>
            </a:r>
            <a:r>
              <a:rPr lang="en-US" dirty="0"/>
              <a:t> Mehta.</a:t>
            </a:r>
          </a:p>
          <a:p>
            <a:endParaRPr lang="en-US" dirty="0"/>
          </a:p>
          <a:p>
            <a:r>
              <a:rPr lang="en-US" dirty="0"/>
              <a:t>Sant Bhindrawale moves to Nanak Niwas (July 20</a:t>
            </a:r>
            <a:r>
              <a:rPr lang="en-US" baseline="30000" dirty="0"/>
              <a:t>th</a:t>
            </a:r>
            <a:r>
              <a:rPr lang="en-US" dirty="0"/>
              <a:t> ,1982) inside the Golden temple complex. </a:t>
            </a:r>
          </a:p>
          <a:p>
            <a:endParaRPr lang="en-US" dirty="0"/>
          </a:p>
          <a:p>
            <a:r>
              <a:rPr lang="en-US" dirty="0"/>
              <a:t>His two associates  were detained for 1 year and released due to lack of evidence.</a:t>
            </a:r>
          </a:p>
        </p:txBody>
      </p:sp>
    </p:spTree>
    <p:extLst>
      <p:ext uri="{BB962C8B-B14F-4D97-AF65-F5344CB8AC3E}">
        <p14:creationId xmlns:p14="http://schemas.microsoft.com/office/powerpoint/2010/main" val="33902068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3FC05-FB1C-AADA-E6F1-CF2634F230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C4C1DF-2305-64EE-E349-D20DA4C869DA}"/>
              </a:ext>
            </a:extLst>
          </p:cNvPr>
          <p:cNvSpPr>
            <a:spLocks noGrp="1"/>
          </p:cNvSpPr>
          <p:nvPr>
            <p:ph type="title"/>
          </p:nvPr>
        </p:nvSpPr>
        <p:spPr>
          <a:xfrm>
            <a:off x="838200" y="325120"/>
            <a:ext cx="10515600" cy="426720"/>
          </a:xfrm>
        </p:spPr>
        <p:txBody>
          <a:bodyPr>
            <a:normAutofit fontScale="90000"/>
          </a:bodyPr>
          <a:lstStyle/>
          <a:p>
            <a:r>
              <a:rPr lang="en-US" u="sng" dirty="0"/>
              <a:t>Khalistan A Conspiracy (RAW)</a:t>
            </a:r>
          </a:p>
        </p:txBody>
      </p:sp>
      <p:sp>
        <p:nvSpPr>
          <p:cNvPr id="3" name="Content Placeholder 2">
            <a:extLst>
              <a:ext uri="{FF2B5EF4-FFF2-40B4-BE49-F238E27FC236}">
                <a16:creationId xmlns:a16="http://schemas.microsoft.com/office/drawing/2014/main" id="{4B9490D7-2BDD-1F0C-173E-ED116F6E843A}"/>
              </a:ext>
            </a:extLst>
          </p:cNvPr>
          <p:cNvSpPr>
            <a:spLocks noGrp="1"/>
          </p:cNvSpPr>
          <p:nvPr>
            <p:ph idx="1"/>
          </p:nvPr>
        </p:nvSpPr>
        <p:spPr>
          <a:xfrm>
            <a:off x="386080" y="965200"/>
            <a:ext cx="11694160" cy="6085840"/>
          </a:xfrm>
        </p:spPr>
        <p:txBody>
          <a:bodyPr>
            <a:normAutofit lnSpcReduction="10000"/>
          </a:bodyPr>
          <a:lstStyle/>
          <a:p>
            <a:r>
              <a:rPr lang="en-US" dirty="0"/>
              <a:t>Starting around 1978, RAW created a Plan called Khalistan. This was introduced to Sikhs so they could be held responsible. Sikh Diaspora was actively prepared for this..</a:t>
            </a:r>
          </a:p>
          <a:p>
            <a:endParaRPr lang="en-US" dirty="0"/>
          </a:p>
          <a:p>
            <a:r>
              <a:rPr lang="en-US" dirty="0"/>
              <a:t>RAW agent in Toronto, Canada was selling Khalistan currency and Passports.</a:t>
            </a:r>
          </a:p>
          <a:p>
            <a:endParaRPr lang="en-US" dirty="0"/>
          </a:p>
          <a:p>
            <a:r>
              <a:rPr lang="en-US" dirty="0"/>
              <a:t>In 1980, a plan to win next election was started that ended with operation Blue Star.</a:t>
            </a:r>
          </a:p>
          <a:p>
            <a:endParaRPr lang="en-US" dirty="0"/>
          </a:p>
          <a:p>
            <a:r>
              <a:rPr lang="en-US" dirty="0"/>
              <a:t>A model of Golden Temple was built 18 months before the attack in Chakrata 90 kms from Dehra Dun for Army to practice.</a:t>
            </a:r>
          </a:p>
          <a:p>
            <a:endParaRPr lang="en-US" dirty="0"/>
          </a:p>
          <a:p>
            <a:r>
              <a:rPr lang="en-US" dirty="0"/>
              <a:t>Army General Sinha, Gen, Jamwal and Gen. Sunderji advised against it. Gen. Vaidya agreed to do the bidding.</a:t>
            </a:r>
          </a:p>
        </p:txBody>
      </p:sp>
    </p:spTree>
    <p:extLst>
      <p:ext uri="{BB962C8B-B14F-4D97-AF65-F5344CB8AC3E}">
        <p14:creationId xmlns:p14="http://schemas.microsoft.com/office/powerpoint/2010/main" val="17456778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3990E-09A4-98AA-0C78-3728E274DB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EF9CE5-AD76-BDBE-81C9-DD3FEF0CF41C}"/>
              </a:ext>
            </a:extLst>
          </p:cNvPr>
          <p:cNvSpPr>
            <a:spLocks noGrp="1"/>
          </p:cNvSpPr>
          <p:nvPr>
            <p:ph type="title"/>
          </p:nvPr>
        </p:nvSpPr>
        <p:spPr>
          <a:xfrm>
            <a:off x="502920" y="415926"/>
            <a:ext cx="10515600" cy="560850"/>
          </a:xfrm>
        </p:spPr>
        <p:txBody>
          <a:bodyPr>
            <a:normAutofit fontScale="90000"/>
          </a:bodyPr>
          <a:lstStyle/>
          <a:p>
            <a:r>
              <a:rPr lang="en-US" u="sng" dirty="0"/>
              <a:t>Anti Sikh Campaign Intensified</a:t>
            </a:r>
          </a:p>
        </p:txBody>
      </p:sp>
      <p:sp>
        <p:nvSpPr>
          <p:cNvPr id="3" name="Content Placeholder 2">
            <a:extLst>
              <a:ext uri="{FF2B5EF4-FFF2-40B4-BE49-F238E27FC236}">
                <a16:creationId xmlns:a16="http://schemas.microsoft.com/office/drawing/2014/main" id="{1BA9390A-87E8-A525-F5D1-1D41C127D1E0}"/>
              </a:ext>
            </a:extLst>
          </p:cNvPr>
          <p:cNvSpPr>
            <a:spLocks noGrp="1"/>
          </p:cNvSpPr>
          <p:nvPr>
            <p:ph idx="1"/>
          </p:nvPr>
        </p:nvSpPr>
        <p:spPr>
          <a:xfrm>
            <a:off x="243840" y="1442720"/>
            <a:ext cx="11562080" cy="5304154"/>
          </a:xfrm>
        </p:spPr>
        <p:txBody>
          <a:bodyPr>
            <a:normAutofit fontScale="25000" lnSpcReduction="20000"/>
          </a:bodyPr>
          <a:lstStyle/>
          <a:p>
            <a:r>
              <a:rPr lang="en-US" sz="9600" dirty="0"/>
              <a:t>Third Agency was creating situation in Punjab to justify the operation Blue Star. Ordinary crimes were called terrorism.</a:t>
            </a:r>
          </a:p>
          <a:p>
            <a:endParaRPr lang="en-US" sz="9600" dirty="0"/>
          </a:p>
          <a:p>
            <a:r>
              <a:rPr lang="en-US" sz="9600" dirty="0"/>
              <a:t>Hindu Press motivated Hindus against the Sikhs. Hindu mobs started attacking Sikhs and setting Gurdwara on fire in Haryana. Bus carrying  Guru Granth Sahib was set on fire.</a:t>
            </a:r>
          </a:p>
          <a:p>
            <a:endParaRPr lang="en-US" sz="9600" dirty="0"/>
          </a:p>
          <a:p>
            <a:r>
              <a:rPr lang="en-US" sz="9600" dirty="0"/>
              <a:t>1981, March in Amritsar, bidi cigarette </a:t>
            </a:r>
            <a:r>
              <a:rPr lang="en-US" sz="9600" dirty="0" err="1"/>
              <a:t>peeying</a:t>
            </a:r>
            <a:r>
              <a:rPr lang="en-US" sz="9600" dirty="0"/>
              <a:t>, </a:t>
            </a:r>
            <a:r>
              <a:rPr lang="en-US" sz="9600" dirty="0" err="1"/>
              <a:t>shan</a:t>
            </a:r>
            <a:r>
              <a:rPr lang="en-US" sz="9600" dirty="0"/>
              <a:t> se </a:t>
            </a:r>
            <a:r>
              <a:rPr lang="en-US" sz="9600" dirty="0" err="1"/>
              <a:t>jeeying</a:t>
            </a:r>
            <a:r>
              <a:rPr lang="en-US" sz="9600" dirty="0"/>
              <a:t>.</a:t>
            </a:r>
          </a:p>
          <a:p>
            <a:endParaRPr lang="en-US" sz="9600" dirty="0"/>
          </a:p>
          <a:p>
            <a:r>
              <a:rPr lang="en-US" sz="9600" dirty="0"/>
              <a:t>February 15</a:t>
            </a:r>
            <a:r>
              <a:rPr lang="en-US" sz="9600" baseline="30000" dirty="0"/>
              <a:t>th</a:t>
            </a:r>
            <a:r>
              <a:rPr lang="en-US" sz="9600" dirty="0"/>
              <a:t> - 20</a:t>
            </a:r>
            <a:r>
              <a:rPr lang="en-US" sz="9600" baseline="30000" dirty="0"/>
              <a:t>th</a:t>
            </a:r>
            <a:r>
              <a:rPr lang="en-US" sz="9600" dirty="0"/>
              <a:t> 1984 about 12 Sikhs lynched and killed in Haryana. </a:t>
            </a:r>
          </a:p>
          <a:p>
            <a:r>
              <a:rPr lang="en-US" sz="9600" dirty="0"/>
              <a:t>Hindu Gundas molested Sikh women. </a:t>
            </a:r>
          </a:p>
          <a:p>
            <a:r>
              <a:rPr lang="en-US" sz="9600" dirty="0"/>
              <a:t>More than 12 Gurdwaras damaged.</a:t>
            </a:r>
          </a:p>
          <a:p>
            <a:endParaRPr lang="en-US" sz="8000" dirty="0"/>
          </a:p>
          <a:p>
            <a:endParaRPr lang="en-US" sz="48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On 14 February 1984, at Amritsar railway station a Model of The Golden Temple was smashed by RSS mob led by </a:t>
            </a:r>
            <a:r>
              <a:rPr lang="en-US" dirty="0" err="1"/>
              <a:t>Harbans</a:t>
            </a:r>
            <a:r>
              <a:rPr lang="en-US" dirty="0"/>
              <a:t> Lal Khanna.</a:t>
            </a:r>
          </a:p>
          <a:p>
            <a:r>
              <a:rPr lang="en-US" dirty="0"/>
              <a:t>Sikh retired Army Generals and Judges were insulted and not allowed to go to Asian games in Delhi.</a:t>
            </a:r>
          </a:p>
          <a:p>
            <a:endParaRPr lang="en-US" dirty="0"/>
          </a:p>
          <a:p>
            <a:r>
              <a:rPr lang="en-US" dirty="0"/>
              <a:t>RSS leaders (</a:t>
            </a:r>
            <a:r>
              <a:rPr lang="en-US" dirty="0" err="1"/>
              <a:t>Adwani</a:t>
            </a:r>
            <a:r>
              <a:rPr lang="en-US" dirty="0"/>
              <a:t>) was urging PM to send military into Golden Temple.</a:t>
            </a:r>
          </a:p>
          <a:p>
            <a:endParaRPr lang="en-US" dirty="0"/>
          </a:p>
        </p:txBody>
      </p:sp>
    </p:spTree>
    <p:extLst>
      <p:ext uri="{BB962C8B-B14F-4D97-AF65-F5344CB8AC3E}">
        <p14:creationId xmlns:p14="http://schemas.microsoft.com/office/powerpoint/2010/main" val="15586940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EB4E0-643D-76C7-2AF7-DDC336482578}"/>
              </a:ext>
            </a:extLst>
          </p:cNvPr>
          <p:cNvSpPr>
            <a:spLocks noGrp="1"/>
          </p:cNvSpPr>
          <p:nvPr>
            <p:ph type="title"/>
          </p:nvPr>
        </p:nvSpPr>
        <p:spPr>
          <a:xfrm>
            <a:off x="314960" y="0"/>
            <a:ext cx="10515600" cy="1325563"/>
          </a:xfrm>
        </p:spPr>
        <p:txBody>
          <a:bodyPr/>
          <a:lstStyle/>
          <a:p>
            <a:r>
              <a:rPr lang="en-US" u="sng" dirty="0"/>
              <a:t>Continuation</a:t>
            </a:r>
          </a:p>
        </p:txBody>
      </p:sp>
      <p:sp>
        <p:nvSpPr>
          <p:cNvPr id="3" name="Content Placeholder 2">
            <a:extLst>
              <a:ext uri="{FF2B5EF4-FFF2-40B4-BE49-F238E27FC236}">
                <a16:creationId xmlns:a16="http://schemas.microsoft.com/office/drawing/2014/main" id="{AFBD3B2F-E40A-ADF7-ED5F-C8A04D46D30D}"/>
              </a:ext>
            </a:extLst>
          </p:cNvPr>
          <p:cNvSpPr>
            <a:spLocks noGrp="1"/>
          </p:cNvSpPr>
          <p:nvPr>
            <p:ph idx="1"/>
          </p:nvPr>
        </p:nvSpPr>
        <p:spPr>
          <a:xfrm>
            <a:off x="142240" y="1219200"/>
            <a:ext cx="11623040" cy="5466080"/>
          </a:xfrm>
        </p:spPr>
        <p:txBody>
          <a:bodyPr>
            <a:normAutofit/>
          </a:bodyPr>
          <a:lstStyle/>
          <a:p>
            <a:r>
              <a:rPr lang="en-US" sz="2800" dirty="0"/>
              <a:t>Sole purpose of the government was to stall talks with the Akali leaders.</a:t>
            </a:r>
          </a:p>
          <a:p>
            <a:endParaRPr lang="en-US" sz="2800" dirty="0"/>
          </a:p>
          <a:p>
            <a:r>
              <a:rPr lang="en-US" sz="2800" dirty="0"/>
              <a:t>Third Agency intelligence officers were busy in creating violent incidences. 90% of those were frivolous’ </a:t>
            </a:r>
          </a:p>
          <a:p>
            <a:endParaRPr lang="en-US" sz="2800" dirty="0"/>
          </a:p>
          <a:p>
            <a:r>
              <a:rPr lang="en-US" sz="2800" dirty="0"/>
              <a:t>1980-1984 governor of Punjab was changed every 6-9 months. </a:t>
            </a:r>
            <a:r>
              <a:rPr lang="en-US" sz="2800" dirty="0" err="1"/>
              <a:t>B.D.Pande</a:t>
            </a:r>
            <a:r>
              <a:rPr lang="en-US" sz="2800" dirty="0"/>
              <a:t> resigned on June 28,1984. RAW chiefs in </a:t>
            </a:r>
            <a:r>
              <a:rPr lang="en-US" sz="2800" dirty="0" err="1"/>
              <a:t>Haryana,Punjab</a:t>
            </a:r>
            <a:r>
              <a:rPr lang="en-US" sz="2800" dirty="0"/>
              <a:t> &lt;</a:t>
            </a:r>
            <a:r>
              <a:rPr lang="en-US" sz="2800" dirty="0" err="1"/>
              <a:t>Rajsthan</a:t>
            </a:r>
            <a:r>
              <a:rPr lang="en-US" sz="2800" dirty="0"/>
              <a:t> and Kashmir was changed every </a:t>
            </a:r>
            <a:r>
              <a:rPr lang="en-US" dirty="0"/>
              <a:t>s</a:t>
            </a:r>
            <a:r>
              <a:rPr lang="en-US" sz="2800" dirty="0"/>
              <a:t>ix months.</a:t>
            </a:r>
          </a:p>
          <a:p>
            <a:endParaRPr lang="en-US" sz="2800" dirty="0"/>
          </a:p>
          <a:p>
            <a:r>
              <a:rPr lang="en-US" sz="2800" dirty="0"/>
              <a:t>Sikhs were projected as communal ,extremists,  terrorists, separatists and antinational.  To disseminate this information press , All India Radio and  TV was pressed in  service.</a:t>
            </a:r>
          </a:p>
          <a:p>
            <a:endParaRPr lang="en-US" dirty="0"/>
          </a:p>
        </p:txBody>
      </p:sp>
    </p:spTree>
    <p:extLst>
      <p:ext uri="{BB962C8B-B14F-4D97-AF65-F5344CB8AC3E}">
        <p14:creationId xmlns:p14="http://schemas.microsoft.com/office/powerpoint/2010/main" val="30788358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64B8C-BB71-1E0B-B785-7D80ED447F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DAE676-B76B-8A5F-65CA-7BB478FD8F3C}"/>
              </a:ext>
            </a:extLst>
          </p:cNvPr>
          <p:cNvSpPr>
            <a:spLocks noGrp="1"/>
          </p:cNvSpPr>
          <p:nvPr>
            <p:ph type="title"/>
          </p:nvPr>
        </p:nvSpPr>
        <p:spPr>
          <a:xfrm>
            <a:off x="467360" y="354966"/>
            <a:ext cx="10515600" cy="560850"/>
          </a:xfrm>
        </p:spPr>
        <p:txBody>
          <a:bodyPr>
            <a:normAutofit fontScale="90000"/>
          </a:bodyPr>
          <a:lstStyle/>
          <a:p>
            <a:r>
              <a:rPr lang="en-US" u="sng" dirty="0"/>
              <a:t>Plan to Attack Golden Temple Finalized</a:t>
            </a:r>
          </a:p>
        </p:txBody>
      </p:sp>
      <p:sp>
        <p:nvSpPr>
          <p:cNvPr id="3" name="Content Placeholder 2">
            <a:extLst>
              <a:ext uri="{FF2B5EF4-FFF2-40B4-BE49-F238E27FC236}">
                <a16:creationId xmlns:a16="http://schemas.microsoft.com/office/drawing/2014/main" id="{FCC6974A-C475-5106-542E-12BD3ED144A9}"/>
              </a:ext>
            </a:extLst>
          </p:cNvPr>
          <p:cNvSpPr>
            <a:spLocks noGrp="1"/>
          </p:cNvSpPr>
          <p:nvPr>
            <p:ph idx="1"/>
          </p:nvPr>
        </p:nvSpPr>
        <p:spPr>
          <a:xfrm>
            <a:off x="243840" y="1259840"/>
            <a:ext cx="11765280" cy="5507354"/>
          </a:xfrm>
        </p:spPr>
        <p:txBody>
          <a:bodyPr>
            <a:noAutofit/>
          </a:bodyPr>
          <a:lstStyle/>
          <a:p>
            <a:r>
              <a:rPr lang="en-US" sz="2600" dirty="0"/>
              <a:t>Sant Jarnail Singh Bhindrawale  was aware of  government’s plan to kidnap him and moved to Akal Takht December 1983- January 1984 at the advice of Jathedar Tohra and Sant Longowal.</a:t>
            </a:r>
          </a:p>
          <a:p>
            <a:endParaRPr lang="en-US" sz="2600" dirty="0"/>
          </a:p>
          <a:p>
            <a:r>
              <a:rPr lang="en-US" sz="2600" dirty="0"/>
              <a:t>Most of the firearms were smuggled into the Golden Temple by</a:t>
            </a:r>
            <a:r>
              <a:rPr lang="en-US" sz="2600" b="1" dirty="0"/>
              <a:t> Third Agency</a:t>
            </a:r>
            <a:r>
              <a:rPr lang="en-US" sz="2600" dirty="0"/>
              <a:t>. Punjab Police intercepted 2 trucks loaded with weapons and they were told  not to stop but facilitate.</a:t>
            </a:r>
          </a:p>
          <a:p>
            <a:endParaRPr lang="en-US" sz="2600" dirty="0"/>
          </a:p>
          <a:p>
            <a:r>
              <a:rPr lang="en-US" sz="2600" dirty="0"/>
              <a:t>On January 15,1984 Army was given final order to prepare for Operation Blue star. Similar order was given to RAW commanders trained at Chakrata. President of India was not consulted; his consent was not felt to be necessary.</a:t>
            </a:r>
          </a:p>
        </p:txBody>
      </p:sp>
    </p:spTree>
    <p:extLst>
      <p:ext uri="{BB962C8B-B14F-4D97-AF65-F5344CB8AC3E}">
        <p14:creationId xmlns:p14="http://schemas.microsoft.com/office/powerpoint/2010/main" val="34930098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8B33C-C3A5-1C0C-D355-67A89D5BB764}"/>
              </a:ext>
            </a:extLst>
          </p:cNvPr>
          <p:cNvSpPr>
            <a:spLocks noGrp="1"/>
          </p:cNvSpPr>
          <p:nvPr>
            <p:ph type="title"/>
          </p:nvPr>
        </p:nvSpPr>
        <p:spPr/>
        <p:txBody>
          <a:bodyPr/>
          <a:lstStyle/>
          <a:p>
            <a:r>
              <a:rPr lang="en-US" u="sng" dirty="0"/>
              <a:t>Continuation</a:t>
            </a:r>
          </a:p>
        </p:txBody>
      </p:sp>
      <p:sp>
        <p:nvSpPr>
          <p:cNvPr id="3" name="Content Placeholder 2">
            <a:extLst>
              <a:ext uri="{FF2B5EF4-FFF2-40B4-BE49-F238E27FC236}">
                <a16:creationId xmlns:a16="http://schemas.microsoft.com/office/drawing/2014/main" id="{A6F50F40-030A-148C-7115-A66F1AC24B47}"/>
              </a:ext>
            </a:extLst>
          </p:cNvPr>
          <p:cNvSpPr>
            <a:spLocks noGrp="1"/>
          </p:cNvSpPr>
          <p:nvPr>
            <p:ph idx="1"/>
          </p:nvPr>
        </p:nvSpPr>
        <p:spPr/>
        <p:txBody>
          <a:bodyPr/>
          <a:lstStyle/>
          <a:p>
            <a:r>
              <a:rPr lang="en-US" sz="2800" dirty="0"/>
              <a:t>June 3</a:t>
            </a:r>
            <a:r>
              <a:rPr lang="en-US" sz="2800" baseline="30000" dirty="0"/>
              <a:t>rd</a:t>
            </a:r>
            <a:r>
              <a:rPr lang="en-US" sz="2800" dirty="0"/>
              <a:t> was chosen when Sikhs would be celebrating 5</a:t>
            </a:r>
            <a:r>
              <a:rPr lang="en-US" sz="2800" baseline="30000" dirty="0"/>
              <a:t>th</a:t>
            </a:r>
            <a:r>
              <a:rPr lang="en-US" sz="2800" dirty="0"/>
              <a:t> Guru’s martyrdom. This was chosen to inflict maximum causalities.</a:t>
            </a:r>
          </a:p>
          <a:p>
            <a:endParaRPr lang="en-US" sz="2800" dirty="0"/>
          </a:p>
          <a:p>
            <a:r>
              <a:rPr lang="en-US" sz="2800" dirty="0"/>
              <a:t>One month before the operation HKL Bhagat called Delhi Newspapers for their support in creating anti Sikh campaign.</a:t>
            </a:r>
          </a:p>
          <a:p>
            <a:endParaRPr lang="en-US" dirty="0"/>
          </a:p>
        </p:txBody>
      </p:sp>
    </p:spTree>
    <p:extLst>
      <p:ext uri="{BB962C8B-B14F-4D97-AF65-F5344CB8AC3E}">
        <p14:creationId xmlns:p14="http://schemas.microsoft.com/office/powerpoint/2010/main" val="25572435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4FA70-91F2-C496-EB91-D140EF51A9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3FA41C-73B0-F5DE-189E-A38BF4E970AA}"/>
              </a:ext>
            </a:extLst>
          </p:cNvPr>
          <p:cNvSpPr>
            <a:spLocks noGrp="1"/>
          </p:cNvSpPr>
          <p:nvPr>
            <p:ph type="title"/>
          </p:nvPr>
        </p:nvSpPr>
        <p:spPr>
          <a:xfrm>
            <a:off x="838200" y="365126"/>
            <a:ext cx="10515600" cy="560850"/>
          </a:xfrm>
        </p:spPr>
        <p:txBody>
          <a:bodyPr>
            <a:normAutofit fontScale="90000"/>
          </a:bodyPr>
          <a:lstStyle/>
          <a:p>
            <a:r>
              <a:rPr lang="en-US" u="sng" dirty="0"/>
              <a:t>Meeting with Akalis was Deception</a:t>
            </a:r>
          </a:p>
        </p:txBody>
      </p:sp>
      <p:sp>
        <p:nvSpPr>
          <p:cNvPr id="3" name="Content Placeholder 2">
            <a:extLst>
              <a:ext uri="{FF2B5EF4-FFF2-40B4-BE49-F238E27FC236}">
                <a16:creationId xmlns:a16="http://schemas.microsoft.com/office/drawing/2014/main" id="{E5597ABF-21F0-324A-0764-793544C5D3FB}"/>
              </a:ext>
            </a:extLst>
          </p:cNvPr>
          <p:cNvSpPr>
            <a:spLocks noGrp="1"/>
          </p:cNvSpPr>
          <p:nvPr>
            <p:ph idx="1"/>
          </p:nvPr>
        </p:nvSpPr>
        <p:spPr>
          <a:xfrm>
            <a:off x="233680" y="1041722"/>
            <a:ext cx="11572240" cy="5451152"/>
          </a:xfrm>
        </p:spPr>
        <p:txBody>
          <a:bodyPr>
            <a:normAutofit/>
          </a:bodyPr>
          <a:lstStyle/>
          <a:p>
            <a:r>
              <a:rPr lang="en-US" dirty="0"/>
              <a:t>Several (6-7) </a:t>
            </a:r>
            <a:r>
              <a:rPr lang="en-US" b="1" dirty="0"/>
              <a:t>sham</a:t>
            </a:r>
            <a:r>
              <a:rPr lang="en-US" dirty="0"/>
              <a:t> meetings took place between Akalis and Indian Govt. representatives. Any agreement reached was always rejected by Indira Gandhi. Indira Gandhi had her mind made up.</a:t>
            </a:r>
          </a:p>
          <a:p>
            <a:endParaRPr lang="en-US" dirty="0"/>
          </a:p>
          <a:p>
            <a:r>
              <a:rPr lang="en-US" dirty="0"/>
              <a:t>At the final meeting mediated by Comrade Surjeet agreement was reached by all parties. Next day Indira Gandhi rejected the agreement.</a:t>
            </a:r>
          </a:p>
          <a:p>
            <a:endParaRPr lang="en-US" dirty="0"/>
          </a:p>
          <a:p>
            <a:r>
              <a:rPr lang="en-US" dirty="0"/>
              <a:t>B. D. Pande, New Punjab Governor was invited to Delhi. Indira Ghandi told her plan to crush “terrorists”  and she was ready to </a:t>
            </a:r>
            <a:r>
              <a:rPr lang="en-US" b="1" dirty="0"/>
              <a:t>bombard Golde</a:t>
            </a:r>
            <a:r>
              <a:rPr lang="en-US" dirty="0"/>
              <a:t>n Temple if she needed to. He was shaken up and offered undated resignation to P.F. Alexander. He was told it was not necessary.</a:t>
            </a:r>
          </a:p>
          <a:p>
            <a:endParaRPr lang="en-US" dirty="0"/>
          </a:p>
          <a:p>
            <a:endParaRPr lang="en-US" dirty="0"/>
          </a:p>
        </p:txBody>
      </p:sp>
    </p:spTree>
    <p:extLst>
      <p:ext uri="{BB962C8B-B14F-4D97-AF65-F5344CB8AC3E}">
        <p14:creationId xmlns:p14="http://schemas.microsoft.com/office/powerpoint/2010/main" val="29460259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CDBD6-9E51-7151-AAF5-62FD2A6C46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584A93-0B11-5359-C287-B463A0C87E5E}"/>
              </a:ext>
            </a:extLst>
          </p:cNvPr>
          <p:cNvSpPr>
            <a:spLocks noGrp="1"/>
          </p:cNvSpPr>
          <p:nvPr>
            <p:ph type="title"/>
          </p:nvPr>
        </p:nvSpPr>
        <p:spPr>
          <a:xfrm>
            <a:off x="838200" y="365126"/>
            <a:ext cx="10515600" cy="560850"/>
          </a:xfrm>
        </p:spPr>
        <p:txBody>
          <a:bodyPr>
            <a:normAutofit fontScale="90000"/>
          </a:bodyPr>
          <a:lstStyle/>
          <a:p>
            <a:r>
              <a:rPr lang="en-US" u="sng" dirty="0"/>
              <a:t>Attack on Golden Temple Started</a:t>
            </a:r>
          </a:p>
        </p:txBody>
      </p:sp>
      <p:sp>
        <p:nvSpPr>
          <p:cNvPr id="3" name="Content Placeholder 2">
            <a:extLst>
              <a:ext uri="{FF2B5EF4-FFF2-40B4-BE49-F238E27FC236}">
                <a16:creationId xmlns:a16="http://schemas.microsoft.com/office/drawing/2014/main" id="{608A3236-5936-88D5-A412-DF78BEA3EAB1}"/>
              </a:ext>
            </a:extLst>
          </p:cNvPr>
          <p:cNvSpPr>
            <a:spLocks noGrp="1"/>
          </p:cNvSpPr>
          <p:nvPr>
            <p:ph idx="1"/>
          </p:nvPr>
        </p:nvSpPr>
        <p:spPr>
          <a:xfrm>
            <a:off x="264160" y="1041722"/>
            <a:ext cx="11089640" cy="5135241"/>
          </a:xfrm>
        </p:spPr>
        <p:txBody>
          <a:bodyPr>
            <a:normAutofit/>
          </a:bodyPr>
          <a:lstStyle/>
          <a:p>
            <a:r>
              <a:rPr lang="en-US" dirty="0"/>
              <a:t>On June 2</a:t>
            </a:r>
            <a:r>
              <a:rPr lang="en-US" baseline="30000" dirty="0"/>
              <a:t>nd</a:t>
            </a:r>
            <a:r>
              <a:rPr lang="en-US" dirty="0"/>
              <a:t> governor at the request of P.M. gave the Army written</a:t>
            </a:r>
          </a:p>
          <a:p>
            <a:r>
              <a:rPr lang="en-US" dirty="0"/>
              <a:t> order requesting the Army to come to the aid of civil authorities. Army</a:t>
            </a:r>
          </a:p>
          <a:p>
            <a:r>
              <a:rPr lang="en-US" dirty="0"/>
              <a:t> was already spread out in whole Punjab in May 1984</a:t>
            </a:r>
          </a:p>
          <a:p>
            <a:endParaRPr lang="en-US" dirty="0"/>
          </a:p>
          <a:p>
            <a:r>
              <a:rPr lang="en-US" dirty="0"/>
              <a:t>Operation Blue Star (Operation Metal + Operation Shop) and</a:t>
            </a:r>
          </a:p>
          <a:p>
            <a:r>
              <a:rPr lang="en-US" dirty="0"/>
              <a:t> Operation Woodrose started. Army mobilized on May 25</a:t>
            </a:r>
            <a:r>
              <a:rPr lang="en-US" baseline="30000" dirty="0"/>
              <a:t>th</a:t>
            </a:r>
            <a:r>
              <a:rPr lang="en-US" dirty="0"/>
              <a:t>. Golden</a:t>
            </a:r>
          </a:p>
          <a:p>
            <a:r>
              <a:rPr lang="en-US" dirty="0"/>
              <a:t> Temple and all other important gurdwaras 42-74 surrounded by Army by May 30</a:t>
            </a:r>
            <a:r>
              <a:rPr lang="en-US" baseline="30000" dirty="0"/>
              <a:t>th</a:t>
            </a:r>
            <a:r>
              <a:rPr lang="en-US" dirty="0"/>
              <a:t>.</a:t>
            </a:r>
          </a:p>
          <a:p>
            <a:r>
              <a:rPr lang="en-US" dirty="0"/>
              <a:t>Punjab was locked down. UK Govt. helped and KGB provided</a:t>
            </a:r>
          </a:p>
          <a:p>
            <a:r>
              <a:rPr lang="en-US" dirty="0"/>
              <a:t> manufactured lies  -- anti Sikh information.</a:t>
            </a:r>
          </a:p>
        </p:txBody>
      </p:sp>
    </p:spTree>
    <p:extLst>
      <p:ext uri="{BB962C8B-B14F-4D97-AF65-F5344CB8AC3E}">
        <p14:creationId xmlns:p14="http://schemas.microsoft.com/office/powerpoint/2010/main" val="17649525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D1FC2-4FE7-822E-8499-0D3C3D7187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0A80F8-6E5B-211D-D9FB-8A03D6EE1F87}"/>
              </a:ext>
            </a:extLst>
          </p:cNvPr>
          <p:cNvSpPr>
            <a:spLocks noGrp="1"/>
          </p:cNvSpPr>
          <p:nvPr>
            <p:ph type="title"/>
          </p:nvPr>
        </p:nvSpPr>
        <p:spPr>
          <a:xfrm>
            <a:off x="838200" y="365126"/>
            <a:ext cx="10515600" cy="560850"/>
          </a:xfrm>
        </p:spPr>
        <p:txBody>
          <a:bodyPr>
            <a:normAutofit fontScale="90000"/>
          </a:bodyPr>
          <a:lstStyle/>
          <a:p>
            <a:r>
              <a:rPr lang="en-US" u="sng" dirty="0"/>
              <a:t>Attack on Golden Temple in Progress</a:t>
            </a:r>
          </a:p>
        </p:txBody>
      </p:sp>
      <p:sp>
        <p:nvSpPr>
          <p:cNvPr id="3" name="Content Placeholder 2">
            <a:extLst>
              <a:ext uri="{FF2B5EF4-FFF2-40B4-BE49-F238E27FC236}">
                <a16:creationId xmlns:a16="http://schemas.microsoft.com/office/drawing/2014/main" id="{698D1241-56D6-BDF2-5F67-10D113C91C26}"/>
              </a:ext>
            </a:extLst>
          </p:cNvPr>
          <p:cNvSpPr>
            <a:spLocks noGrp="1"/>
          </p:cNvSpPr>
          <p:nvPr>
            <p:ph idx="1"/>
          </p:nvPr>
        </p:nvSpPr>
        <p:spPr>
          <a:xfrm>
            <a:off x="274320" y="1041722"/>
            <a:ext cx="11079480" cy="5135241"/>
          </a:xfrm>
        </p:spPr>
        <p:txBody>
          <a:bodyPr>
            <a:normAutofit lnSpcReduction="10000"/>
          </a:bodyPr>
          <a:lstStyle/>
          <a:p>
            <a:r>
              <a:rPr lang="en-US" dirty="0"/>
              <a:t>June 3</a:t>
            </a:r>
            <a:r>
              <a:rPr lang="en-US" baseline="30000" dirty="0"/>
              <a:t>rd</a:t>
            </a:r>
            <a:r>
              <a:rPr lang="en-US" dirty="0"/>
              <a:t> all communications from Punjab are cut. A total curfew is</a:t>
            </a:r>
          </a:p>
          <a:p>
            <a:r>
              <a:rPr lang="en-US" dirty="0"/>
              <a:t> imposed. Journalists expelled. 10,000 Sikhs trapped in Golden Temple.</a:t>
            </a:r>
          </a:p>
          <a:p>
            <a:r>
              <a:rPr lang="en-US" dirty="0"/>
              <a:t> Milk vendors supplying milk to Amritsar shot dead.</a:t>
            </a:r>
          </a:p>
          <a:p>
            <a:r>
              <a:rPr lang="en-US" dirty="0"/>
              <a:t>June 4</a:t>
            </a:r>
            <a:r>
              <a:rPr lang="en-US" baseline="30000" dirty="0"/>
              <a:t>th</a:t>
            </a:r>
            <a:r>
              <a:rPr lang="en-US" dirty="0"/>
              <a:t> Army started firing at Golden Temple complex. Battle lasted 5 hours.</a:t>
            </a:r>
          </a:p>
          <a:p>
            <a:r>
              <a:rPr lang="en-US" dirty="0"/>
              <a:t>June 5</a:t>
            </a:r>
            <a:r>
              <a:rPr lang="en-US" baseline="30000" dirty="0"/>
              <a:t>th</a:t>
            </a:r>
            <a:r>
              <a:rPr lang="en-US" dirty="0"/>
              <a:t> invasion of Golden Temple with the tanks of 16</a:t>
            </a:r>
            <a:r>
              <a:rPr lang="en-US" baseline="30000" dirty="0"/>
              <a:t>th</a:t>
            </a:r>
            <a:r>
              <a:rPr lang="en-US" dirty="0"/>
              <a:t> Cavalry. Ram</a:t>
            </a:r>
          </a:p>
          <a:p>
            <a:r>
              <a:rPr lang="en-US" dirty="0"/>
              <a:t> Garhia Bunga blasted off. At 10.30 PM commandos of 1st Battalion</a:t>
            </a:r>
          </a:p>
          <a:p>
            <a:r>
              <a:rPr lang="en-US" dirty="0"/>
              <a:t> (Paratroopers) tried to enter but retreated due to heavy gunfire and</a:t>
            </a:r>
          </a:p>
          <a:p>
            <a:r>
              <a:rPr lang="en-US" dirty="0"/>
              <a:t> suffering casualties. Second wave of commandos entered Parkarma.</a:t>
            </a:r>
          </a:p>
          <a:p>
            <a:r>
              <a:rPr lang="en-US" dirty="0"/>
              <a:t>7</a:t>
            </a:r>
            <a:r>
              <a:rPr lang="en-US" baseline="30000" dirty="0"/>
              <a:t>th</a:t>
            </a:r>
            <a:r>
              <a:rPr lang="en-US" dirty="0"/>
              <a:t> Garhwal Rifles and 15</a:t>
            </a:r>
            <a:r>
              <a:rPr lang="en-US" baseline="30000" dirty="0"/>
              <a:t>th</a:t>
            </a:r>
            <a:r>
              <a:rPr lang="en-US" dirty="0"/>
              <a:t> </a:t>
            </a:r>
            <a:r>
              <a:rPr lang="en-US" dirty="0" err="1"/>
              <a:t>Kumaons</a:t>
            </a:r>
            <a:r>
              <a:rPr lang="en-US" dirty="0"/>
              <a:t> unsuccessful in storming the Akal Takhat.</a:t>
            </a:r>
          </a:p>
          <a:p>
            <a:endParaRPr lang="en-US" dirty="0"/>
          </a:p>
        </p:txBody>
      </p:sp>
    </p:spTree>
    <p:extLst>
      <p:ext uri="{BB962C8B-B14F-4D97-AF65-F5344CB8AC3E}">
        <p14:creationId xmlns:p14="http://schemas.microsoft.com/office/powerpoint/2010/main" val="1262676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9" name="Rectangle 88">
            <a:extLst>
              <a:ext uri="{FF2B5EF4-FFF2-40B4-BE49-F238E27FC236}">
                <a16:creationId xmlns:a16="http://schemas.microsoft.com/office/drawing/2014/main" id="{F14D45BF-E397-40C0-AFE3-A4149E60E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625"/>
            <a:ext cx="13734690" cy="7715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solidFill>
                <a:schemeClr val="bg1"/>
              </a:solidFill>
            </a:endParaRPr>
          </a:p>
        </p:txBody>
      </p:sp>
      <p:grpSp>
        <p:nvGrpSpPr>
          <p:cNvPr id="91" name="Group 90">
            <a:extLst>
              <a:ext uri="{FF2B5EF4-FFF2-40B4-BE49-F238E27FC236}">
                <a16:creationId xmlns:a16="http://schemas.microsoft.com/office/drawing/2014/main" id="{35F4CD44-7930-4EB8-9A74-8D2F9E6369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90" y="-428626"/>
            <a:ext cx="13741680" cy="7715250"/>
            <a:chOff x="-6214" y="-1"/>
            <a:chExt cx="12214827" cy="6858000"/>
          </a:xfrm>
        </p:grpSpPr>
        <p:cxnSp>
          <p:nvCxnSpPr>
            <p:cNvPr id="92" name="Straight Connector 91">
              <a:extLst>
                <a:ext uri="{FF2B5EF4-FFF2-40B4-BE49-F238E27FC236}">
                  <a16:creationId xmlns:a16="http://schemas.microsoft.com/office/drawing/2014/main" id="{6F1268F0-44F7-4AC9-A3E6-9527C22F302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4880B23C-29A4-4D11-8671-EE46FECE7CD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0C2CF28E-44F6-4983-9729-A705B8709B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1B11666B-80E2-4F7D-9613-17A65CBC17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CABFAC7C-C1E8-4988-864D-3B05D300672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42EE5A4C-9245-46EB-B145-8FDFBE6E1A4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7BFEDEDB-B657-4E62-9962-28BF541220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965EFAA5-5243-4FE8-819B-80D4995BB7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CF92E633-809E-4E07-965A-F2F9EDCF7F1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0DE1690-3F94-4C79-9357-6653BEEF12E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F529D5DF-1A9E-4690-B016-03FB1E72DC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6F8E2D2-E88C-4F73-A660-D2B76298CCA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137BF3BB-FE7A-410E-AA57-73485A77570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20EC5EB5-F6E1-441C-AB44-799A5DF1B71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FD6F199F-9E76-4C7E-9DF6-20EE550DFE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691704E7-976B-4FE0-9381-8EB7818E70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75603A9-61D4-4172-AF77-7A7CE408A7A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573C1AA7-2357-41A1-A057-FA2D44DADAE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70024205-8F58-4C8D-BE50-35E40091BC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1737BEEA-3398-4C1B-AB48-E7173325C0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5EE29AB-4E85-418B-A6D3-3E7B401855D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0ADE2BEB-6A23-4DFC-9A4E-E44F3CA9FFC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6ECE8D73-51C6-4818-8BD9-9202BBA0836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2EA7AA7F-CD9D-4820-B463-7B9CFEC8EC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91618CA6-513B-458C-89C1-1FE15F1F431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C5BACA43-902B-4444-95CB-5165D5483F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78A07376-1103-43DD-A6D6-D7BAF6F005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8FCEA8A1-BC0E-4221-B9E5-3D3C7BA261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955D27E5-DFE1-4EE8-B982-0A39223598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FD07B27-85E5-4F3B-B432-CDBDC0F6E63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B78179E-DE7D-4A30-9BDC-05D7AE21762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141" name="Right Triangle 140">
            <a:extLst>
              <a:ext uri="{FF2B5EF4-FFF2-40B4-BE49-F238E27FC236}">
                <a16:creationId xmlns:a16="http://schemas.microsoft.com/office/drawing/2014/main" id="{07E3C0EF-2D2A-42BA-B4E2-76E2B1FC52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319660" y="3119564"/>
            <a:ext cx="639325" cy="639325"/>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solidFill>
                <a:schemeClr val="tx1"/>
              </a:solidFill>
            </a:endParaRPr>
          </a:p>
        </p:txBody>
      </p:sp>
      <p:sp>
        <p:nvSpPr>
          <p:cNvPr id="2" name="Title 1">
            <a:extLst>
              <a:ext uri="{FF2B5EF4-FFF2-40B4-BE49-F238E27FC236}">
                <a16:creationId xmlns:a16="http://schemas.microsoft.com/office/drawing/2014/main" id="{88DFB4FB-7AD9-B6FB-BA9F-F5F7820BE25B}"/>
              </a:ext>
            </a:extLst>
          </p:cNvPr>
          <p:cNvSpPr>
            <a:spLocks noGrp="1"/>
          </p:cNvSpPr>
          <p:nvPr>
            <p:ph type="title"/>
          </p:nvPr>
        </p:nvSpPr>
        <p:spPr>
          <a:xfrm>
            <a:off x="790911" y="401517"/>
            <a:ext cx="3857414" cy="6116209"/>
          </a:xfrm>
          <a:solidFill>
            <a:schemeClr val="accent6">
              <a:lumMod val="60000"/>
              <a:lumOff val="40000"/>
            </a:schemeClr>
          </a:solidFill>
        </p:spPr>
        <p:txBody>
          <a:bodyPr anchor="ctr">
            <a:normAutofit/>
          </a:bodyPr>
          <a:lstStyle/>
          <a:p>
            <a:r>
              <a:rPr lang="en-US" b="1" dirty="0"/>
              <a:t>Genocide of 1746, a Brief Outline </a:t>
            </a:r>
          </a:p>
        </p:txBody>
      </p:sp>
      <p:graphicFrame>
        <p:nvGraphicFramePr>
          <p:cNvPr id="5" name="Content Placeholder 2">
            <a:extLst>
              <a:ext uri="{FF2B5EF4-FFF2-40B4-BE49-F238E27FC236}">
                <a16:creationId xmlns:a16="http://schemas.microsoft.com/office/drawing/2014/main" id="{27A56526-86ED-C563-F225-3D240C103EFC}"/>
              </a:ext>
            </a:extLst>
          </p:cNvPr>
          <p:cNvGraphicFramePr>
            <a:graphicFrameLocks noGrp="1"/>
          </p:cNvGraphicFramePr>
          <p:nvPr>
            <p:ph idx="1"/>
            <p:extLst>
              <p:ext uri="{D42A27DB-BD31-4B8C-83A1-F6EECF244321}">
                <p14:modId xmlns:p14="http://schemas.microsoft.com/office/powerpoint/2010/main" val="3385621169"/>
              </p:ext>
            </p:extLst>
          </p:nvPr>
        </p:nvGraphicFramePr>
        <p:xfrm>
          <a:off x="5741194" y="-237185"/>
          <a:ext cx="7739457" cy="73253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579229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D6970-CFC3-F783-D084-D83BA82C45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0B6318-5C86-33A6-040C-F8E65157D79E}"/>
              </a:ext>
            </a:extLst>
          </p:cNvPr>
          <p:cNvSpPr>
            <a:spLocks noGrp="1"/>
          </p:cNvSpPr>
          <p:nvPr>
            <p:ph type="title"/>
          </p:nvPr>
        </p:nvSpPr>
        <p:spPr>
          <a:xfrm>
            <a:off x="457200" y="111760"/>
            <a:ext cx="10896600" cy="731520"/>
          </a:xfrm>
        </p:spPr>
        <p:txBody>
          <a:bodyPr>
            <a:normAutofit/>
          </a:bodyPr>
          <a:lstStyle/>
          <a:p>
            <a:r>
              <a:rPr lang="en-US" u="sng" dirty="0"/>
              <a:t>Akal Takhat Demolished</a:t>
            </a:r>
          </a:p>
        </p:txBody>
      </p:sp>
      <p:sp>
        <p:nvSpPr>
          <p:cNvPr id="3" name="Content Placeholder 2">
            <a:extLst>
              <a:ext uri="{FF2B5EF4-FFF2-40B4-BE49-F238E27FC236}">
                <a16:creationId xmlns:a16="http://schemas.microsoft.com/office/drawing/2014/main" id="{A82A897B-476A-D85E-F4E5-569B3A891925}"/>
              </a:ext>
            </a:extLst>
          </p:cNvPr>
          <p:cNvSpPr>
            <a:spLocks noGrp="1"/>
          </p:cNvSpPr>
          <p:nvPr>
            <p:ph idx="1"/>
          </p:nvPr>
        </p:nvSpPr>
        <p:spPr>
          <a:xfrm>
            <a:off x="132080" y="731520"/>
            <a:ext cx="11602720" cy="6014720"/>
          </a:xfrm>
        </p:spPr>
        <p:txBody>
          <a:bodyPr>
            <a:normAutofit/>
          </a:bodyPr>
          <a:lstStyle/>
          <a:p>
            <a:r>
              <a:rPr lang="en-US" dirty="0"/>
              <a:t> June 6</a:t>
            </a:r>
            <a:r>
              <a:rPr lang="en-US" baseline="30000" dirty="0"/>
              <a:t>th</a:t>
            </a:r>
            <a:r>
              <a:rPr lang="en-US" dirty="0"/>
              <a:t>,-Over 80 shells pumped into Akal Takhat by 3.7-inch Howitzer gun.</a:t>
            </a:r>
          </a:p>
          <a:p>
            <a:r>
              <a:rPr lang="en-US" dirty="0"/>
              <a:t>Water tower was destroyed. Electricity was cut-off.</a:t>
            </a:r>
          </a:p>
          <a:p>
            <a:r>
              <a:rPr lang="en-US" dirty="0"/>
              <a:t>People begged for water some soldiers told them to drink mixture of blood and urine on the ground.</a:t>
            </a:r>
          </a:p>
          <a:p>
            <a:r>
              <a:rPr lang="en-US" dirty="0"/>
              <a:t>Innocent Sikhs had their hand tied behind and shot. Women were raped.(A.R. Darshi)</a:t>
            </a:r>
          </a:p>
          <a:p>
            <a:r>
              <a:rPr lang="en-US" dirty="0"/>
              <a:t>Cultural Genocide was committed by destroying Sikh reference library</a:t>
            </a:r>
          </a:p>
          <a:p>
            <a:r>
              <a:rPr lang="en-US" dirty="0"/>
              <a:t>Over 300 bullet holes counted in Sri Harmandir Sahib.</a:t>
            </a:r>
          </a:p>
          <a:p>
            <a:r>
              <a:rPr lang="en-US" dirty="0"/>
              <a:t>Thursday June 7</a:t>
            </a:r>
            <a:r>
              <a:rPr lang="en-US" baseline="30000" dirty="0"/>
              <a:t>th</a:t>
            </a:r>
            <a:r>
              <a:rPr lang="en-US" dirty="0"/>
              <a:t> troops discovered bodies of Sant Jarnail Singh Bhindrawale and his close associates.</a:t>
            </a:r>
          </a:p>
          <a:p>
            <a:endParaRPr lang="en-US" dirty="0"/>
          </a:p>
          <a:p>
            <a:endParaRPr lang="en-US" dirty="0"/>
          </a:p>
        </p:txBody>
      </p:sp>
    </p:spTree>
    <p:extLst>
      <p:ext uri="{BB962C8B-B14F-4D97-AF65-F5344CB8AC3E}">
        <p14:creationId xmlns:p14="http://schemas.microsoft.com/office/powerpoint/2010/main" val="27435901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ECE50-BBB0-EB43-3C74-6447C847E2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BEA206-FB77-4041-1199-C3D6008D589C}"/>
              </a:ext>
            </a:extLst>
          </p:cNvPr>
          <p:cNvSpPr>
            <a:spLocks noGrp="1"/>
          </p:cNvSpPr>
          <p:nvPr>
            <p:ph type="title"/>
          </p:nvPr>
        </p:nvSpPr>
        <p:spPr>
          <a:xfrm>
            <a:off x="838200" y="120187"/>
            <a:ext cx="10515600" cy="560850"/>
          </a:xfrm>
        </p:spPr>
        <p:txBody>
          <a:bodyPr>
            <a:normAutofit fontScale="90000"/>
          </a:bodyPr>
          <a:lstStyle/>
          <a:p>
            <a:r>
              <a:rPr lang="en-US" u="sng" dirty="0"/>
              <a:t>How Many Sikhs  Murdered?</a:t>
            </a:r>
          </a:p>
        </p:txBody>
      </p:sp>
      <p:sp>
        <p:nvSpPr>
          <p:cNvPr id="3" name="Content Placeholder 2">
            <a:extLst>
              <a:ext uri="{FF2B5EF4-FFF2-40B4-BE49-F238E27FC236}">
                <a16:creationId xmlns:a16="http://schemas.microsoft.com/office/drawing/2014/main" id="{0C739AD2-FB6E-BFF1-AA65-D6F591E67850}"/>
              </a:ext>
            </a:extLst>
          </p:cNvPr>
          <p:cNvSpPr>
            <a:spLocks noGrp="1"/>
          </p:cNvSpPr>
          <p:nvPr>
            <p:ph idx="1"/>
          </p:nvPr>
        </p:nvSpPr>
        <p:spPr>
          <a:xfrm>
            <a:off x="345440" y="946613"/>
            <a:ext cx="11694160" cy="5791200"/>
          </a:xfrm>
        </p:spPr>
        <p:txBody>
          <a:bodyPr>
            <a:noAutofit/>
          </a:bodyPr>
          <a:lstStyle/>
          <a:p>
            <a:r>
              <a:rPr lang="en-US" sz="1400" b="1" dirty="0"/>
              <a:t>According to Cremation workers  3300, Chand Joshi 5000, eye-witness account 8000.</a:t>
            </a:r>
          </a:p>
          <a:p>
            <a:endParaRPr lang="en-US" sz="1600" b="1" dirty="0"/>
          </a:p>
          <a:p>
            <a:r>
              <a:rPr lang="en-US" sz="1600" b="1" dirty="0"/>
              <a:t>Number of Sikh crowds from Amritsar and Gurdaspur killed by troops 10,000 to 30,000.</a:t>
            </a:r>
          </a:p>
          <a:p>
            <a:endParaRPr lang="en-US" sz="1600" b="1" dirty="0"/>
          </a:p>
          <a:p>
            <a:r>
              <a:rPr lang="en-US" sz="1600" b="1" dirty="0"/>
              <a:t>According to White </a:t>
            </a:r>
            <a:r>
              <a:rPr lang="en-US" sz="1600" b="1" dirty="0" err="1"/>
              <a:t>Papter</a:t>
            </a:r>
            <a:r>
              <a:rPr lang="en-US" sz="1600" b="1" dirty="0"/>
              <a:t>, of the 42 Gurdwaras raided, 2,000 were killed. </a:t>
            </a:r>
          </a:p>
          <a:p>
            <a:endParaRPr lang="en-US" sz="1600" b="1" dirty="0"/>
          </a:p>
          <a:p>
            <a:r>
              <a:rPr lang="en-US" sz="1600" b="1" dirty="0"/>
              <a:t>Helicopters shot Sikhs coming out of their houses in defiance of curfew .100,000 to 120,000 Sikhs died in 5 days, June 3</a:t>
            </a:r>
            <a:r>
              <a:rPr lang="en-US" sz="1600" b="1" baseline="30000" dirty="0"/>
              <a:t>rd</a:t>
            </a:r>
            <a:r>
              <a:rPr lang="en-US" sz="1600" b="1" dirty="0"/>
              <a:t> – 7</a:t>
            </a:r>
            <a:r>
              <a:rPr lang="en-US" sz="1600" b="1" baseline="30000" dirty="0"/>
              <a:t>th</a:t>
            </a:r>
            <a:r>
              <a:rPr lang="en-US" sz="1600" b="1" dirty="0"/>
              <a:t>.</a:t>
            </a:r>
          </a:p>
          <a:p>
            <a:endParaRPr lang="en-US" sz="1600" b="1" dirty="0"/>
          </a:p>
          <a:p>
            <a:r>
              <a:rPr lang="en-US" sz="1600" b="1" dirty="0"/>
              <a:t>In 4 - 6 weeks of Operation Woodrose, 100,000 youth were taken into custody. Those wearing Kesri turban were shot at.</a:t>
            </a:r>
          </a:p>
          <a:p>
            <a:endParaRPr lang="en-US" sz="1600" b="1" dirty="0"/>
          </a:p>
          <a:p>
            <a:r>
              <a:rPr lang="en-US" sz="1600" b="1" dirty="0"/>
              <a:t>Armed forces death at 35%  of an army division i.e. at 5600</a:t>
            </a:r>
            <a:r>
              <a:rPr lang="en-US" sz="1600" b="1" i="1" dirty="0"/>
              <a:t>.( Ved Marwah)</a:t>
            </a:r>
          </a:p>
          <a:p>
            <a:endParaRPr lang="en-US" sz="1600" b="1" dirty="0">
              <a:solidFill>
                <a:schemeClr val="tx1">
                  <a:lumMod val="85000"/>
                  <a:lumOff val="15000"/>
                </a:schemeClr>
              </a:solidFill>
            </a:endParaRPr>
          </a:p>
          <a:p>
            <a:r>
              <a:rPr lang="en-US" sz="1600" b="1" dirty="0">
                <a:solidFill>
                  <a:schemeClr val="tx1">
                    <a:lumMod val="85000"/>
                    <a:lumOff val="15000"/>
                  </a:schemeClr>
                </a:solidFill>
              </a:rPr>
              <a:t>4,000 Sikh soldiers deserted.</a:t>
            </a:r>
          </a:p>
          <a:p>
            <a:endParaRPr lang="en-US" sz="1600" b="1" i="1" dirty="0">
              <a:solidFill>
                <a:schemeClr val="tx1">
                  <a:lumMod val="85000"/>
                  <a:lumOff val="15000"/>
                </a:schemeClr>
              </a:solidFill>
            </a:endParaRPr>
          </a:p>
          <a:p>
            <a:r>
              <a:rPr lang="en-US" sz="1600" b="1" dirty="0">
                <a:solidFill>
                  <a:schemeClr val="tx1">
                    <a:lumMod val="85000"/>
                    <a:lumOff val="15000"/>
                  </a:schemeClr>
                </a:solidFill>
              </a:rPr>
              <a:t>Operation Blue Star and following 10 years 1.0 to 1.2 million Sikhs died. S. Jaswant Singh Khalra was able to dig the list of 25,000 killed by police in fake encounters. He was also killed by police.</a:t>
            </a:r>
          </a:p>
        </p:txBody>
      </p:sp>
    </p:spTree>
    <p:extLst>
      <p:ext uri="{BB962C8B-B14F-4D97-AF65-F5344CB8AC3E}">
        <p14:creationId xmlns:p14="http://schemas.microsoft.com/office/powerpoint/2010/main" val="33090653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201F-88A3-6A7A-EAE4-8D0145D585E9}"/>
              </a:ext>
            </a:extLst>
          </p:cNvPr>
          <p:cNvSpPr>
            <a:spLocks noGrp="1"/>
          </p:cNvSpPr>
          <p:nvPr>
            <p:ph type="title"/>
          </p:nvPr>
        </p:nvSpPr>
        <p:spPr>
          <a:xfrm>
            <a:off x="462280" y="18255"/>
            <a:ext cx="10515600" cy="1325563"/>
          </a:xfrm>
        </p:spPr>
        <p:txBody>
          <a:bodyPr/>
          <a:lstStyle/>
          <a:p>
            <a:r>
              <a:rPr lang="en-US" dirty="0"/>
              <a:t>Conclusion</a:t>
            </a:r>
          </a:p>
        </p:txBody>
      </p:sp>
      <p:sp>
        <p:nvSpPr>
          <p:cNvPr id="3" name="Content Placeholder 2">
            <a:extLst>
              <a:ext uri="{FF2B5EF4-FFF2-40B4-BE49-F238E27FC236}">
                <a16:creationId xmlns:a16="http://schemas.microsoft.com/office/drawing/2014/main" id="{CC83036F-C164-BEBB-E13E-F0711191561F}"/>
              </a:ext>
            </a:extLst>
          </p:cNvPr>
          <p:cNvSpPr>
            <a:spLocks noGrp="1"/>
          </p:cNvSpPr>
          <p:nvPr>
            <p:ph idx="1"/>
          </p:nvPr>
        </p:nvSpPr>
        <p:spPr>
          <a:xfrm>
            <a:off x="462280" y="1178560"/>
            <a:ext cx="11557000" cy="5577840"/>
          </a:xfrm>
        </p:spPr>
        <p:txBody>
          <a:bodyPr/>
          <a:lstStyle/>
          <a:p>
            <a:r>
              <a:rPr lang="en-US" dirty="0"/>
              <a:t>1. Prime minister of India, Indira Gandhi was directly responsible for Sikh Genocide of June 1984. She orchestrated the plan, and she carried out the plan ruthlessly without any regard to human life. Sikhs were killed only because they were Sikhs. </a:t>
            </a:r>
          </a:p>
          <a:p>
            <a:endParaRPr lang="en-US" dirty="0"/>
          </a:p>
          <a:p>
            <a:r>
              <a:rPr lang="en-US" dirty="0"/>
              <a:t>2. Sant Jarnail Singh Bhinderawale was made scape goat. He was not even in the Golden Temple when Operation Blue Star was planned and put in place. </a:t>
            </a:r>
          </a:p>
          <a:p>
            <a:endParaRPr lang="en-US" dirty="0"/>
          </a:p>
          <a:p>
            <a:r>
              <a:rPr lang="en-US" dirty="0"/>
              <a:t>3. Sant Jarnail Singh Bhinderawale had no criminal record. No warrant was issued against him. SGPC was never asked that he should be handed over to the authorities. </a:t>
            </a:r>
          </a:p>
        </p:txBody>
      </p:sp>
    </p:spTree>
    <p:extLst>
      <p:ext uri="{BB962C8B-B14F-4D97-AF65-F5344CB8AC3E}">
        <p14:creationId xmlns:p14="http://schemas.microsoft.com/office/powerpoint/2010/main" val="18244140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4D2F4-28AB-9012-6BD4-AFEFACF26A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634732-6668-B133-45AC-F7A5ACE783B0}"/>
              </a:ext>
            </a:extLst>
          </p:cNvPr>
          <p:cNvSpPr>
            <a:spLocks noGrp="1"/>
          </p:cNvSpPr>
          <p:nvPr>
            <p:ph type="title"/>
          </p:nvPr>
        </p:nvSpPr>
        <p:spPr>
          <a:xfrm>
            <a:off x="838200" y="365126"/>
            <a:ext cx="10515600" cy="560850"/>
          </a:xfrm>
        </p:spPr>
        <p:txBody>
          <a:bodyPr>
            <a:normAutofit fontScale="90000"/>
          </a:bodyPr>
          <a:lstStyle/>
          <a:p>
            <a:r>
              <a:rPr lang="en-US" u="sng" dirty="0"/>
              <a:t>Tanks Used to Attack </a:t>
            </a:r>
            <a:r>
              <a:rPr lang="en-US" u="sng" dirty="0" err="1"/>
              <a:t>Akak</a:t>
            </a:r>
            <a:r>
              <a:rPr lang="en-US" u="sng" dirty="0"/>
              <a:t> Takhat</a:t>
            </a:r>
          </a:p>
        </p:txBody>
      </p:sp>
      <p:pic>
        <p:nvPicPr>
          <p:cNvPr id="9" name="VIDEO-2024-10-06-17-49-06">
            <a:hlinkClick r:id="" action="ppaction://media"/>
            <a:extLst>
              <a:ext uri="{FF2B5EF4-FFF2-40B4-BE49-F238E27FC236}">
                <a16:creationId xmlns:a16="http://schemas.microsoft.com/office/drawing/2014/main" id="{3ACE9687-60F3-6374-F1EE-0FA22B70673B}"/>
              </a:ext>
            </a:extLst>
          </p:cNvPr>
          <p:cNvPicPr>
            <a:picLocks noGrp="1" noChangeAspect="1"/>
          </p:cNvPicPr>
          <p:nvPr>
            <p:ph idx="1"/>
            <a:videoFile r:link="rId1"/>
            <p:extLst>
              <p:ext uri="{DAA4B4D4-6D71-4841-9C94-3DE7FCFB9230}">
                <p14:media xmlns:p14="http://schemas.microsoft.com/office/powerpoint/2010/main" r:embed="rId2">
                  <p14:trim st="6138"/>
                </p14:media>
              </p:ext>
            </p:extLst>
          </p:nvPr>
        </p:nvPicPr>
        <p:blipFill>
          <a:blip r:embed="rId4"/>
          <a:stretch>
            <a:fillRect/>
          </a:stretch>
        </p:blipFill>
        <p:spPr>
          <a:xfrm>
            <a:off x="1531143" y="1041400"/>
            <a:ext cx="9129713" cy="5135563"/>
          </a:xfrm>
        </p:spPr>
      </p:pic>
    </p:spTree>
    <p:extLst>
      <p:ext uri="{BB962C8B-B14F-4D97-AF65-F5344CB8AC3E}">
        <p14:creationId xmlns:p14="http://schemas.microsoft.com/office/powerpoint/2010/main" val="3886694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1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9FCA8-A0F0-129D-8768-CD2208D838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341C57-4A5F-4975-066D-17ADE3060385}"/>
              </a:ext>
            </a:extLst>
          </p:cNvPr>
          <p:cNvSpPr>
            <a:spLocks noGrp="1"/>
          </p:cNvSpPr>
          <p:nvPr>
            <p:ph type="title"/>
          </p:nvPr>
        </p:nvSpPr>
        <p:spPr>
          <a:xfrm>
            <a:off x="838200" y="365126"/>
            <a:ext cx="10515600" cy="560850"/>
          </a:xfrm>
        </p:spPr>
        <p:txBody>
          <a:bodyPr>
            <a:normAutofit fontScale="90000"/>
          </a:bodyPr>
          <a:lstStyle/>
          <a:p>
            <a:r>
              <a:rPr lang="en-US" u="sng" dirty="0"/>
              <a:t>General Brar</a:t>
            </a:r>
          </a:p>
        </p:txBody>
      </p:sp>
      <p:pic>
        <p:nvPicPr>
          <p:cNvPr id="5" name="Content Placeholder 4" descr="A group of men in military uniforms&#10;&#10;Description automatically generated">
            <a:extLst>
              <a:ext uri="{FF2B5EF4-FFF2-40B4-BE49-F238E27FC236}">
                <a16:creationId xmlns:a16="http://schemas.microsoft.com/office/drawing/2014/main" id="{1075C3C7-9F7D-AB14-BD73-5897744BB5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1055" y="1041400"/>
            <a:ext cx="9129889" cy="5135563"/>
          </a:xfrm>
        </p:spPr>
      </p:pic>
    </p:spTree>
    <p:extLst>
      <p:ext uri="{BB962C8B-B14F-4D97-AF65-F5344CB8AC3E}">
        <p14:creationId xmlns:p14="http://schemas.microsoft.com/office/powerpoint/2010/main" val="5597865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7F30BE-146F-5E58-0F2F-B604711BCA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AF646B-56CF-F5A8-5897-CF7EABC420FC}"/>
              </a:ext>
            </a:extLst>
          </p:cNvPr>
          <p:cNvSpPr>
            <a:spLocks noGrp="1"/>
          </p:cNvSpPr>
          <p:nvPr>
            <p:ph type="title"/>
          </p:nvPr>
        </p:nvSpPr>
        <p:spPr>
          <a:xfrm>
            <a:off x="264160" y="285271"/>
            <a:ext cx="11089640" cy="804056"/>
          </a:xfrm>
        </p:spPr>
        <p:txBody>
          <a:bodyPr>
            <a:normAutofit fontScale="90000"/>
          </a:bodyPr>
          <a:lstStyle/>
          <a:p>
            <a:r>
              <a:rPr lang="en-US" u="sng" dirty="0"/>
              <a:t>Indian Soldiers Firing at The Sikhs in Golden Temple</a:t>
            </a:r>
          </a:p>
        </p:txBody>
      </p:sp>
      <p:pic>
        <p:nvPicPr>
          <p:cNvPr id="5" name="Content Placeholder 4" descr="Soldiers in uniform holding an object&#10;&#10;Description automatically generated">
            <a:extLst>
              <a:ext uri="{FF2B5EF4-FFF2-40B4-BE49-F238E27FC236}">
                <a16:creationId xmlns:a16="http://schemas.microsoft.com/office/drawing/2014/main" id="{F92DF1B3-3B24-FD4D-97FE-FABFB5F989F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42738" y="1089327"/>
            <a:ext cx="8306524" cy="5648436"/>
          </a:xfrm>
        </p:spPr>
      </p:pic>
    </p:spTree>
    <p:extLst>
      <p:ext uri="{BB962C8B-B14F-4D97-AF65-F5344CB8AC3E}">
        <p14:creationId xmlns:p14="http://schemas.microsoft.com/office/powerpoint/2010/main" val="3033333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2DD63-CFA5-150C-93A5-D85C7F9827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DA117F-64D9-4EC8-A593-C91ED829BFF9}"/>
              </a:ext>
            </a:extLst>
          </p:cNvPr>
          <p:cNvSpPr>
            <a:spLocks noGrp="1"/>
          </p:cNvSpPr>
          <p:nvPr>
            <p:ph type="title"/>
          </p:nvPr>
        </p:nvSpPr>
        <p:spPr>
          <a:xfrm>
            <a:off x="838200" y="365126"/>
            <a:ext cx="10515600" cy="560850"/>
          </a:xfrm>
        </p:spPr>
        <p:txBody>
          <a:bodyPr>
            <a:normAutofit fontScale="90000"/>
          </a:bodyPr>
          <a:lstStyle/>
          <a:p>
            <a:r>
              <a:rPr lang="en-US" u="sng" dirty="0"/>
              <a:t>Sharp Shooters</a:t>
            </a:r>
          </a:p>
        </p:txBody>
      </p:sp>
      <p:pic>
        <p:nvPicPr>
          <p:cNvPr id="5" name="Content Placeholder 4" descr="A group of men sitting on a hill&#10;&#10;Description automatically generated">
            <a:extLst>
              <a:ext uri="{FF2B5EF4-FFF2-40B4-BE49-F238E27FC236}">
                <a16:creationId xmlns:a16="http://schemas.microsoft.com/office/drawing/2014/main" id="{32E430C4-7E51-6E83-F14B-F51107CEE44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1778" y="1099187"/>
            <a:ext cx="8428444" cy="5529059"/>
          </a:xfrm>
        </p:spPr>
      </p:pic>
    </p:spTree>
    <p:extLst>
      <p:ext uri="{BB962C8B-B14F-4D97-AF65-F5344CB8AC3E}">
        <p14:creationId xmlns:p14="http://schemas.microsoft.com/office/powerpoint/2010/main" val="23646208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4D30C-FB60-0D91-94FA-97DD0E587D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F15A80-7086-3746-4C19-6E1148DF376D}"/>
              </a:ext>
            </a:extLst>
          </p:cNvPr>
          <p:cNvSpPr>
            <a:spLocks noGrp="1"/>
          </p:cNvSpPr>
          <p:nvPr>
            <p:ph type="title"/>
          </p:nvPr>
        </p:nvSpPr>
        <p:spPr>
          <a:xfrm>
            <a:off x="838200" y="365126"/>
            <a:ext cx="10515600" cy="560850"/>
          </a:xfrm>
        </p:spPr>
        <p:txBody>
          <a:bodyPr>
            <a:normAutofit fontScale="90000"/>
          </a:bodyPr>
          <a:lstStyle/>
          <a:p>
            <a:r>
              <a:rPr lang="en-US" u="sng" dirty="0"/>
              <a:t>Destruction Goes On</a:t>
            </a:r>
          </a:p>
        </p:txBody>
      </p:sp>
      <p:pic>
        <p:nvPicPr>
          <p:cNvPr id="5" name="Content Placeholder 4" descr="A brick wall with sandbags on it&#10;&#10;Description automatically generated">
            <a:extLst>
              <a:ext uri="{FF2B5EF4-FFF2-40B4-BE49-F238E27FC236}">
                <a16:creationId xmlns:a16="http://schemas.microsoft.com/office/drawing/2014/main" id="{BA0A63B7-488A-8C5B-DBC0-E17FEE2A1FD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2801" y="1144820"/>
            <a:ext cx="8766398" cy="5348054"/>
          </a:xfrm>
        </p:spPr>
      </p:pic>
    </p:spTree>
    <p:extLst>
      <p:ext uri="{BB962C8B-B14F-4D97-AF65-F5344CB8AC3E}">
        <p14:creationId xmlns:p14="http://schemas.microsoft.com/office/powerpoint/2010/main" val="21249731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0C408-B9E0-439F-92D6-391FC9828C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9D2646-28FD-F4C6-0045-357A84E48FDB}"/>
              </a:ext>
            </a:extLst>
          </p:cNvPr>
          <p:cNvSpPr>
            <a:spLocks noGrp="1"/>
          </p:cNvSpPr>
          <p:nvPr>
            <p:ph type="title"/>
          </p:nvPr>
        </p:nvSpPr>
        <p:spPr>
          <a:xfrm>
            <a:off x="838200" y="365126"/>
            <a:ext cx="10515600" cy="560850"/>
          </a:xfrm>
        </p:spPr>
        <p:txBody>
          <a:bodyPr>
            <a:normAutofit fontScale="90000"/>
          </a:bodyPr>
          <a:lstStyle/>
          <a:p>
            <a:r>
              <a:rPr lang="en-US" u="sng" dirty="0"/>
              <a:t>Destruction by Tanks</a:t>
            </a:r>
          </a:p>
        </p:txBody>
      </p:sp>
      <p:pic>
        <p:nvPicPr>
          <p:cNvPr id="5" name="Content Placeholder 4" descr="A building that has been destroyed&#10;&#10;Description automatically generated">
            <a:extLst>
              <a:ext uri="{FF2B5EF4-FFF2-40B4-BE49-F238E27FC236}">
                <a16:creationId xmlns:a16="http://schemas.microsoft.com/office/drawing/2014/main" id="{D1832B53-BFBD-F976-CD28-404F9CAE899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0115" y="1050103"/>
            <a:ext cx="8431770" cy="5615558"/>
          </a:xfrm>
        </p:spPr>
      </p:pic>
    </p:spTree>
    <p:extLst>
      <p:ext uri="{BB962C8B-B14F-4D97-AF65-F5344CB8AC3E}">
        <p14:creationId xmlns:p14="http://schemas.microsoft.com/office/powerpoint/2010/main" val="36683511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1486A-B502-4281-488C-D7D1F81CF3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A2E984-8CE3-C8D7-C6FB-9C58CCFD45C7}"/>
              </a:ext>
            </a:extLst>
          </p:cNvPr>
          <p:cNvSpPr>
            <a:spLocks noGrp="1"/>
          </p:cNvSpPr>
          <p:nvPr>
            <p:ph type="title"/>
          </p:nvPr>
        </p:nvSpPr>
        <p:spPr>
          <a:xfrm>
            <a:off x="838200" y="365126"/>
            <a:ext cx="10515600" cy="560850"/>
          </a:xfrm>
        </p:spPr>
        <p:txBody>
          <a:bodyPr>
            <a:normAutofit fontScale="90000"/>
          </a:bodyPr>
          <a:lstStyle/>
          <a:p>
            <a:r>
              <a:rPr lang="en-US" u="sng" dirty="0"/>
              <a:t>Destruction in Progress</a:t>
            </a:r>
          </a:p>
        </p:txBody>
      </p:sp>
      <p:pic>
        <p:nvPicPr>
          <p:cNvPr id="5" name="Content Placeholder 4" descr="A building with smoke coming out of it&#10;&#10;Description automatically generated">
            <a:extLst>
              <a:ext uri="{FF2B5EF4-FFF2-40B4-BE49-F238E27FC236}">
                <a16:creationId xmlns:a16="http://schemas.microsoft.com/office/drawing/2014/main" id="{7C1314C1-F7ED-2B4C-AC29-AF0F6426FD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06638" y="925976"/>
            <a:ext cx="7778723" cy="5761117"/>
          </a:xfrm>
        </p:spPr>
      </p:pic>
    </p:spTree>
    <p:extLst>
      <p:ext uri="{BB962C8B-B14F-4D97-AF65-F5344CB8AC3E}">
        <p14:creationId xmlns:p14="http://schemas.microsoft.com/office/powerpoint/2010/main" val="3504335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idx="1"/>
          </p:nvPr>
        </p:nvSpPr>
        <p:spPr>
          <a:xfrm>
            <a:off x="285751" y="2747682"/>
            <a:ext cx="12877799" cy="4970929"/>
          </a:xfrm>
          <a:solidFill>
            <a:schemeClr val="accent6">
              <a:lumMod val="40000"/>
              <a:lumOff val="60000"/>
            </a:schemeClr>
          </a:solidFill>
        </p:spPr>
        <p:txBody>
          <a:bodyPr>
            <a:noAutofit/>
          </a:bodyPr>
          <a:lstStyle/>
          <a:p>
            <a:pPr eaLnBrk="1" hangingPunct="1">
              <a:lnSpc>
                <a:spcPct val="80000"/>
              </a:lnSpc>
            </a:pPr>
            <a:r>
              <a:rPr lang="en-US" sz="2800" b="1" dirty="0"/>
              <a:t>Name:  </a:t>
            </a:r>
            <a:r>
              <a:rPr lang="en-US" sz="2800" dirty="0"/>
              <a:t>- ------------</a:t>
            </a:r>
          </a:p>
          <a:p>
            <a:pPr eaLnBrk="1" hangingPunct="1">
              <a:lnSpc>
                <a:spcPct val="80000"/>
              </a:lnSpc>
              <a:buFontTx/>
              <a:buNone/>
            </a:pPr>
            <a:r>
              <a:rPr lang="en-US" sz="2400" b="1" dirty="0"/>
              <a:t>NAAM</a:t>
            </a:r>
            <a:r>
              <a:rPr lang="en-US" sz="2400" dirty="0"/>
              <a:t> :  Neutral  Secular, non- specific</a:t>
            </a:r>
          </a:p>
          <a:p>
            <a:pPr eaLnBrk="1" hangingPunct="1">
              <a:lnSpc>
                <a:spcPct val="80000"/>
              </a:lnSpc>
              <a:buFontTx/>
              <a:buNone/>
            </a:pPr>
            <a:r>
              <a:rPr lang="en-US" sz="2400" b="1" dirty="0"/>
              <a:t>Specific:</a:t>
            </a:r>
            <a:r>
              <a:rPr lang="en-US" sz="2400" dirty="0"/>
              <a:t> Allah, Lord, God, Ram, Rahim, Krishan, Waheguru, Issa, Hari, Swami, </a:t>
            </a:r>
            <a:r>
              <a:rPr lang="en-US" sz="2400" dirty="0" err="1"/>
              <a:t>Kartar</a:t>
            </a:r>
            <a:r>
              <a:rPr lang="en-US" sz="2400" dirty="0"/>
              <a:t>, </a:t>
            </a:r>
            <a:r>
              <a:rPr lang="en-US" sz="2400" dirty="0" err="1"/>
              <a:t>Parmatma</a:t>
            </a:r>
            <a:r>
              <a:rPr lang="en-US" sz="2400" dirty="0"/>
              <a:t> </a:t>
            </a:r>
          </a:p>
          <a:p>
            <a:pPr eaLnBrk="1" hangingPunct="1">
              <a:lnSpc>
                <a:spcPct val="80000"/>
              </a:lnSpc>
              <a:buFontTx/>
              <a:buNone/>
            </a:pPr>
            <a:r>
              <a:rPr lang="en-US" sz="2400" dirty="0"/>
              <a:t>As there are thousands of languages, so there maybe thousand different names for the NAAM</a:t>
            </a:r>
          </a:p>
          <a:p>
            <a:pPr eaLnBrk="1" hangingPunct="1">
              <a:lnSpc>
                <a:spcPct val="80000"/>
              </a:lnSpc>
              <a:buFontTx/>
              <a:buNone/>
            </a:pPr>
            <a:r>
              <a:rPr lang="en-US" sz="2400" dirty="0"/>
              <a:t>“Those who have forgotten </a:t>
            </a:r>
            <a:r>
              <a:rPr lang="en-US" sz="2400" dirty="0" err="1"/>
              <a:t>Naam</a:t>
            </a:r>
            <a:r>
              <a:rPr lang="en-US" sz="2400" dirty="0"/>
              <a:t> are caught in duality. They putrefy and die and are consumed by the fire of desire.” SGGS 19</a:t>
            </a:r>
          </a:p>
          <a:p>
            <a:pPr eaLnBrk="1" hangingPunct="1">
              <a:lnSpc>
                <a:spcPct val="80000"/>
              </a:lnSpc>
              <a:buFontTx/>
              <a:buNone/>
            </a:pPr>
            <a:r>
              <a:rPr lang="en-US" sz="2400" dirty="0"/>
              <a:t>“When you meet a True Guru, you can discover Naam. One recognizes a True Guru meeting whom you discover Naam.” SGGS P. 72</a:t>
            </a:r>
          </a:p>
          <a:p>
            <a:pPr eaLnBrk="1" hangingPunct="1">
              <a:lnSpc>
                <a:spcPct val="80000"/>
              </a:lnSpc>
              <a:buFontTx/>
              <a:buNone/>
            </a:pPr>
            <a:endParaRPr lang="en-US" sz="2400" dirty="0"/>
          </a:p>
        </p:txBody>
      </p:sp>
      <p:sp>
        <p:nvSpPr>
          <p:cNvPr id="3074" name="Rectangle 2"/>
          <p:cNvSpPr>
            <a:spLocks noGrp="1" noChangeArrowheads="1"/>
          </p:cNvSpPr>
          <p:nvPr>
            <p:ph type="title"/>
          </p:nvPr>
        </p:nvSpPr>
        <p:spPr>
          <a:xfrm>
            <a:off x="430306" y="13447"/>
            <a:ext cx="13110881" cy="2743200"/>
          </a:xfrm>
          <a:solidFill>
            <a:srgbClr val="00B0F0"/>
          </a:solidFill>
        </p:spPr>
        <p:txBody>
          <a:bodyPr>
            <a:normAutofit/>
          </a:bodyPr>
          <a:lstStyle/>
          <a:p>
            <a:pPr eaLnBrk="1" hangingPunct="1">
              <a:lnSpc>
                <a:spcPct val="80000"/>
              </a:lnSpc>
              <a:buFontTx/>
              <a:buNone/>
            </a:pPr>
            <a:r>
              <a:rPr lang="en-US" sz="2700" dirty="0"/>
              <a:t>Why?</a:t>
            </a:r>
            <a:br>
              <a:rPr lang="en-US" sz="2700" dirty="0"/>
            </a:br>
            <a:r>
              <a:rPr lang="en-US" sz="2700" dirty="0"/>
              <a:t>Sectarian Knowledge is a social construct</a:t>
            </a:r>
            <a:br>
              <a:rPr lang="en-US" sz="2700" dirty="0"/>
            </a:br>
            <a:r>
              <a:rPr lang="en-US" sz="2700" dirty="0"/>
              <a:t> for Greed and Power that denies access</a:t>
            </a:r>
            <a:br>
              <a:rPr lang="en-US" sz="2700" dirty="0"/>
            </a:br>
            <a:r>
              <a:rPr lang="en-US" sz="2700" dirty="0"/>
              <a:t> to  human potential especially for </a:t>
            </a:r>
            <a:br>
              <a:rPr lang="en-US" sz="2700" dirty="0"/>
            </a:br>
            <a:r>
              <a:rPr lang="en-US" sz="2700" dirty="0"/>
              <a:t>the lowest of the lows.</a:t>
            </a:r>
            <a:endParaRPr lang="en-US" sz="5400" dirty="0"/>
          </a:p>
        </p:txBody>
      </p:sp>
      <p:pic>
        <p:nvPicPr>
          <p:cNvPr id="2" name="Picture 4" descr="Image result for ik onkar">
            <a:extLst>
              <a:ext uri="{FF2B5EF4-FFF2-40B4-BE49-F238E27FC236}">
                <a16:creationId xmlns:a16="http://schemas.microsoft.com/office/drawing/2014/main" id="{E35E0987-3681-10FB-0743-AAC2A61109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4176" y="190500"/>
            <a:ext cx="6236073" cy="2552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F2236-1681-3711-CC9E-B46E636AF1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621EBC-E4F9-2069-56E2-B57D8F771904}"/>
              </a:ext>
            </a:extLst>
          </p:cNvPr>
          <p:cNvSpPr>
            <a:spLocks noGrp="1"/>
          </p:cNvSpPr>
          <p:nvPr>
            <p:ph type="title"/>
          </p:nvPr>
        </p:nvSpPr>
        <p:spPr>
          <a:xfrm>
            <a:off x="838200" y="365126"/>
            <a:ext cx="10515600" cy="560850"/>
          </a:xfrm>
        </p:spPr>
        <p:txBody>
          <a:bodyPr>
            <a:normAutofit fontScale="90000"/>
          </a:bodyPr>
          <a:lstStyle/>
          <a:p>
            <a:r>
              <a:rPr lang="en-US" u="sng" dirty="0"/>
              <a:t>More Destruction</a:t>
            </a:r>
          </a:p>
        </p:txBody>
      </p:sp>
      <p:pic>
        <p:nvPicPr>
          <p:cNvPr id="5" name="Content Placeholder 4" descr="A building with domes and a bridge&#10;&#10;Description automatically generated with medium confidence">
            <a:extLst>
              <a:ext uri="{FF2B5EF4-FFF2-40B4-BE49-F238E27FC236}">
                <a16:creationId xmlns:a16="http://schemas.microsoft.com/office/drawing/2014/main" id="{5CF6FD3D-6C28-F33D-1474-D8E3CD6E58A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50849" y="1041400"/>
            <a:ext cx="7090301" cy="5135563"/>
          </a:xfrm>
        </p:spPr>
      </p:pic>
    </p:spTree>
    <p:extLst>
      <p:ext uri="{BB962C8B-B14F-4D97-AF65-F5344CB8AC3E}">
        <p14:creationId xmlns:p14="http://schemas.microsoft.com/office/powerpoint/2010/main" val="38107534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05EFD-4979-09A0-7F34-F4E956F3F1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060A94-800F-035E-A14F-2A315A7C3A08}"/>
              </a:ext>
            </a:extLst>
          </p:cNvPr>
          <p:cNvSpPr>
            <a:spLocks noGrp="1"/>
          </p:cNvSpPr>
          <p:nvPr>
            <p:ph type="title"/>
          </p:nvPr>
        </p:nvSpPr>
        <p:spPr>
          <a:xfrm>
            <a:off x="838200" y="365126"/>
            <a:ext cx="10515600" cy="560850"/>
          </a:xfrm>
        </p:spPr>
        <p:txBody>
          <a:bodyPr>
            <a:normAutofit fontScale="90000"/>
          </a:bodyPr>
          <a:lstStyle/>
          <a:p>
            <a:r>
              <a:rPr lang="en-US" u="sng" dirty="0"/>
              <a:t>Multiple Budlings Destroyed by Fire</a:t>
            </a:r>
          </a:p>
        </p:txBody>
      </p:sp>
      <p:pic>
        <p:nvPicPr>
          <p:cNvPr id="5" name="Content Placeholder 4" descr="A building with a dome on top&#10;&#10;Description automatically generated">
            <a:extLst>
              <a:ext uri="{FF2B5EF4-FFF2-40B4-BE49-F238E27FC236}">
                <a16:creationId xmlns:a16="http://schemas.microsoft.com/office/drawing/2014/main" id="{A1857F4E-9E28-7414-388C-CC85E5E55C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88418" y="1010920"/>
            <a:ext cx="7815164" cy="5639948"/>
          </a:xfrm>
        </p:spPr>
      </p:pic>
    </p:spTree>
    <p:extLst>
      <p:ext uri="{BB962C8B-B14F-4D97-AF65-F5344CB8AC3E}">
        <p14:creationId xmlns:p14="http://schemas.microsoft.com/office/powerpoint/2010/main" val="17413122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C14BD-24C3-9EC4-FF5F-4FCBE2A710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E73288-B092-3B48-59B5-41F9141502BE}"/>
              </a:ext>
            </a:extLst>
          </p:cNvPr>
          <p:cNvSpPr>
            <a:spLocks noGrp="1"/>
          </p:cNvSpPr>
          <p:nvPr>
            <p:ph type="title"/>
          </p:nvPr>
        </p:nvSpPr>
        <p:spPr>
          <a:xfrm>
            <a:off x="838200" y="365126"/>
            <a:ext cx="10515600" cy="560850"/>
          </a:xfrm>
        </p:spPr>
        <p:txBody>
          <a:bodyPr>
            <a:normAutofit fontScale="90000"/>
          </a:bodyPr>
          <a:lstStyle/>
          <a:p>
            <a:r>
              <a:rPr lang="en-US" u="sng" dirty="0"/>
              <a:t>Sikhs With Their Hands Tied Behind </a:t>
            </a:r>
          </a:p>
        </p:txBody>
      </p:sp>
      <p:pic>
        <p:nvPicPr>
          <p:cNvPr id="5" name="Content Placeholder 4" descr="A group of people standing around&#10;&#10;Description automatically generated">
            <a:extLst>
              <a:ext uri="{FF2B5EF4-FFF2-40B4-BE49-F238E27FC236}">
                <a16:creationId xmlns:a16="http://schemas.microsoft.com/office/drawing/2014/main" id="{82B8259B-E881-D267-BEC0-B6F1FD7E551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55800" y="1082607"/>
            <a:ext cx="8280400" cy="5514746"/>
          </a:xfrm>
        </p:spPr>
      </p:pic>
    </p:spTree>
    <p:extLst>
      <p:ext uri="{BB962C8B-B14F-4D97-AF65-F5344CB8AC3E}">
        <p14:creationId xmlns:p14="http://schemas.microsoft.com/office/powerpoint/2010/main" val="37927524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FC43D-333A-47B2-24C0-8647B0A984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96B2C1-7CEF-F7A5-4072-C11E0111EB58}"/>
              </a:ext>
            </a:extLst>
          </p:cNvPr>
          <p:cNvSpPr>
            <a:spLocks noGrp="1"/>
          </p:cNvSpPr>
          <p:nvPr>
            <p:ph type="title"/>
          </p:nvPr>
        </p:nvSpPr>
        <p:spPr>
          <a:xfrm>
            <a:off x="838200" y="365126"/>
            <a:ext cx="10515600" cy="560850"/>
          </a:xfrm>
        </p:spPr>
        <p:txBody>
          <a:bodyPr>
            <a:normAutofit fontScale="90000"/>
          </a:bodyPr>
          <a:lstStyle/>
          <a:p>
            <a:r>
              <a:rPr lang="en-US" u="sng" dirty="0"/>
              <a:t>Blood &amp; Bodies Everywhere</a:t>
            </a:r>
          </a:p>
        </p:txBody>
      </p:sp>
      <p:pic>
        <p:nvPicPr>
          <p:cNvPr id="5" name="Content Placeholder 4" descr="A group of soldiers in a hallway&#10;&#10;Description automatically generated">
            <a:extLst>
              <a:ext uri="{FF2B5EF4-FFF2-40B4-BE49-F238E27FC236}">
                <a16:creationId xmlns:a16="http://schemas.microsoft.com/office/drawing/2014/main" id="{05B5D154-FA53-389A-48D8-067C121386F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41852" y="1014958"/>
            <a:ext cx="8308296" cy="5741126"/>
          </a:xfrm>
        </p:spPr>
      </p:pic>
    </p:spTree>
    <p:extLst>
      <p:ext uri="{BB962C8B-B14F-4D97-AF65-F5344CB8AC3E}">
        <p14:creationId xmlns:p14="http://schemas.microsoft.com/office/powerpoint/2010/main" val="40306279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F2931-0A69-DDF1-90D5-374617552E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F8EB85-C557-2182-DD1E-7315D493FA66}"/>
              </a:ext>
            </a:extLst>
          </p:cNvPr>
          <p:cNvSpPr>
            <a:spLocks noGrp="1"/>
          </p:cNvSpPr>
          <p:nvPr>
            <p:ph type="title"/>
          </p:nvPr>
        </p:nvSpPr>
        <p:spPr>
          <a:xfrm>
            <a:off x="838200" y="365126"/>
            <a:ext cx="10515600" cy="560850"/>
          </a:xfrm>
        </p:spPr>
        <p:txBody>
          <a:bodyPr>
            <a:normAutofit fontScale="90000"/>
          </a:bodyPr>
          <a:lstStyle/>
          <a:p>
            <a:r>
              <a:rPr lang="en-US" dirty="0"/>
              <a:t>Sant Jarnail Singh </a:t>
            </a:r>
            <a:r>
              <a:rPr lang="en-US" dirty="0" err="1"/>
              <a:t>Bhinderwale</a:t>
            </a:r>
            <a:r>
              <a:rPr lang="en-US" dirty="0"/>
              <a:t>?</a:t>
            </a:r>
            <a:endParaRPr lang="en-US" u="sng" dirty="0"/>
          </a:p>
        </p:txBody>
      </p:sp>
      <p:pic>
        <p:nvPicPr>
          <p:cNvPr id="5" name="Content Placeholder 4" descr="A person lying on a floor&#10;&#10;Description automatically generated">
            <a:extLst>
              <a:ext uri="{FF2B5EF4-FFF2-40B4-BE49-F238E27FC236}">
                <a16:creationId xmlns:a16="http://schemas.microsoft.com/office/drawing/2014/main" id="{67688713-ABB3-4581-BB90-4E9C64B0770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5486" y="1045941"/>
            <a:ext cx="8901028" cy="5518638"/>
          </a:xfrm>
        </p:spPr>
      </p:pic>
    </p:spTree>
    <p:extLst>
      <p:ext uri="{BB962C8B-B14F-4D97-AF65-F5344CB8AC3E}">
        <p14:creationId xmlns:p14="http://schemas.microsoft.com/office/powerpoint/2010/main" val="33590736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93E19-9CB1-E729-0AF3-3AFEB022C60A}"/>
              </a:ext>
            </a:extLst>
          </p:cNvPr>
          <p:cNvSpPr>
            <a:spLocks noGrp="1"/>
          </p:cNvSpPr>
          <p:nvPr>
            <p:ph type="title"/>
          </p:nvPr>
        </p:nvSpPr>
        <p:spPr>
          <a:xfrm>
            <a:off x="226603" y="51707"/>
            <a:ext cx="10515600" cy="1325563"/>
          </a:xfrm>
        </p:spPr>
        <p:txBody>
          <a:bodyPr/>
          <a:lstStyle/>
          <a:p>
            <a:r>
              <a:rPr lang="en-US" dirty="0"/>
              <a:t>Sant Jarnail Singh </a:t>
            </a:r>
            <a:r>
              <a:rPr lang="en-US" dirty="0" err="1"/>
              <a:t>Bhinderwale</a:t>
            </a:r>
            <a:r>
              <a:rPr lang="en-US" dirty="0"/>
              <a:t>?</a:t>
            </a:r>
          </a:p>
        </p:txBody>
      </p:sp>
      <p:pic>
        <p:nvPicPr>
          <p:cNvPr id="5" name="Content Placeholder 4" descr="A person in a white dress&#10;&#10;Description automatically generated">
            <a:extLst>
              <a:ext uri="{FF2B5EF4-FFF2-40B4-BE49-F238E27FC236}">
                <a16:creationId xmlns:a16="http://schemas.microsoft.com/office/drawing/2014/main" id="{87113C31-B891-8C4F-F99F-293256FE6E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2731497" y="-473185"/>
            <a:ext cx="5505812" cy="8809301"/>
          </a:xfrm>
        </p:spPr>
      </p:pic>
    </p:spTree>
    <p:extLst>
      <p:ext uri="{BB962C8B-B14F-4D97-AF65-F5344CB8AC3E}">
        <p14:creationId xmlns:p14="http://schemas.microsoft.com/office/powerpoint/2010/main" val="35409870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96B84-E00B-45A9-78F9-8907E0AF05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5E9CD1-4E45-DBFC-644E-0D89F2811D80}"/>
              </a:ext>
            </a:extLst>
          </p:cNvPr>
          <p:cNvSpPr>
            <a:spLocks noGrp="1"/>
          </p:cNvSpPr>
          <p:nvPr>
            <p:ph type="title"/>
          </p:nvPr>
        </p:nvSpPr>
        <p:spPr>
          <a:xfrm>
            <a:off x="838200" y="365126"/>
            <a:ext cx="10515600" cy="560850"/>
          </a:xfrm>
        </p:spPr>
        <p:txBody>
          <a:bodyPr>
            <a:normAutofit fontScale="90000"/>
          </a:bodyPr>
          <a:lstStyle/>
          <a:p>
            <a:r>
              <a:rPr lang="en-US" u="sng" dirty="0"/>
              <a:t>General </a:t>
            </a:r>
            <a:r>
              <a:rPr lang="en-US" u="sng" dirty="0" err="1"/>
              <a:t>Shubeg</a:t>
            </a:r>
            <a:r>
              <a:rPr lang="en-US" u="sng" dirty="0"/>
              <a:t> Singh</a:t>
            </a:r>
          </a:p>
        </p:txBody>
      </p:sp>
      <p:pic>
        <p:nvPicPr>
          <p:cNvPr id="5" name="Content Placeholder 4" descr="A person lying on the ground&#10;&#10;Description automatically generated">
            <a:extLst>
              <a:ext uri="{FF2B5EF4-FFF2-40B4-BE49-F238E27FC236}">
                <a16:creationId xmlns:a16="http://schemas.microsoft.com/office/drawing/2014/main" id="{8E495DD8-D677-5808-2E98-E2EC03250A8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32017" y="925976"/>
            <a:ext cx="8727965" cy="5804098"/>
          </a:xfrm>
        </p:spPr>
      </p:pic>
    </p:spTree>
    <p:extLst>
      <p:ext uri="{BB962C8B-B14F-4D97-AF65-F5344CB8AC3E}">
        <p14:creationId xmlns:p14="http://schemas.microsoft.com/office/powerpoint/2010/main" val="1603939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4C617-2C3A-7093-A621-204B5786B1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DBFCA5-569C-ED45-4256-EC6053AC2860}"/>
              </a:ext>
            </a:extLst>
          </p:cNvPr>
          <p:cNvSpPr>
            <a:spLocks noGrp="1"/>
          </p:cNvSpPr>
          <p:nvPr>
            <p:ph type="title"/>
          </p:nvPr>
        </p:nvSpPr>
        <p:spPr>
          <a:xfrm>
            <a:off x="838200" y="365126"/>
            <a:ext cx="10515600" cy="560850"/>
          </a:xfrm>
        </p:spPr>
        <p:txBody>
          <a:bodyPr>
            <a:normAutofit fontScale="90000"/>
          </a:bodyPr>
          <a:lstStyle/>
          <a:p>
            <a:r>
              <a:rPr lang="en-US" u="sng" dirty="0"/>
              <a:t>Victims Of Indira’s Army and Police</a:t>
            </a:r>
          </a:p>
        </p:txBody>
      </p:sp>
      <p:pic>
        <p:nvPicPr>
          <p:cNvPr id="7" name="Content Placeholder 6" descr="A group of people gathered around a coffin&#10;&#10;Description automatically generated">
            <a:extLst>
              <a:ext uri="{FF2B5EF4-FFF2-40B4-BE49-F238E27FC236}">
                <a16:creationId xmlns:a16="http://schemas.microsoft.com/office/drawing/2014/main" id="{28CFE0D8-C47E-F26A-D1D0-4F72BA8FB9E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80284" y="1035794"/>
            <a:ext cx="7831431" cy="5619051"/>
          </a:xfrm>
        </p:spPr>
      </p:pic>
    </p:spTree>
    <p:extLst>
      <p:ext uri="{BB962C8B-B14F-4D97-AF65-F5344CB8AC3E}">
        <p14:creationId xmlns:p14="http://schemas.microsoft.com/office/powerpoint/2010/main" val="2913135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D2F47-F753-5793-DA29-4404D1A598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D795C9-ABB6-77E3-618C-62944FCEFED8}"/>
              </a:ext>
            </a:extLst>
          </p:cNvPr>
          <p:cNvSpPr>
            <a:spLocks noGrp="1"/>
          </p:cNvSpPr>
          <p:nvPr>
            <p:ph type="title"/>
          </p:nvPr>
        </p:nvSpPr>
        <p:spPr>
          <a:xfrm>
            <a:off x="838200" y="365126"/>
            <a:ext cx="10515600" cy="560850"/>
          </a:xfrm>
        </p:spPr>
        <p:txBody>
          <a:bodyPr>
            <a:normAutofit fontScale="90000"/>
          </a:bodyPr>
          <a:lstStyle/>
          <a:p>
            <a:r>
              <a:rPr lang="en-US" u="sng" dirty="0"/>
              <a:t>More Victims</a:t>
            </a:r>
          </a:p>
        </p:txBody>
      </p:sp>
      <p:pic>
        <p:nvPicPr>
          <p:cNvPr id="5" name="Content Placeholder 4" descr="Several people lying on the floor&#10;&#10;Description automatically generated">
            <a:extLst>
              <a:ext uri="{FF2B5EF4-FFF2-40B4-BE49-F238E27FC236}">
                <a16:creationId xmlns:a16="http://schemas.microsoft.com/office/drawing/2014/main" id="{F62D024F-FE1A-399F-925D-1BBBE439907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84501" y="1148238"/>
            <a:ext cx="3871899" cy="5221436"/>
          </a:xfrm>
        </p:spPr>
      </p:pic>
    </p:spTree>
    <p:extLst>
      <p:ext uri="{BB962C8B-B14F-4D97-AF65-F5344CB8AC3E}">
        <p14:creationId xmlns:p14="http://schemas.microsoft.com/office/powerpoint/2010/main" val="22974511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9D968-0DB3-4BC0-4072-C9A6D83030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107A74-89BD-AE2F-CC04-55FF020FB0E1}"/>
              </a:ext>
            </a:extLst>
          </p:cNvPr>
          <p:cNvSpPr>
            <a:spLocks noGrp="1"/>
          </p:cNvSpPr>
          <p:nvPr>
            <p:ph type="title"/>
          </p:nvPr>
        </p:nvSpPr>
        <p:spPr>
          <a:xfrm>
            <a:off x="838200" y="365126"/>
            <a:ext cx="10515600" cy="560850"/>
          </a:xfrm>
        </p:spPr>
        <p:txBody>
          <a:bodyPr>
            <a:normAutofit fontScale="90000"/>
          </a:bodyPr>
          <a:lstStyle/>
          <a:p>
            <a:r>
              <a:rPr lang="en-US" u="sng" dirty="0"/>
              <a:t>A Family Murdered</a:t>
            </a:r>
          </a:p>
        </p:txBody>
      </p:sp>
      <p:pic>
        <p:nvPicPr>
          <p:cNvPr id="5" name="Content Placeholder 4" descr="A collage of images of people lying on the floor&#10;&#10;Description automatically generated">
            <a:extLst>
              <a:ext uri="{FF2B5EF4-FFF2-40B4-BE49-F238E27FC236}">
                <a16:creationId xmlns:a16="http://schemas.microsoft.com/office/drawing/2014/main" id="{EFE7BCB1-FF3D-C06C-0557-299F25E840D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92879" y="1041400"/>
            <a:ext cx="8006241" cy="5135563"/>
          </a:xfrm>
        </p:spPr>
      </p:pic>
    </p:spTree>
    <p:extLst>
      <p:ext uri="{BB962C8B-B14F-4D97-AF65-F5344CB8AC3E}">
        <p14:creationId xmlns:p14="http://schemas.microsoft.com/office/powerpoint/2010/main" val="2821535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7C3C2D0-A48F-4A6F-9C7D-888E9DFE64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25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0" name="Group 9">
            <a:extLst>
              <a:ext uri="{FF2B5EF4-FFF2-40B4-BE49-F238E27FC236}">
                <a16:creationId xmlns:a16="http://schemas.microsoft.com/office/drawing/2014/main" id="{7921D173-6284-4FAE-A99F-43ECD7FF27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90" y="-1"/>
            <a:ext cx="13741680" cy="6858000"/>
            <a:chOff x="-6214" y="-1"/>
            <a:chExt cx="12214827" cy="6858000"/>
          </a:xfrm>
        </p:grpSpPr>
        <p:cxnSp>
          <p:nvCxnSpPr>
            <p:cNvPr id="11" name="Straight Connector 10">
              <a:extLst>
                <a:ext uri="{FF2B5EF4-FFF2-40B4-BE49-F238E27FC236}">
                  <a16:creationId xmlns:a16="http://schemas.microsoft.com/office/drawing/2014/main" id="{DA9BF565-BBEE-48F0-A1FA-F4E6BB25894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92AA7AD-BC24-422C-941E-17CA67C9EA2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5DE6859-3F3B-4967-BE7C-4A9E51DAE6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15A87A1-CACC-4A2A-B78D-D40C6B33B36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F779A3D-92DA-4F31-8FB7-B1C987E90EC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D9AF05A-8ABD-47E9-BDF0-8FE84C30CA7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C9C4168-16CE-49DB-9A25-7046068DC75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89829A5-43FD-42B2-ACDC-656339BF9E7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A5CDD6A-F295-4FA4-9A8E-84EF71D4BD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3D87361-C476-4621-86D8-7A4AAB077D2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B28A1C1-067C-40F1-9DBD-7A29C86813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32EEEDA-3682-432F-8AF6-64C9861C438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55A0942-89D9-4008-B705-D394677DB81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F9F9EC0-3407-45D7-8140-44300FDEC7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80E820B-BF53-4C96-8E7F-0E84A2D0B6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F916B3F-A54C-42D7-9755-BC4C3346453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839EE86-1E58-4F25-A36E-6F8A0C1B402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CF943B8-9541-4EDB-BF3A-AC968A03B9C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382AA5E-EAE7-4589-BD66-0D5C0CA9C1C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38B4626-DFE3-4915-854F-62EFAA5BED8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D99BF45-4212-4A91-9D80-990C7971E1D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B36D20A-9010-4C1A-9123-EBDEEB5131E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6DACB13-D4A4-40CD-B5C2-1668B5A8FB2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576C03C-90B5-4F21-869F-538C6C3FB6D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2F950BD-388F-4F2D-9896-D94F81CD0A0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BC3A6AC-920A-4DBD-A46A-E9ACB03BB1D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8C2C64E-EFB0-4336-B5D5-4646040FD3E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0760DFA-8273-42B4-BA9C-71A5B327190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BA07601-6746-4097-8AAC-604ADB05099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22D8CD4-DCE3-42A2-85C2-2B5068B3C62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D853C3B-C174-4ACE-99E6-3A948EE04AE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D3F81DE0-756B-D8DB-135A-9E6A6D1D276D}"/>
              </a:ext>
            </a:extLst>
          </p:cNvPr>
          <p:cNvSpPr>
            <a:spLocks noGrp="1"/>
          </p:cNvSpPr>
          <p:nvPr>
            <p:ph type="title"/>
          </p:nvPr>
        </p:nvSpPr>
        <p:spPr>
          <a:xfrm>
            <a:off x="777463" y="714593"/>
            <a:ext cx="3842285" cy="5968584"/>
          </a:xfrm>
          <a:solidFill>
            <a:schemeClr val="accent5">
              <a:lumMod val="60000"/>
              <a:lumOff val="40000"/>
            </a:schemeClr>
          </a:solidFill>
        </p:spPr>
        <p:txBody>
          <a:bodyPr anchor="t">
            <a:normAutofit/>
          </a:bodyPr>
          <a:lstStyle/>
          <a:p>
            <a:pPr>
              <a:lnSpc>
                <a:spcPct val="90000"/>
              </a:lnSpc>
            </a:pPr>
            <a:r>
              <a:rPr lang="en-US" sz="4200" dirty="0">
                <a:solidFill>
                  <a:srgbClr val="FF0000"/>
                </a:solidFill>
              </a:rPr>
              <a:t>The Birth of Stereotypical, Dehumanizing Hatred for Sikhs in 1605-1704 (Classification)</a:t>
            </a:r>
          </a:p>
        </p:txBody>
      </p:sp>
      <p:sp>
        <p:nvSpPr>
          <p:cNvPr id="43" name="Right Triangle 42">
            <a:extLst>
              <a:ext uri="{FF2B5EF4-FFF2-40B4-BE49-F238E27FC236}">
                <a16:creationId xmlns:a16="http://schemas.microsoft.com/office/drawing/2014/main" id="{69F0804E-F8DE-40E7-90F4-68B638136E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89521" y="1480691"/>
            <a:ext cx="568289" cy="639325"/>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Content Placeholder 2">
            <a:extLst>
              <a:ext uri="{FF2B5EF4-FFF2-40B4-BE49-F238E27FC236}">
                <a16:creationId xmlns:a16="http://schemas.microsoft.com/office/drawing/2014/main" id="{2202F8B1-141E-B46C-2D3D-4C7CC184BD67}"/>
              </a:ext>
            </a:extLst>
          </p:cNvPr>
          <p:cNvSpPr>
            <a:spLocks noGrp="1"/>
          </p:cNvSpPr>
          <p:nvPr>
            <p:ph idx="1"/>
          </p:nvPr>
        </p:nvSpPr>
        <p:spPr>
          <a:xfrm>
            <a:off x="5010155" y="714592"/>
            <a:ext cx="8727964" cy="6143408"/>
          </a:xfrm>
          <a:solidFill>
            <a:srgbClr val="FFC000"/>
          </a:solidFill>
        </p:spPr>
        <p:txBody>
          <a:bodyPr anchor="t">
            <a:normAutofit/>
          </a:bodyPr>
          <a:lstStyle/>
          <a:p>
            <a:pPr>
              <a:lnSpc>
                <a:spcPct val="100000"/>
              </a:lnSpc>
            </a:pPr>
            <a:r>
              <a:rPr lang="en-US" sz="2600" b="1" dirty="0"/>
              <a:t>In 1605 Mughal Emperor Jahangir ordered the execution of the 5</a:t>
            </a:r>
            <a:r>
              <a:rPr lang="en-US" sz="2600" b="1" baseline="30000" dirty="0"/>
              <a:t>th</a:t>
            </a:r>
            <a:r>
              <a:rPr lang="en-US" sz="2600" b="1" dirty="0"/>
              <a:t> Guru, Guru Arjan</a:t>
            </a:r>
          </a:p>
          <a:p>
            <a:pPr>
              <a:lnSpc>
                <a:spcPct val="100000"/>
              </a:lnSpc>
            </a:pPr>
            <a:endParaRPr lang="en-US" sz="2600" b="1" dirty="0"/>
          </a:p>
          <a:p>
            <a:pPr>
              <a:lnSpc>
                <a:spcPct val="100000"/>
              </a:lnSpc>
            </a:pPr>
            <a:r>
              <a:rPr lang="en-US" sz="2600" b="1" dirty="0"/>
              <a:t>Why?: The Religion is drawing “</a:t>
            </a:r>
            <a:r>
              <a:rPr lang="en-US" sz="2600" b="1" dirty="0">
                <a:solidFill>
                  <a:schemeClr val="accent1">
                    <a:lumMod val="75000"/>
                  </a:schemeClr>
                </a:solidFill>
              </a:rPr>
              <a:t>Simple Hearted Hindus</a:t>
            </a:r>
            <a:r>
              <a:rPr lang="en-US" sz="2600" b="1" dirty="0"/>
              <a:t>” and “</a:t>
            </a:r>
            <a:r>
              <a:rPr lang="en-US" sz="2600" b="1" dirty="0">
                <a:solidFill>
                  <a:schemeClr val="accent1">
                    <a:lumMod val="75000"/>
                  </a:schemeClr>
                </a:solidFill>
              </a:rPr>
              <a:t>Even Foolish and Stupid Muslims</a:t>
            </a:r>
            <a:r>
              <a:rPr lang="en-US" sz="2600" b="1" dirty="0"/>
              <a:t>”  Jahangir’s reference is to Shudras’ (Untouchables) hierarchical position both in Hinduism and Islam.</a:t>
            </a:r>
          </a:p>
          <a:p>
            <a:pPr>
              <a:lnSpc>
                <a:spcPct val="100000"/>
              </a:lnSpc>
            </a:pPr>
            <a:r>
              <a:rPr lang="en-US" sz="2600" b="1" dirty="0"/>
              <a:t> Action: Emperor’s Edict “</a:t>
            </a:r>
            <a:r>
              <a:rPr lang="en-US" sz="2600" b="1" dirty="0">
                <a:solidFill>
                  <a:srgbClr val="C00000"/>
                </a:solidFill>
              </a:rPr>
              <a:t>I ordered that Guru Arjan should be put to death by tortures</a:t>
            </a:r>
            <a:r>
              <a:rPr lang="en-US" sz="2600" b="1" dirty="0"/>
              <a:t>.’ (Discrimination and Dehumanization)</a:t>
            </a:r>
          </a:p>
          <a:p>
            <a:pPr marL="0" indent="0">
              <a:lnSpc>
                <a:spcPct val="100000"/>
              </a:lnSpc>
              <a:buNone/>
            </a:pPr>
            <a:r>
              <a:rPr lang="en-US" sz="2100" dirty="0"/>
              <a:t>Reference: Captivating the Simple – Hearted, A Struggle for Human Dignity</a:t>
            </a:r>
          </a:p>
          <a:p>
            <a:pPr marL="0" indent="0">
              <a:lnSpc>
                <a:spcPct val="100000"/>
              </a:lnSpc>
              <a:buNone/>
            </a:pPr>
            <a:r>
              <a:rPr lang="en-US" sz="2100" dirty="0"/>
              <a:t>By Pieter </a:t>
            </a:r>
            <a:r>
              <a:rPr lang="en-US" sz="2100" dirty="0" err="1"/>
              <a:t>Frierich</a:t>
            </a:r>
            <a:r>
              <a:rPr lang="en-US" sz="2100" dirty="0"/>
              <a:t> and Bhajan Singh</a:t>
            </a:r>
          </a:p>
          <a:p>
            <a:pPr>
              <a:lnSpc>
                <a:spcPct val="100000"/>
              </a:lnSpc>
            </a:pPr>
            <a:endParaRPr lang="en-US" sz="2100" dirty="0"/>
          </a:p>
          <a:p>
            <a:pPr>
              <a:lnSpc>
                <a:spcPct val="100000"/>
              </a:lnSpc>
            </a:pPr>
            <a:endParaRPr lang="en-US" sz="2100" dirty="0"/>
          </a:p>
          <a:p>
            <a:pPr>
              <a:lnSpc>
                <a:spcPct val="100000"/>
              </a:lnSpc>
            </a:pPr>
            <a:endParaRPr lang="en-US" sz="2100" dirty="0"/>
          </a:p>
          <a:p>
            <a:pPr>
              <a:lnSpc>
                <a:spcPct val="100000"/>
              </a:lnSpc>
            </a:pPr>
            <a:endParaRPr lang="en-US" sz="2100" b="1" dirty="0"/>
          </a:p>
          <a:p>
            <a:pPr>
              <a:lnSpc>
                <a:spcPct val="100000"/>
              </a:lnSpc>
            </a:pPr>
            <a:endParaRPr lang="en-US" sz="2100" dirty="0"/>
          </a:p>
          <a:p>
            <a:pPr>
              <a:lnSpc>
                <a:spcPct val="100000"/>
              </a:lnSpc>
            </a:pPr>
            <a:endParaRPr lang="en-US" sz="2100" dirty="0"/>
          </a:p>
        </p:txBody>
      </p:sp>
    </p:spTree>
    <p:extLst>
      <p:ext uri="{BB962C8B-B14F-4D97-AF65-F5344CB8AC3E}">
        <p14:creationId xmlns:p14="http://schemas.microsoft.com/office/powerpoint/2010/main" val="40366783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16B2B-31AC-F18B-6517-9E2820B5ED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B171D3-A0E9-1C9F-584D-AAABB712FE39}"/>
              </a:ext>
            </a:extLst>
          </p:cNvPr>
          <p:cNvSpPr>
            <a:spLocks noGrp="1"/>
          </p:cNvSpPr>
          <p:nvPr>
            <p:ph type="title"/>
          </p:nvPr>
        </p:nvSpPr>
        <p:spPr>
          <a:xfrm>
            <a:off x="838200" y="365126"/>
            <a:ext cx="10515600" cy="560850"/>
          </a:xfrm>
        </p:spPr>
        <p:txBody>
          <a:bodyPr>
            <a:normAutofit fontScale="90000"/>
          </a:bodyPr>
          <a:lstStyle/>
          <a:p>
            <a:r>
              <a:rPr lang="en-US" u="sng" dirty="0"/>
              <a:t>A Sikh Victim of Police Brutality</a:t>
            </a:r>
          </a:p>
        </p:txBody>
      </p:sp>
      <p:pic>
        <p:nvPicPr>
          <p:cNvPr id="5" name="Content Placeholder 4" descr="A person lying on the ground with a wound on his stomach&#10;&#10;Description automatically generated">
            <a:extLst>
              <a:ext uri="{FF2B5EF4-FFF2-40B4-BE49-F238E27FC236}">
                <a16:creationId xmlns:a16="http://schemas.microsoft.com/office/drawing/2014/main" id="{C3FA2E6F-06CA-16B9-1378-ECC38D4AE9E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56124" y="1041400"/>
            <a:ext cx="7679752" cy="5135563"/>
          </a:xfrm>
        </p:spPr>
      </p:pic>
    </p:spTree>
    <p:extLst>
      <p:ext uri="{BB962C8B-B14F-4D97-AF65-F5344CB8AC3E}">
        <p14:creationId xmlns:p14="http://schemas.microsoft.com/office/powerpoint/2010/main" val="6632541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39B4E-A162-11D7-685C-02472B78E9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66BE78-C1AF-A8DC-E021-F8AEB9FB5F4B}"/>
              </a:ext>
            </a:extLst>
          </p:cNvPr>
          <p:cNvSpPr>
            <a:spLocks noGrp="1"/>
          </p:cNvSpPr>
          <p:nvPr>
            <p:ph type="title"/>
          </p:nvPr>
        </p:nvSpPr>
        <p:spPr>
          <a:xfrm>
            <a:off x="838200" y="365126"/>
            <a:ext cx="10515600" cy="560850"/>
          </a:xfrm>
        </p:spPr>
        <p:txBody>
          <a:bodyPr>
            <a:normAutofit fontScale="90000"/>
          </a:bodyPr>
          <a:lstStyle/>
          <a:p>
            <a:r>
              <a:rPr lang="en-US" dirty="0"/>
              <a:t>Victims of fake Police Encounters</a:t>
            </a:r>
          </a:p>
        </p:txBody>
      </p:sp>
      <p:pic>
        <p:nvPicPr>
          <p:cNvPr id="7" name="Content Placeholder 6" descr="Several people lying on the ground&#10;&#10;Description automatically generated">
            <a:extLst>
              <a:ext uri="{FF2B5EF4-FFF2-40B4-BE49-F238E27FC236}">
                <a16:creationId xmlns:a16="http://schemas.microsoft.com/office/drawing/2014/main" id="{46EF07CF-A08A-21D9-DA7E-704AEDB21F8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37094" y="1051560"/>
            <a:ext cx="7117812" cy="5664592"/>
          </a:xfrm>
        </p:spPr>
      </p:pic>
    </p:spTree>
    <p:extLst>
      <p:ext uri="{BB962C8B-B14F-4D97-AF65-F5344CB8AC3E}">
        <p14:creationId xmlns:p14="http://schemas.microsoft.com/office/powerpoint/2010/main" val="38511093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61018-3378-5F3C-E0E2-64E281B174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7B6234-08D7-AA04-08AF-C074E2B4B5B5}"/>
              </a:ext>
            </a:extLst>
          </p:cNvPr>
          <p:cNvSpPr>
            <a:spLocks noGrp="1"/>
          </p:cNvSpPr>
          <p:nvPr>
            <p:ph type="title"/>
          </p:nvPr>
        </p:nvSpPr>
        <p:spPr>
          <a:xfrm>
            <a:off x="1676400" y="314326"/>
            <a:ext cx="10515600" cy="560850"/>
          </a:xfrm>
        </p:spPr>
        <p:txBody>
          <a:bodyPr>
            <a:normAutofit fontScale="90000"/>
          </a:bodyPr>
          <a:lstStyle/>
          <a:p>
            <a:r>
              <a:rPr lang="en-US" dirty="0"/>
              <a:t>Is He </a:t>
            </a:r>
            <a:r>
              <a:rPr lang="en-US"/>
              <a:t>A terrorist ?</a:t>
            </a:r>
            <a:endParaRPr lang="en-US" dirty="0"/>
          </a:p>
        </p:txBody>
      </p:sp>
      <p:pic>
        <p:nvPicPr>
          <p:cNvPr id="5" name="Content Placeholder 4" descr="A child lying on a bed with a wound on his back&#10;&#10;Description automatically generated">
            <a:extLst>
              <a:ext uri="{FF2B5EF4-FFF2-40B4-BE49-F238E27FC236}">
                <a16:creationId xmlns:a16="http://schemas.microsoft.com/office/drawing/2014/main" id="{5A076649-6F68-5B7D-C39A-E55A32D413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08285" y="1112520"/>
            <a:ext cx="7375429" cy="5565449"/>
          </a:xfrm>
        </p:spPr>
      </p:pic>
    </p:spTree>
    <p:extLst>
      <p:ext uri="{BB962C8B-B14F-4D97-AF65-F5344CB8AC3E}">
        <p14:creationId xmlns:p14="http://schemas.microsoft.com/office/powerpoint/2010/main" val="350617571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DC66B-652A-D9E3-7CEC-9BF18063F5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F26C4E-9A37-7CA6-32D1-04542991A963}"/>
              </a:ext>
            </a:extLst>
          </p:cNvPr>
          <p:cNvSpPr>
            <a:spLocks noGrp="1"/>
          </p:cNvSpPr>
          <p:nvPr>
            <p:ph type="title"/>
          </p:nvPr>
        </p:nvSpPr>
        <p:spPr>
          <a:xfrm>
            <a:off x="838200" y="365126"/>
            <a:ext cx="10515600" cy="560850"/>
          </a:xfrm>
        </p:spPr>
        <p:txBody>
          <a:bodyPr>
            <a:normAutofit fontScale="90000"/>
          </a:bodyPr>
          <a:lstStyle/>
          <a:p>
            <a:r>
              <a:rPr lang="en-US" u="sng" dirty="0"/>
              <a:t>Guru Granth Victim of a Bullet</a:t>
            </a:r>
          </a:p>
        </p:txBody>
      </p:sp>
      <p:pic>
        <p:nvPicPr>
          <p:cNvPr id="9" name="Content Placeholder 8" descr="A close-up of a text&#10;&#10;Description automatically generated">
            <a:extLst>
              <a:ext uri="{FF2B5EF4-FFF2-40B4-BE49-F238E27FC236}">
                <a16:creationId xmlns:a16="http://schemas.microsoft.com/office/drawing/2014/main" id="{F4B484C4-045B-EE9C-0E33-6FFCAB9C1FA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74665" y="1021080"/>
            <a:ext cx="8429175" cy="5626254"/>
          </a:xfrm>
        </p:spPr>
      </p:pic>
    </p:spTree>
    <p:extLst>
      <p:ext uri="{BB962C8B-B14F-4D97-AF65-F5344CB8AC3E}">
        <p14:creationId xmlns:p14="http://schemas.microsoft.com/office/powerpoint/2010/main" val="1706484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8F841-24EB-46A0-D82E-8E5E0E7DA3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485294-D688-F7D8-AEE0-11D515C5FA19}"/>
              </a:ext>
            </a:extLst>
          </p:cNvPr>
          <p:cNvSpPr>
            <a:spLocks noGrp="1"/>
          </p:cNvSpPr>
          <p:nvPr>
            <p:ph type="title"/>
          </p:nvPr>
        </p:nvSpPr>
        <p:spPr>
          <a:xfrm>
            <a:off x="838200" y="365126"/>
            <a:ext cx="10515600" cy="560850"/>
          </a:xfrm>
        </p:spPr>
        <p:txBody>
          <a:bodyPr>
            <a:normAutofit fontScale="90000"/>
          </a:bodyPr>
          <a:lstStyle/>
          <a:p>
            <a:r>
              <a:rPr lang="en-US" u="sng" dirty="0"/>
              <a:t>Sikhs Killed In Golden Temple</a:t>
            </a:r>
          </a:p>
        </p:txBody>
      </p:sp>
      <p:pic>
        <p:nvPicPr>
          <p:cNvPr id="5" name="Content Placeholder 4" descr="A person and a child standing in a room with many portraits of people&#10;&#10;Description automatically generated">
            <a:extLst>
              <a:ext uri="{FF2B5EF4-FFF2-40B4-BE49-F238E27FC236}">
                <a16:creationId xmlns:a16="http://schemas.microsoft.com/office/drawing/2014/main" id="{1173DC84-A60B-06E5-94C7-2F7660B4944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2500" y="925976"/>
            <a:ext cx="7747000" cy="5810250"/>
          </a:xfrm>
        </p:spPr>
      </p:pic>
    </p:spTree>
    <p:extLst>
      <p:ext uri="{BB962C8B-B14F-4D97-AF65-F5344CB8AC3E}">
        <p14:creationId xmlns:p14="http://schemas.microsoft.com/office/powerpoint/2010/main" val="18790195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4F363-4900-9217-53D4-04847A9CA6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6E71F9-92F1-1DCA-85DB-C4B9B0885854}"/>
              </a:ext>
            </a:extLst>
          </p:cNvPr>
          <p:cNvSpPr>
            <a:spLocks noGrp="1"/>
          </p:cNvSpPr>
          <p:nvPr>
            <p:ph type="title"/>
          </p:nvPr>
        </p:nvSpPr>
        <p:spPr>
          <a:xfrm>
            <a:off x="838200" y="365126"/>
            <a:ext cx="10515600" cy="560850"/>
          </a:xfrm>
        </p:spPr>
        <p:txBody>
          <a:bodyPr>
            <a:normAutofit fontScale="90000"/>
          </a:bodyPr>
          <a:lstStyle/>
          <a:p>
            <a:r>
              <a:rPr lang="en-US" u="sng" dirty="0"/>
              <a:t>More Photos of the Killed</a:t>
            </a:r>
          </a:p>
        </p:txBody>
      </p:sp>
      <p:pic>
        <p:nvPicPr>
          <p:cNvPr id="5" name="Content Placeholder 4" descr="A person touching a wall of pictures&#10;&#10;Description automatically generated">
            <a:extLst>
              <a:ext uri="{FF2B5EF4-FFF2-40B4-BE49-F238E27FC236}">
                <a16:creationId xmlns:a16="http://schemas.microsoft.com/office/drawing/2014/main" id="{018382FC-1167-193E-15F7-E44E2666EC0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72932" y="1036796"/>
            <a:ext cx="8446135" cy="5639262"/>
          </a:xfrm>
        </p:spPr>
      </p:pic>
    </p:spTree>
    <p:extLst>
      <p:ext uri="{BB962C8B-B14F-4D97-AF65-F5344CB8AC3E}">
        <p14:creationId xmlns:p14="http://schemas.microsoft.com/office/powerpoint/2010/main" val="237559962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B3831-E176-8DE0-8610-D016F2A463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9622B1-A117-7B77-A16C-240FB6F86C3B}"/>
              </a:ext>
            </a:extLst>
          </p:cNvPr>
          <p:cNvSpPr>
            <a:spLocks noGrp="1"/>
          </p:cNvSpPr>
          <p:nvPr>
            <p:ph type="title"/>
          </p:nvPr>
        </p:nvSpPr>
        <p:spPr>
          <a:xfrm>
            <a:off x="838200" y="365126"/>
            <a:ext cx="10515600" cy="560850"/>
          </a:xfrm>
        </p:spPr>
        <p:txBody>
          <a:bodyPr>
            <a:normAutofit fontScale="90000"/>
          </a:bodyPr>
          <a:lstStyle/>
          <a:p>
            <a:r>
              <a:rPr lang="en-US" u="sng" dirty="0"/>
              <a:t>1984 Never Again</a:t>
            </a:r>
          </a:p>
        </p:txBody>
      </p:sp>
      <p:pic>
        <p:nvPicPr>
          <p:cNvPr id="5" name="Content Placeholder 4" descr="A group of people standing outside of Akal Takht&#10;&#10;Description automatically generated">
            <a:extLst>
              <a:ext uri="{FF2B5EF4-FFF2-40B4-BE49-F238E27FC236}">
                <a16:creationId xmlns:a16="http://schemas.microsoft.com/office/drawing/2014/main" id="{40537F6C-986B-F841-593F-4787359C17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98687" y="1148080"/>
            <a:ext cx="7794625" cy="5469912"/>
          </a:xfrm>
        </p:spPr>
      </p:pic>
    </p:spTree>
    <p:extLst>
      <p:ext uri="{BB962C8B-B14F-4D97-AF65-F5344CB8AC3E}">
        <p14:creationId xmlns:p14="http://schemas.microsoft.com/office/powerpoint/2010/main" val="11409109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3BF4-1069-66C8-E071-2748D04D933D}"/>
              </a:ext>
            </a:extLst>
          </p:cNvPr>
          <p:cNvSpPr>
            <a:spLocks noGrp="1"/>
          </p:cNvSpPr>
          <p:nvPr>
            <p:ph type="ctrTitle"/>
          </p:nvPr>
        </p:nvSpPr>
        <p:spPr>
          <a:xfrm>
            <a:off x="1524000" y="1041400"/>
            <a:ext cx="9144000" cy="2387600"/>
          </a:xfrm>
        </p:spPr>
        <p:txBody>
          <a:bodyPr/>
          <a:lstStyle/>
          <a:p>
            <a:r>
              <a:rPr lang="en-US" dirty="0"/>
              <a:t> 1984 Sikh Genocide in Delhi</a:t>
            </a:r>
          </a:p>
        </p:txBody>
      </p:sp>
      <p:sp>
        <p:nvSpPr>
          <p:cNvPr id="3" name="Subtitle 2">
            <a:extLst>
              <a:ext uri="{FF2B5EF4-FFF2-40B4-BE49-F238E27FC236}">
                <a16:creationId xmlns:a16="http://schemas.microsoft.com/office/drawing/2014/main" id="{8D73F7C2-7F80-08DC-831F-8C09259B6FFA}"/>
              </a:ext>
            </a:extLst>
          </p:cNvPr>
          <p:cNvSpPr>
            <a:spLocks noGrp="1"/>
          </p:cNvSpPr>
          <p:nvPr>
            <p:ph type="subTitle" idx="1"/>
          </p:nvPr>
        </p:nvSpPr>
        <p:spPr/>
        <p:txBody>
          <a:bodyPr>
            <a:normAutofit fontScale="85000" lnSpcReduction="10000"/>
          </a:bodyPr>
          <a:lstStyle/>
          <a:p>
            <a:r>
              <a:rPr lang="en-US" sz="4800" dirty="0"/>
              <a:t>Operation Shanti (Extermination &amp; Denial)</a:t>
            </a:r>
          </a:p>
          <a:p>
            <a:pPr algn="r"/>
            <a:endParaRPr lang="en-US" sz="2800" b="1" dirty="0"/>
          </a:p>
          <a:p>
            <a:pPr algn="r"/>
            <a:r>
              <a:rPr lang="en-US" sz="2800" b="1" dirty="0"/>
              <a:t>By: Gurinder Singh Grewal, MD</a:t>
            </a:r>
          </a:p>
          <a:p>
            <a:pPr algn="r"/>
            <a:endParaRPr lang="en-US" sz="2800" b="1" dirty="0"/>
          </a:p>
        </p:txBody>
      </p:sp>
    </p:spTree>
    <p:extLst>
      <p:ext uri="{BB962C8B-B14F-4D97-AF65-F5344CB8AC3E}">
        <p14:creationId xmlns:p14="http://schemas.microsoft.com/office/powerpoint/2010/main" val="358273638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4C8BC-FCF0-38FA-959A-081BCEDDF00E}"/>
              </a:ext>
            </a:extLst>
          </p:cNvPr>
          <p:cNvSpPr>
            <a:spLocks noGrp="1"/>
          </p:cNvSpPr>
          <p:nvPr>
            <p:ph type="title"/>
          </p:nvPr>
        </p:nvSpPr>
        <p:spPr>
          <a:xfrm>
            <a:off x="838200" y="365126"/>
            <a:ext cx="10515600" cy="560850"/>
          </a:xfrm>
        </p:spPr>
        <p:txBody>
          <a:bodyPr>
            <a:normAutofit fontScale="90000"/>
          </a:bodyPr>
          <a:lstStyle/>
          <a:p>
            <a:r>
              <a:rPr lang="en-US" dirty="0"/>
              <a:t>Sikh Genocide Plan</a:t>
            </a:r>
          </a:p>
        </p:txBody>
      </p:sp>
      <p:sp>
        <p:nvSpPr>
          <p:cNvPr id="3" name="Content Placeholder 2">
            <a:extLst>
              <a:ext uri="{FF2B5EF4-FFF2-40B4-BE49-F238E27FC236}">
                <a16:creationId xmlns:a16="http://schemas.microsoft.com/office/drawing/2014/main" id="{A7381194-8BF6-491C-CCBC-214DAD463E89}"/>
              </a:ext>
            </a:extLst>
          </p:cNvPr>
          <p:cNvSpPr>
            <a:spLocks noGrp="1"/>
          </p:cNvSpPr>
          <p:nvPr>
            <p:ph idx="1"/>
          </p:nvPr>
        </p:nvSpPr>
        <p:spPr>
          <a:xfrm>
            <a:off x="838200" y="1041722"/>
            <a:ext cx="10515600" cy="5135241"/>
          </a:xfrm>
        </p:spPr>
        <p:txBody>
          <a:bodyPr>
            <a:normAutofit fontScale="92500" lnSpcReduction="10000"/>
          </a:bodyPr>
          <a:lstStyle/>
          <a:p>
            <a:r>
              <a:rPr lang="en-US" dirty="0"/>
              <a:t>Post operation Blue Star Indira Gandhi learned she was not winning absolute majority.</a:t>
            </a:r>
          </a:p>
          <a:p>
            <a:r>
              <a:rPr lang="en-US" dirty="0"/>
              <a:t>She drew a diabolic plan, named Operation Shanti to be carried-out on November 8,1984, when Sikhs would be celebrating Guru Nanak’s birthday in all Gurdwaras.</a:t>
            </a:r>
          </a:p>
          <a:p>
            <a:r>
              <a:rPr lang="en-US" dirty="0"/>
              <a:t>In October 1984 there was massive deployment of army at the border with Pakistan. Timing was suitable as Pakistan was involved in anti Soviet Afghan  war</a:t>
            </a:r>
          </a:p>
          <a:p>
            <a:r>
              <a:rPr lang="en-US" dirty="0"/>
              <a:t>Large scale skirmishes virtually amounting to war were to take place along Indo –Pak border. Sikhs would be blamed that they have joined Pakistan.</a:t>
            </a:r>
          </a:p>
          <a:p>
            <a:r>
              <a:rPr lang="en-US" dirty="0"/>
              <a:t>Sikhs, especially in Amritsar, Gurdaspur, Firozpur, Kapurthala and Jullundur districts would be subjected to massive aerial bombing aside from being slaughtered by the Army and by paramilitary forces.</a:t>
            </a:r>
          </a:p>
        </p:txBody>
      </p:sp>
    </p:spTree>
    <p:extLst>
      <p:ext uri="{BB962C8B-B14F-4D97-AF65-F5344CB8AC3E}">
        <p14:creationId xmlns:p14="http://schemas.microsoft.com/office/powerpoint/2010/main" val="184290262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4C8BC-FCF0-38FA-959A-081BCEDDF00E}"/>
              </a:ext>
            </a:extLst>
          </p:cNvPr>
          <p:cNvSpPr>
            <a:spLocks noGrp="1"/>
          </p:cNvSpPr>
          <p:nvPr>
            <p:ph type="title"/>
          </p:nvPr>
        </p:nvSpPr>
        <p:spPr>
          <a:xfrm>
            <a:off x="838200" y="365126"/>
            <a:ext cx="10515600" cy="560850"/>
          </a:xfrm>
        </p:spPr>
        <p:txBody>
          <a:bodyPr>
            <a:normAutofit fontScale="90000"/>
          </a:bodyPr>
          <a:lstStyle/>
          <a:p>
            <a:r>
              <a:rPr lang="en-US" dirty="0"/>
              <a:t>Blueprint of Sikh Genocide</a:t>
            </a:r>
          </a:p>
        </p:txBody>
      </p:sp>
      <p:sp>
        <p:nvSpPr>
          <p:cNvPr id="3" name="Content Placeholder 2">
            <a:extLst>
              <a:ext uri="{FF2B5EF4-FFF2-40B4-BE49-F238E27FC236}">
                <a16:creationId xmlns:a16="http://schemas.microsoft.com/office/drawing/2014/main" id="{A7381194-8BF6-491C-CCBC-214DAD463E89}"/>
              </a:ext>
            </a:extLst>
          </p:cNvPr>
          <p:cNvSpPr>
            <a:spLocks noGrp="1"/>
          </p:cNvSpPr>
          <p:nvPr>
            <p:ph idx="1"/>
          </p:nvPr>
        </p:nvSpPr>
        <p:spPr>
          <a:xfrm>
            <a:off x="838200" y="1041722"/>
            <a:ext cx="10515600" cy="5135241"/>
          </a:xfrm>
        </p:spPr>
        <p:txBody>
          <a:bodyPr>
            <a:normAutofit fontScale="92500" lnSpcReduction="10000"/>
          </a:bodyPr>
          <a:lstStyle/>
          <a:p>
            <a:r>
              <a:rPr lang="en-US" dirty="0"/>
              <a:t>Sikhs all over India to be subjected to a mass scale massacre, loot and arson by Congress (I). Criminals were hired who were to wait for a signal.</a:t>
            </a:r>
          </a:p>
          <a:p>
            <a:r>
              <a:rPr lang="en-US" dirty="0"/>
              <a:t>A blueprint  of Sikh genocide was prepared under the direct supervision of Indira Gandhi</a:t>
            </a:r>
          </a:p>
          <a:p>
            <a:r>
              <a:rPr lang="en-US" dirty="0"/>
              <a:t>Certain Army officers advised  P.M. against it. </a:t>
            </a:r>
          </a:p>
          <a:p>
            <a:r>
              <a:rPr lang="en-US" dirty="0"/>
              <a:t>P.F. Alexander’s office person leaked the plan. President Gen. Zia Al Haq called and sent his ambassador to PM’s office to arrange high level unconditional meeting to ward of the war. Pak. ambassador called PC Alexander’s office on October 25, 1984, and requested high-level meeting between the 2 countries without any precondition. (1986 a Steno from P.F. Alexander’s office was arrested &amp; Alexander resigned)</a:t>
            </a:r>
          </a:p>
          <a:p>
            <a:r>
              <a:rPr lang="en-US" dirty="0"/>
              <a:t>Indira Gandhi went to Kashmir on October 27, 1984, and on the  following day called for General Vaidya  who assured her that Army was well prepared.</a:t>
            </a:r>
          </a:p>
          <a:p>
            <a:endParaRPr lang="en-US" dirty="0"/>
          </a:p>
        </p:txBody>
      </p:sp>
    </p:spTree>
    <p:extLst>
      <p:ext uri="{BB962C8B-B14F-4D97-AF65-F5344CB8AC3E}">
        <p14:creationId xmlns:p14="http://schemas.microsoft.com/office/powerpoint/2010/main" val="39847017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D7C3C2D0-A48F-4A6F-9C7D-888E9DFE64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25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useBgFill="1">
        <p:nvSpPr>
          <p:cNvPr id="47" name="Freeform: Shape 9">
            <a:extLst>
              <a:ext uri="{FF2B5EF4-FFF2-40B4-BE49-F238E27FC236}">
                <a16:creationId xmlns:a16="http://schemas.microsoft.com/office/drawing/2014/main" id="{A522AC37-2BE3-4ECF-A007-1DE6CB354F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6722310" y="-128710"/>
            <a:ext cx="6857996" cy="7115410"/>
          </a:xfrm>
          <a:custGeom>
            <a:avLst/>
            <a:gdLst>
              <a:gd name="connsiteX0" fmla="*/ 0 w 6857996"/>
              <a:gd name="connsiteY0" fmla="*/ 2827344 h 6142577"/>
              <a:gd name="connsiteX1" fmla="*/ 0 w 6857996"/>
              <a:gd name="connsiteY1" fmla="*/ 5080510 h 6142577"/>
              <a:gd name="connsiteX2" fmla="*/ 3 w 6857996"/>
              <a:gd name="connsiteY2" fmla="*/ 5080510 h 6142577"/>
              <a:gd name="connsiteX3" fmla="*/ 3 w 6857996"/>
              <a:gd name="connsiteY3" fmla="*/ 6142577 h 6142577"/>
              <a:gd name="connsiteX4" fmla="*/ 6857996 w 6857996"/>
              <a:gd name="connsiteY4" fmla="*/ 6142577 h 6142577"/>
              <a:gd name="connsiteX5" fmla="*/ 6857996 w 6857996"/>
              <a:gd name="connsiteY5" fmla="*/ 3928749 h 6142577"/>
              <a:gd name="connsiteX6" fmla="*/ 6857996 w 6857996"/>
              <a:gd name="connsiteY6" fmla="*/ 2572597 h 6142577"/>
              <a:gd name="connsiteX7" fmla="*/ 6857996 w 6857996"/>
              <a:gd name="connsiteY7" fmla="*/ 307516 h 6142577"/>
              <a:gd name="connsiteX8" fmla="*/ 6550769 w 6857996"/>
              <a:gd name="connsiteY8" fmla="*/ 222609 h 6142577"/>
              <a:gd name="connsiteX9" fmla="*/ 5031274 w 6857996"/>
              <a:gd name="connsiteY9" fmla="*/ 33 h 6142577"/>
              <a:gd name="connsiteX10" fmla="*/ 310659 w 6857996"/>
              <a:gd name="connsiteY10" fmla="*/ 1067285 h 6142577"/>
              <a:gd name="connsiteX11" fmla="*/ 2 w 6857996"/>
              <a:gd name="connsiteY11" fmla="*/ 1072307 h 6142577"/>
              <a:gd name="connsiteX12" fmla="*/ 2 w 6857996"/>
              <a:gd name="connsiteY12" fmla="*/ 2827344 h 614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7996" h="6142577">
                <a:moveTo>
                  <a:pt x="0" y="2827344"/>
                </a:moveTo>
                <a:lnTo>
                  <a:pt x="0" y="5080510"/>
                </a:lnTo>
                <a:lnTo>
                  <a:pt x="3" y="5080510"/>
                </a:lnTo>
                <a:lnTo>
                  <a:pt x="3" y="6142577"/>
                </a:lnTo>
                <a:lnTo>
                  <a:pt x="6857996" y="6142577"/>
                </a:lnTo>
                <a:lnTo>
                  <a:pt x="6857996" y="3928749"/>
                </a:lnTo>
                <a:lnTo>
                  <a:pt x="6857996" y="2572597"/>
                </a:lnTo>
                <a:lnTo>
                  <a:pt x="6857996" y="307516"/>
                </a:lnTo>
                <a:lnTo>
                  <a:pt x="6550769" y="222609"/>
                </a:lnTo>
                <a:cubicBezTo>
                  <a:pt x="5946238" y="65902"/>
                  <a:pt x="5454822" y="1688"/>
                  <a:pt x="5031274" y="33"/>
                </a:cubicBezTo>
                <a:cubicBezTo>
                  <a:pt x="3337081" y="-6590"/>
                  <a:pt x="2728780" y="987729"/>
                  <a:pt x="310659" y="1067285"/>
                </a:cubicBezTo>
                <a:lnTo>
                  <a:pt x="2" y="1072307"/>
                </a:lnTo>
                <a:lnTo>
                  <a:pt x="2" y="2827344"/>
                </a:lnTo>
                <a:close/>
              </a:path>
            </a:pathLst>
          </a:custGeom>
          <a:solidFill>
            <a:srgbClr val="BCBCBC">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ACAC8F7F-D35D-4520-8F56-4EFA77C73B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90" y="-1"/>
            <a:ext cx="13741680" cy="6858000"/>
            <a:chOff x="-6214" y="-1"/>
            <a:chExt cx="12214827" cy="6858000"/>
          </a:xfrm>
        </p:grpSpPr>
        <p:cxnSp>
          <p:nvCxnSpPr>
            <p:cNvPr id="13" name="Straight Connector 12">
              <a:extLst>
                <a:ext uri="{FF2B5EF4-FFF2-40B4-BE49-F238E27FC236}">
                  <a16:creationId xmlns:a16="http://schemas.microsoft.com/office/drawing/2014/main" id="{E87C587A-B291-49B1-BE30-198570DDACD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B6C1D58-93FC-4B49-9F8B-2262E08DAA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0965ED9-2FC3-4180-9CAC-D7DF1C7BEF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116CA23-FA2C-4A44-A67C-FC147A715DD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2C391CF-E782-40EA-B1EB-05ADC774CC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B322665-68EB-45B5-A6DE-2869B30F1C9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3B7FA59-83C4-4952-AF38-C1FC950E90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E5D6D3A-DE20-486C-BBBF-F9B0E4D8A8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B8B1D81-CEF1-437F-8252-036661CB5E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1B0312A-9358-4743-961A-6F77AEB5D9D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C02485F-0EE1-4595-A972-16A13E91914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102D844-6E4F-483E-8E2E-9006EA18012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58766E6-D2D6-447C-B1DC-B7F7C381F1A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9BBD00C-7AB2-445E-B7DA-98CC7CAF3D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D177E1C-6580-456C-AAAE-89D422A2C1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B85538F-9888-4E68-A9F3-DBB136C0FF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29B624F-F9D8-43BB-A468-08331D66CC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60E66F4-AE52-4D19-AF99-540F0CCFD71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CADC852-407F-4870-9F7B-A6004FE77CE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E9CC738-B12D-4154-A4EA-81D4576BC10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A2A84F5-CD6A-4287-A9C1-EED0E65CA9D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3F4EFD5-6D1E-4865-83BA-0F116DF06F3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0A8CE11-5C23-4CA3-8D8E-9E094566DBC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5D41DA6-2047-4BB5-8469-509E240E49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AACD460-E6E2-4C46-A780-095B52D1B2B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B36364A-122E-43B1-B2B8-F00D83E5D6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9A63098-DBC2-4C59-9D33-809ECCA623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8F309E4-ACE9-4428-8DDA-20E0F1A1BC9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39F177F-07E3-45BF-85B1-21E231DCCC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3EC3277-85FC-401E-80E3-B64B9808DE4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9A24ED6-70A5-4DC0-A213-5385E58417F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4C978A6-AD4F-E418-4734-6170145FB2EE}"/>
              </a:ext>
            </a:extLst>
          </p:cNvPr>
          <p:cNvSpPr>
            <a:spLocks noGrp="1"/>
          </p:cNvSpPr>
          <p:nvPr>
            <p:ph type="title"/>
          </p:nvPr>
        </p:nvSpPr>
        <p:spPr>
          <a:xfrm>
            <a:off x="777463" y="725951"/>
            <a:ext cx="5538586" cy="5417452"/>
          </a:xfrm>
        </p:spPr>
        <p:txBody>
          <a:bodyPr anchor="ctr">
            <a:normAutofit/>
          </a:bodyPr>
          <a:lstStyle/>
          <a:p>
            <a:pPr>
              <a:lnSpc>
                <a:spcPct val="90000"/>
              </a:lnSpc>
            </a:pPr>
            <a:r>
              <a:rPr lang="en-US" sz="4200"/>
              <a:t>Mughal Royals and Hindu Bureaucrats Shape Ultra-Nationalistic Policies against Followers of Nanak (Organization and Preparation)</a:t>
            </a:r>
            <a:br>
              <a:rPr lang="en-US" sz="4200"/>
            </a:br>
            <a:endParaRPr lang="en-US" sz="4200"/>
          </a:p>
        </p:txBody>
      </p:sp>
      <p:sp>
        <p:nvSpPr>
          <p:cNvPr id="45" name="Right Triangle 44">
            <a:extLst>
              <a:ext uri="{FF2B5EF4-FFF2-40B4-BE49-F238E27FC236}">
                <a16:creationId xmlns:a16="http://schemas.microsoft.com/office/drawing/2014/main" id="{69F0804E-F8DE-40E7-90F4-68B638136E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89521" y="3102160"/>
            <a:ext cx="568289" cy="639325"/>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Content Placeholder 2">
            <a:extLst>
              <a:ext uri="{FF2B5EF4-FFF2-40B4-BE49-F238E27FC236}">
                <a16:creationId xmlns:a16="http://schemas.microsoft.com/office/drawing/2014/main" id="{83472177-30D2-2E1D-9DDB-A9F98B948FA0}"/>
              </a:ext>
            </a:extLst>
          </p:cNvPr>
          <p:cNvSpPr>
            <a:spLocks noGrp="1"/>
          </p:cNvSpPr>
          <p:nvPr>
            <p:ph idx="1"/>
          </p:nvPr>
        </p:nvSpPr>
        <p:spPr>
          <a:xfrm>
            <a:off x="7972588" y="713048"/>
            <a:ext cx="4965948" cy="5449532"/>
          </a:xfrm>
        </p:spPr>
        <p:txBody>
          <a:bodyPr anchor="ctr">
            <a:normAutofit/>
          </a:bodyPr>
          <a:lstStyle/>
          <a:p>
            <a:pPr marL="0" indent="0">
              <a:buNone/>
            </a:pPr>
            <a:endParaRPr lang="en-US" sz="2100" b="1"/>
          </a:p>
          <a:p>
            <a:pPr marL="0" indent="0">
              <a:buNone/>
            </a:pPr>
            <a:r>
              <a:rPr lang="en-US" sz="2100" b="1"/>
              <a:t>Agency:</a:t>
            </a:r>
            <a:r>
              <a:rPr lang="en-US" sz="2100"/>
              <a:t> High Ranked Mughal Hindu Official Chandu carried out the execution with severe tortures mostly described in Manu Samriti, a Hindu law against Untouchables</a:t>
            </a:r>
          </a:p>
          <a:p>
            <a:endParaRPr lang="en-US" sz="2100"/>
          </a:p>
        </p:txBody>
      </p:sp>
    </p:spTree>
    <p:extLst>
      <p:ext uri="{BB962C8B-B14F-4D97-AF65-F5344CB8AC3E}">
        <p14:creationId xmlns:p14="http://schemas.microsoft.com/office/powerpoint/2010/main" val="363678791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4C8BC-FCF0-38FA-959A-081BCEDDF00E}"/>
              </a:ext>
            </a:extLst>
          </p:cNvPr>
          <p:cNvSpPr>
            <a:spLocks noGrp="1"/>
          </p:cNvSpPr>
          <p:nvPr>
            <p:ph type="title"/>
          </p:nvPr>
        </p:nvSpPr>
        <p:spPr>
          <a:xfrm>
            <a:off x="838200" y="365126"/>
            <a:ext cx="10515600" cy="560850"/>
          </a:xfrm>
        </p:spPr>
        <p:txBody>
          <a:bodyPr>
            <a:normAutofit fontScale="90000"/>
          </a:bodyPr>
          <a:lstStyle/>
          <a:p>
            <a:r>
              <a:rPr lang="en-US" dirty="0"/>
              <a:t>Plan </a:t>
            </a:r>
            <a:r>
              <a:rPr lang="en-US" dirty="0" err="1"/>
              <a:t>Leaked,Indira</a:t>
            </a:r>
            <a:r>
              <a:rPr lang="en-US" dirty="0"/>
              <a:t> </a:t>
            </a:r>
            <a:r>
              <a:rPr lang="en-US" dirty="0" err="1"/>
              <a:t>Shotdead</a:t>
            </a:r>
            <a:endParaRPr lang="en-US" dirty="0"/>
          </a:p>
        </p:txBody>
      </p:sp>
      <p:sp>
        <p:nvSpPr>
          <p:cNvPr id="3" name="Content Placeholder 2">
            <a:extLst>
              <a:ext uri="{FF2B5EF4-FFF2-40B4-BE49-F238E27FC236}">
                <a16:creationId xmlns:a16="http://schemas.microsoft.com/office/drawing/2014/main" id="{A7381194-8BF6-491C-CCBC-214DAD463E89}"/>
              </a:ext>
            </a:extLst>
          </p:cNvPr>
          <p:cNvSpPr>
            <a:spLocks noGrp="1"/>
          </p:cNvSpPr>
          <p:nvPr>
            <p:ph idx="1"/>
          </p:nvPr>
        </p:nvSpPr>
        <p:spPr>
          <a:xfrm>
            <a:off x="838200" y="1041722"/>
            <a:ext cx="10515600" cy="5135241"/>
          </a:xfrm>
        </p:spPr>
        <p:txBody>
          <a:bodyPr>
            <a:normAutofit fontScale="92500" lnSpcReduction="10000"/>
          </a:bodyPr>
          <a:lstStyle/>
          <a:p>
            <a:r>
              <a:rPr lang="en-US" dirty="0"/>
              <a:t>R. K. Dhawan was the private secretary to P.M. He leaked this plan to Beant Singh for reason unknown. Thakkar Commission also pointed needle to R.K.Dhawan.</a:t>
            </a:r>
          </a:p>
          <a:p>
            <a:r>
              <a:rPr lang="en-US" dirty="0"/>
              <a:t>Beant Singh understood what it meant for Sikhs and decided to thwart it. He recruited Satwant Singh to assist him.</a:t>
            </a:r>
          </a:p>
          <a:p>
            <a:r>
              <a:rPr lang="en-US" dirty="0"/>
              <a:t>On October 31,1984 Beant Singh shot Indira Gandhi in the abdomen and pumped 5 bullets. Satwant Singh also emptied his Carbine into her abdomen. Beant Singh had cautioned his friend to make sure that R.K. Dhawan was not hurt in this melee. Both dropped their weapons and Beant Singh  said  “I have done what I had to do, and you do what you have to do.” He was shot dead and </a:t>
            </a:r>
            <a:r>
              <a:rPr lang="en-US" dirty="0" err="1"/>
              <a:t>Satwawant</a:t>
            </a:r>
            <a:r>
              <a:rPr lang="en-US" dirty="0"/>
              <a:t> Singh had bullet in spine. He was hanged later.</a:t>
            </a:r>
          </a:p>
          <a:p>
            <a:r>
              <a:rPr lang="en-US" dirty="0"/>
              <a:t>R.K. Dhawan was calling from the hospital to inquire about Beant Singh. He was worried.</a:t>
            </a:r>
          </a:p>
        </p:txBody>
      </p:sp>
    </p:spTree>
    <p:extLst>
      <p:ext uri="{BB962C8B-B14F-4D97-AF65-F5344CB8AC3E}">
        <p14:creationId xmlns:p14="http://schemas.microsoft.com/office/powerpoint/2010/main" val="343343127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4C8BC-FCF0-38FA-959A-081BCEDDF00E}"/>
              </a:ext>
            </a:extLst>
          </p:cNvPr>
          <p:cNvSpPr>
            <a:spLocks noGrp="1"/>
          </p:cNvSpPr>
          <p:nvPr>
            <p:ph type="title"/>
          </p:nvPr>
        </p:nvSpPr>
        <p:spPr>
          <a:xfrm>
            <a:off x="838200" y="365126"/>
            <a:ext cx="10515600" cy="560850"/>
          </a:xfrm>
        </p:spPr>
        <p:txBody>
          <a:bodyPr>
            <a:normAutofit fontScale="90000"/>
          </a:bodyPr>
          <a:lstStyle/>
          <a:p>
            <a:r>
              <a:rPr lang="en-US" dirty="0"/>
              <a:t>Indira Shot Dead Continued</a:t>
            </a:r>
          </a:p>
        </p:txBody>
      </p:sp>
      <p:sp>
        <p:nvSpPr>
          <p:cNvPr id="3" name="Content Placeholder 2">
            <a:extLst>
              <a:ext uri="{FF2B5EF4-FFF2-40B4-BE49-F238E27FC236}">
                <a16:creationId xmlns:a16="http://schemas.microsoft.com/office/drawing/2014/main" id="{A7381194-8BF6-491C-CCBC-214DAD463E89}"/>
              </a:ext>
            </a:extLst>
          </p:cNvPr>
          <p:cNvSpPr>
            <a:spLocks noGrp="1"/>
          </p:cNvSpPr>
          <p:nvPr>
            <p:ph idx="1"/>
          </p:nvPr>
        </p:nvSpPr>
        <p:spPr>
          <a:xfrm>
            <a:off x="838200" y="1041722"/>
            <a:ext cx="10515600" cy="5135241"/>
          </a:xfrm>
        </p:spPr>
        <p:txBody>
          <a:bodyPr/>
          <a:lstStyle/>
          <a:p>
            <a:r>
              <a:rPr lang="en-US" dirty="0"/>
              <a:t>The official Telex message sent at 11:00 AM on 10/31/84 to Indian Embassies and High Commissioners abroad stating “ Two Sikh Guards and a clean shaven” as assassins of Indira Gandhi.</a:t>
            </a:r>
          </a:p>
          <a:p>
            <a:r>
              <a:rPr lang="en-US" dirty="0"/>
              <a:t>Large number of Sikh police personnel  were taken off duty.</a:t>
            </a:r>
          </a:p>
          <a:p>
            <a:endParaRPr lang="en-US" dirty="0"/>
          </a:p>
          <a:p>
            <a:endParaRPr lang="en-US" dirty="0"/>
          </a:p>
        </p:txBody>
      </p:sp>
    </p:spTree>
    <p:extLst>
      <p:ext uri="{BB962C8B-B14F-4D97-AF65-F5344CB8AC3E}">
        <p14:creationId xmlns:p14="http://schemas.microsoft.com/office/powerpoint/2010/main" val="161917799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4C8BC-FCF0-38FA-959A-081BCEDDF00E}"/>
              </a:ext>
            </a:extLst>
          </p:cNvPr>
          <p:cNvSpPr>
            <a:spLocks noGrp="1"/>
          </p:cNvSpPr>
          <p:nvPr>
            <p:ph type="title"/>
          </p:nvPr>
        </p:nvSpPr>
        <p:spPr>
          <a:xfrm>
            <a:off x="838200" y="365126"/>
            <a:ext cx="10515600" cy="560850"/>
          </a:xfrm>
        </p:spPr>
        <p:txBody>
          <a:bodyPr>
            <a:normAutofit fontScale="90000"/>
          </a:bodyPr>
          <a:lstStyle/>
          <a:p>
            <a:r>
              <a:rPr lang="en-US" dirty="0"/>
              <a:t>Killing of Sikhs Started</a:t>
            </a:r>
          </a:p>
        </p:txBody>
      </p:sp>
      <p:sp>
        <p:nvSpPr>
          <p:cNvPr id="3" name="Content Placeholder 2">
            <a:extLst>
              <a:ext uri="{FF2B5EF4-FFF2-40B4-BE49-F238E27FC236}">
                <a16:creationId xmlns:a16="http://schemas.microsoft.com/office/drawing/2014/main" id="{A7381194-8BF6-491C-CCBC-214DAD463E89}"/>
              </a:ext>
            </a:extLst>
          </p:cNvPr>
          <p:cNvSpPr>
            <a:spLocks noGrp="1"/>
          </p:cNvSpPr>
          <p:nvPr>
            <p:ph idx="1"/>
          </p:nvPr>
        </p:nvSpPr>
        <p:spPr>
          <a:xfrm>
            <a:off x="838200" y="1041722"/>
            <a:ext cx="10515600" cy="5135241"/>
          </a:xfrm>
        </p:spPr>
        <p:txBody>
          <a:bodyPr>
            <a:normAutofit/>
          </a:bodyPr>
          <a:lstStyle/>
          <a:p>
            <a:r>
              <a:rPr lang="en-US" dirty="0"/>
              <a:t>Operation Shanti was to start on November 8, 1984, but was moved up.</a:t>
            </a:r>
          </a:p>
          <a:p>
            <a:r>
              <a:rPr lang="en-US" dirty="0"/>
              <a:t>200,000 Previously hired criminals were brought into Delhi on DTU buses.</a:t>
            </a:r>
          </a:p>
          <a:p>
            <a:r>
              <a:rPr lang="en-US" dirty="0"/>
              <a:t>Congress (I) workers and leaders marked the Sikh Houses with S. Sikh vehicles which were identified by Delhi Transport.</a:t>
            </a:r>
          </a:p>
          <a:p>
            <a:r>
              <a:rPr lang="en-US" dirty="0"/>
              <a:t>Hired Mobs burned Sikh houses, business and Gurdwaras. Killed Sikhs by torture, putting tires in their neck and burned them. White phosphorus, a banned chemical was applied to their skin to burn them. Women were gang raped. One women was gang raped in presence of her 17-year-old son . Children were killed. Hindus who tried to protect the Sikhs were not spared.</a:t>
            </a:r>
          </a:p>
        </p:txBody>
      </p:sp>
    </p:spTree>
    <p:extLst>
      <p:ext uri="{BB962C8B-B14F-4D97-AF65-F5344CB8AC3E}">
        <p14:creationId xmlns:p14="http://schemas.microsoft.com/office/powerpoint/2010/main" val="210399806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4C8BC-FCF0-38FA-959A-081BCEDDF00E}"/>
              </a:ext>
            </a:extLst>
          </p:cNvPr>
          <p:cNvSpPr>
            <a:spLocks noGrp="1"/>
          </p:cNvSpPr>
          <p:nvPr>
            <p:ph type="title"/>
          </p:nvPr>
        </p:nvSpPr>
        <p:spPr>
          <a:xfrm>
            <a:off x="838200" y="365126"/>
            <a:ext cx="10515600" cy="560850"/>
          </a:xfrm>
        </p:spPr>
        <p:txBody>
          <a:bodyPr>
            <a:normAutofit fontScale="90000"/>
          </a:bodyPr>
          <a:lstStyle/>
          <a:p>
            <a:r>
              <a:rPr lang="en-US" dirty="0"/>
              <a:t>Police Became Criminal</a:t>
            </a:r>
          </a:p>
        </p:txBody>
      </p:sp>
      <p:sp>
        <p:nvSpPr>
          <p:cNvPr id="3" name="Content Placeholder 2">
            <a:extLst>
              <a:ext uri="{FF2B5EF4-FFF2-40B4-BE49-F238E27FC236}">
                <a16:creationId xmlns:a16="http://schemas.microsoft.com/office/drawing/2014/main" id="{A7381194-8BF6-491C-CCBC-214DAD463E89}"/>
              </a:ext>
            </a:extLst>
          </p:cNvPr>
          <p:cNvSpPr>
            <a:spLocks noGrp="1"/>
          </p:cNvSpPr>
          <p:nvPr>
            <p:ph idx="1"/>
          </p:nvPr>
        </p:nvSpPr>
        <p:spPr>
          <a:xfrm>
            <a:off x="838200" y="1041722"/>
            <a:ext cx="10515600" cy="5135241"/>
          </a:xfrm>
        </p:spPr>
        <p:txBody>
          <a:bodyPr>
            <a:normAutofit lnSpcReduction="10000"/>
          </a:bodyPr>
          <a:lstStyle/>
          <a:p>
            <a:r>
              <a:rPr lang="en-US" dirty="0"/>
              <a:t>Police supplied patrol and diesel from their vehicles to start the fire. Looted items from Sikh houses were found in police stations. Police also disarmed the Sikhs before mobs/criminals attacked them.</a:t>
            </a:r>
          </a:p>
          <a:p>
            <a:r>
              <a:rPr lang="en-US" dirty="0"/>
              <a:t>Army was not called until late,    Army was told not to fire.</a:t>
            </a:r>
          </a:p>
          <a:p>
            <a:r>
              <a:rPr lang="en-US" dirty="0"/>
              <a:t>Trains coming and going from Delhi were attacked. Sikh soldiers even in Army uniform were burnt alive.</a:t>
            </a:r>
          </a:p>
          <a:p>
            <a:r>
              <a:rPr lang="en-US" dirty="0"/>
              <a:t>Sikh males between the ages of 20 – 50, approximately 100,000 were the target.</a:t>
            </a:r>
          </a:p>
          <a:p>
            <a:r>
              <a:rPr lang="en-US" dirty="0"/>
              <a:t>What happened in Delhi and Hindi-belt caused Sikhs the loss of 30,000 lives and billions worth of property which was, however; much less than originally planned for November 8,1984. If original plan took place Punjab would have looked like Gaza of today.</a:t>
            </a:r>
          </a:p>
        </p:txBody>
      </p:sp>
    </p:spTree>
    <p:extLst>
      <p:ext uri="{BB962C8B-B14F-4D97-AF65-F5344CB8AC3E}">
        <p14:creationId xmlns:p14="http://schemas.microsoft.com/office/powerpoint/2010/main" val="257600317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4C8BC-FCF0-38FA-959A-081BCEDDF00E}"/>
              </a:ext>
            </a:extLst>
          </p:cNvPr>
          <p:cNvSpPr>
            <a:spLocks noGrp="1"/>
          </p:cNvSpPr>
          <p:nvPr>
            <p:ph type="title"/>
          </p:nvPr>
        </p:nvSpPr>
        <p:spPr>
          <a:xfrm>
            <a:off x="838200" y="365126"/>
            <a:ext cx="10515600" cy="560850"/>
          </a:xfrm>
        </p:spPr>
        <p:txBody>
          <a:bodyPr>
            <a:normAutofit fontScale="90000"/>
          </a:bodyPr>
          <a:lstStyle/>
          <a:p>
            <a:r>
              <a:rPr lang="en-US" dirty="0"/>
              <a:t>Polarization by Indian TV and Role of Congress Leaders</a:t>
            </a:r>
          </a:p>
        </p:txBody>
      </p:sp>
      <p:sp>
        <p:nvSpPr>
          <p:cNvPr id="3" name="Content Placeholder 2">
            <a:extLst>
              <a:ext uri="{FF2B5EF4-FFF2-40B4-BE49-F238E27FC236}">
                <a16:creationId xmlns:a16="http://schemas.microsoft.com/office/drawing/2014/main" id="{A7381194-8BF6-491C-CCBC-214DAD463E89}"/>
              </a:ext>
            </a:extLst>
          </p:cNvPr>
          <p:cNvSpPr>
            <a:spLocks noGrp="1"/>
          </p:cNvSpPr>
          <p:nvPr>
            <p:ph idx="1"/>
          </p:nvPr>
        </p:nvSpPr>
        <p:spPr>
          <a:xfrm>
            <a:off x="838200" y="1041722"/>
            <a:ext cx="10515600" cy="5135241"/>
          </a:xfrm>
        </p:spPr>
        <p:txBody>
          <a:bodyPr>
            <a:normAutofit fontScale="92500" lnSpcReduction="10000"/>
          </a:bodyPr>
          <a:lstStyle/>
          <a:p>
            <a:r>
              <a:rPr lang="en-US" dirty="0"/>
              <a:t>Indian TV ‘Door </a:t>
            </a:r>
            <a:r>
              <a:rPr lang="en-US" dirty="0" err="1"/>
              <a:t>Darashan</a:t>
            </a:r>
            <a:r>
              <a:rPr lang="en-US" dirty="0"/>
              <a:t>’ was broadcasting Khoon ka badla khoon (blood for blood). Rumors were broadcasted that the Sikhs were celebrating Indira’s death by distributing sweats. Rumors spread that Sikhs had poisoned the water.</a:t>
            </a:r>
          </a:p>
          <a:p>
            <a:r>
              <a:rPr lang="en-US" dirty="0"/>
              <a:t>Worst hurt were trans Jamna Colonies where poor Sikhs lived. Trilokpuri suffered the most where 400 Sikhs were burned in 2 days.</a:t>
            </a:r>
          </a:p>
          <a:p>
            <a:r>
              <a:rPr lang="en-US" dirty="0"/>
              <a:t>Congress (I)  leaders participants named in several reports:</a:t>
            </a:r>
          </a:p>
          <a:p>
            <a:pPr marL="0" indent="0">
              <a:buNone/>
            </a:pPr>
            <a:r>
              <a:rPr lang="en-US" dirty="0"/>
              <a:t>	H.K.L. Bhagat, Sajjan Kumar, Jagdish </a:t>
            </a:r>
            <a:r>
              <a:rPr lang="en-US" dirty="0" err="1"/>
              <a:t>Tytler</a:t>
            </a:r>
            <a:r>
              <a:rPr lang="en-US" dirty="0"/>
              <a:t>, Kamal Nath,              	Arjan Das,  Dharam Das Shastri and Lalit Makhan were working at the direction of Rajiv Gandhi.</a:t>
            </a:r>
          </a:p>
          <a:p>
            <a:r>
              <a:rPr lang="en-US" dirty="0"/>
              <a:t>Amitab  Bachan said Khoon ka badla khoon on Door Darshan to instigate Hindus against the Sikhs even though his mother, Teji Suri was from a Sikh family.</a:t>
            </a:r>
          </a:p>
        </p:txBody>
      </p:sp>
    </p:spTree>
    <p:extLst>
      <p:ext uri="{BB962C8B-B14F-4D97-AF65-F5344CB8AC3E}">
        <p14:creationId xmlns:p14="http://schemas.microsoft.com/office/powerpoint/2010/main" val="337797631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745C-8544-BBF7-7CF6-4B76C3A5D1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529C74-A417-A9A5-5849-920D62A0EA55}"/>
              </a:ext>
            </a:extLst>
          </p:cNvPr>
          <p:cNvSpPr>
            <a:spLocks noGrp="1"/>
          </p:cNvSpPr>
          <p:nvPr>
            <p:ph type="title"/>
          </p:nvPr>
        </p:nvSpPr>
        <p:spPr>
          <a:xfrm>
            <a:off x="838200" y="400612"/>
            <a:ext cx="10515600" cy="560850"/>
          </a:xfrm>
        </p:spPr>
        <p:txBody>
          <a:bodyPr>
            <a:noAutofit/>
          </a:bodyPr>
          <a:lstStyle/>
          <a:p>
            <a:r>
              <a:rPr lang="en-US" sz="4000" dirty="0"/>
              <a:t>The Sikh Genocide and </a:t>
            </a:r>
            <a:r>
              <a:rPr lang="en-US" sz="4000" dirty="0" err="1"/>
              <a:t>Econocide</a:t>
            </a:r>
            <a:r>
              <a:rPr lang="en-US" sz="4000" dirty="0"/>
              <a:t> , November 1984</a:t>
            </a:r>
            <a:br>
              <a:rPr lang="en-US" sz="4000" dirty="0"/>
            </a:br>
            <a:endParaRPr lang="en-US" sz="4000" dirty="0"/>
          </a:p>
        </p:txBody>
      </p:sp>
      <p:sp>
        <p:nvSpPr>
          <p:cNvPr id="5" name="Content Placeholder 4">
            <a:extLst>
              <a:ext uri="{FF2B5EF4-FFF2-40B4-BE49-F238E27FC236}">
                <a16:creationId xmlns:a16="http://schemas.microsoft.com/office/drawing/2014/main" id="{4470DB8F-278E-D4E6-B1E6-D921E26435A6}"/>
              </a:ext>
            </a:extLst>
          </p:cNvPr>
          <p:cNvSpPr>
            <a:spLocks noGrp="1"/>
          </p:cNvSpPr>
          <p:nvPr>
            <p:ph idx="1"/>
          </p:nvPr>
        </p:nvSpPr>
        <p:spPr/>
        <p:txBody>
          <a:bodyPr>
            <a:normAutofit/>
          </a:bodyPr>
          <a:lstStyle/>
          <a:p>
            <a:r>
              <a:rPr lang="en-US" sz="2800" dirty="0"/>
              <a:t>More than 30,000 Sikhs killed throughout India. (most of them burnt alive).</a:t>
            </a:r>
          </a:p>
          <a:p>
            <a:pPr marL="0" indent="0">
              <a:buNone/>
            </a:pPr>
            <a:r>
              <a:rPr lang="en-US" dirty="0"/>
              <a:t>  </a:t>
            </a:r>
            <a:r>
              <a:rPr lang="en-US" sz="2800" dirty="0"/>
              <a:t>Almost as many Sikhs killed in 4-5 days  as many in killed in Chile        by Gen A. Pinochet 1973-1990 during  his rule.</a:t>
            </a:r>
          </a:p>
          <a:p>
            <a:r>
              <a:rPr lang="en-US" dirty="0"/>
              <a:t>More than 300,000 Sikhs displaced and rendered homeless</a:t>
            </a:r>
            <a:endParaRPr lang="en-US" sz="2800" dirty="0"/>
          </a:p>
          <a:p>
            <a:r>
              <a:rPr lang="en-US" dirty="0"/>
              <a:t>Out of 450 Gurdwaras in Delhi ¾ were destroyed or demolished.</a:t>
            </a:r>
          </a:p>
          <a:p>
            <a:r>
              <a:rPr lang="en-US" sz="2800" dirty="0"/>
              <a:t>More than 500 </a:t>
            </a:r>
            <a:r>
              <a:rPr lang="en-US" dirty="0"/>
              <a:t>T</a:t>
            </a:r>
            <a:r>
              <a:rPr lang="en-US" sz="2800" dirty="0"/>
              <a:t>rucks belonging to Sikhs were burned but later most of them replaced by  Tata motors without any questioned asked.</a:t>
            </a:r>
          </a:p>
          <a:p>
            <a:r>
              <a:rPr lang="en-US" dirty="0"/>
              <a:t>Billions worth of property of Sikhs was destroyed.</a:t>
            </a:r>
            <a:endParaRPr lang="en-US" sz="2800" dirty="0"/>
          </a:p>
          <a:p>
            <a:pPr marL="0" indent="0">
              <a:buNone/>
            </a:pPr>
            <a:endParaRPr lang="en-US" sz="2800" dirty="0"/>
          </a:p>
        </p:txBody>
      </p:sp>
    </p:spTree>
    <p:extLst>
      <p:ext uri="{BB962C8B-B14F-4D97-AF65-F5344CB8AC3E}">
        <p14:creationId xmlns:p14="http://schemas.microsoft.com/office/powerpoint/2010/main" val="212453880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36E58-D316-68D3-58EA-73AD5D966658}"/>
              </a:ext>
            </a:extLst>
          </p:cNvPr>
          <p:cNvSpPr>
            <a:spLocks noGrp="1"/>
          </p:cNvSpPr>
          <p:nvPr>
            <p:ph type="title"/>
          </p:nvPr>
        </p:nvSpPr>
        <p:spPr/>
        <p:txBody>
          <a:bodyPr/>
          <a:lstStyle/>
          <a:p>
            <a:endParaRPr lang="en-US"/>
          </a:p>
        </p:txBody>
      </p:sp>
      <p:pic>
        <p:nvPicPr>
          <p:cNvPr id="4" name="Content Placeholder 8" descr="A poster with a map of india&#10;&#10;Description automatically generated">
            <a:extLst>
              <a:ext uri="{FF2B5EF4-FFF2-40B4-BE49-F238E27FC236}">
                <a16:creationId xmlns:a16="http://schemas.microsoft.com/office/drawing/2014/main" id="{51186CA3-00E0-8F76-58AB-6BACAA53F2F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88770" y="77280"/>
            <a:ext cx="8888730" cy="6686145"/>
          </a:xfrm>
          <a:prstGeom prst="rect">
            <a:avLst/>
          </a:prstGeom>
        </p:spPr>
      </p:pic>
    </p:spTree>
    <p:extLst>
      <p:ext uri="{BB962C8B-B14F-4D97-AF65-F5344CB8AC3E}">
        <p14:creationId xmlns:p14="http://schemas.microsoft.com/office/powerpoint/2010/main" val="352364944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4C8BC-FCF0-38FA-959A-081BCEDDF00E}"/>
              </a:ext>
            </a:extLst>
          </p:cNvPr>
          <p:cNvSpPr>
            <a:spLocks noGrp="1"/>
          </p:cNvSpPr>
          <p:nvPr>
            <p:ph type="title"/>
          </p:nvPr>
        </p:nvSpPr>
        <p:spPr>
          <a:xfrm>
            <a:off x="838200" y="365126"/>
            <a:ext cx="10515600" cy="560850"/>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A7381194-8BF6-491C-CCBC-214DAD463E89}"/>
              </a:ext>
            </a:extLst>
          </p:cNvPr>
          <p:cNvSpPr>
            <a:spLocks noGrp="1"/>
          </p:cNvSpPr>
          <p:nvPr>
            <p:ph idx="1"/>
          </p:nvPr>
        </p:nvSpPr>
        <p:spPr>
          <a:xfrm>
            <a:off x="838200" y="1041722"/>
            <a:ext cx="10515600" cy="5135241"/>
          </a:xfrm>
        </p:spPr>
        <p:txBody>
          <a:bodyPr/>
          <a:lstStyle/>
          <a:p>
            <a:r>
              <a:rPr lang="en-US" dirty="0"/>
              <a:t>President of India asked Home </a:t>
            </a:r>
            <a:r>
              <a:rPr lang="en-US"/>
              <a:t>Minister Narsimha </a:t>
            </a:r>
            <a:r>
              <a:rPr lang="en-US" dirty="0"/>
              <a:t>Rao for judicial inquiry which was never done. P.M. Rajiv Gandhi was personally responsible for this massacre of the Sikhs.</a:t>
            </a:r>
          </a:p>
          <a:p>
            <a:r>
              <a:rPr lang="en-US" dirty="0"/>
              <a:t>Kusum Lata Committee found out that 72 police officers to be guilty of crimes and serious dereliction of duty no action was taken.</a:t>
            </a:r>
          </a:p>
          <a:p>
            <a:endParaRPr lang="en-US" dirty="0"/>
          </a:p>
          <a:p>
            <a:endParaRPr lang="en-US" dirty="0"/>
          </a:p>
        </p:txBody>
      </p:sp>
    </p:spTree>
    <p:extLst>
      <p:ext uri="{BB962C8B-B14F-4D97-AF65-F5344CB8AC3E}">
        <p14:creationId xmlns:p14="http://schemas.microsoft.com/office/powerpoint/2010/main" val="211470690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4C8BC-FCF0-38FA-959A-081BCEDDF00E}"/>
              </a:ext>
            </a:extLst>
          </p:cNvPr>
          <p:cNvSpPr>
            <a:spLocks noGrp="1"/>
          </p:cNvSpPr>
          <p:nvPr>
            <p:ph type="title"/>
          </p:nvPr>
        </p:nvSpPr>
        <p:spPr>
          <a:xfrm>
            <a:off x="838200" y="365126"/>
            <a:ext cx="10515600" cy="560850"/>
          </a:xfrm>
        </p:spPr>
        <p:txBody>
          <a:bodyPr>
            <a:normAutofit fontScale="90000"/>
          </a:bodyPr>
          <a:lstStyle/>
          <a:p>
            <a:r>
              <a:rPr lang="en-US" dirty="0"/>
              <a:t>Particular of the police officers involved in November 1984 riots in Delhi</a:t>
            </a:r>
          </a:p>
        </p:txBody>
      </p:sp>
      <p:graphicFrame>
        <p:nvGraphicFramePr>
          <p:cNvPr id="7" name="Content Placeholder 6">
            <a:extLst>
              <a:ext uri="{FF2B5EF4-FFF2-40B4-BE49-F238E27FC236}">
                <a16:creationId xmlns:a16="http://schemas.microsoft.com/office/drawing/2014/main" id="{47812E7F-D32C-4926-CD07-06576493A0AB}"/>
              </a:ext>
            </a:extLst>
          </p:cNvPr>
          <p:cNvGraphicFramePr>
            <a:graphicFrameLocks noGrp="1"/>
          </p:cNvGraphicFramePr>
          <p:nvPr>
            <p:ph idx="1"/>
            <p:extLst>
              <p:ext uri="{D42A27DB-BD31-4B8C-83A1-F6EECF244321}">
                <p14:modId xmlns:p14="http://schemas.microsoft.com/office/powerpoint/2010/main" val="3328198439"/>
              </p:ext>
            </p:extLst>
          </p:nvPr>
        </p:nvGraphicFramePr>
        <p:xfrm>
          <a:off x="514350" y="1211580"/>
          <a:ext cx="11351079" cy="5486400"/>
        </p:xfrm>
        <a:graphic>
          <a:graphicData uri="http://schemas.openxmlformats.org/drawingml/2006/table">
            <a:tbl>
              <a:tblPr firstRow="1" bandRow="1">
                <a:tableStyleId>{9D7B26C5-4107-4FEC-AEDC-1716B250A1EF}</a:tableStyleId>
              </a:tblPr>
              <a:tblGrid>
                <a:gridCol w="6309360">
                  <a:extLst>
                    <a:ext uri="{9D8B030D-6E8A-4147-A177-3AD203B41FA5}">
                      <a16:colId xmlns:a16="http://schemas.microsoft.com/office/drawing/2014/main" val="278419600"/>
                    </a:ext>
                  </a:extLst>
                </a:gridCol>
                <a:gridCol w="5041719">
                  <a:extLst>
                    <a:ext uri="{9D8B030D-6E8A-4147-A177-3AD203B41FA5}">
                      <a16:colId xmlns:a16="http://schemas.microsoft.com/office/drawing/2014/main" val="1784495287"/>
                    </a:ext>
                  </a:extLst>
                </a:gridCol>
              </a:tblGrid>
              <a:tr h="440108">
                <a:tc>
                  <a:txBody>
                    <a:bodyPr/>
                    <a:lstStyle/>
                    <a:p>
                      <a:r>
                        <a:rPr lang="en-US" sz="2400" dirty="0"/>
                        <a:t>SR Number Name and Rank </a:t>
                      </a:r>
                    </a:p>
                  </a:txBody>
                  <a:tcPr/>
                </a:tc>
                <a:tc>
                  <a:txBody>
                    <a:bodyPr/>
                    <a:lstStyle/>
                    <a:p>
                      <a:r>
                        <a:rPr lang="en-US" sz="2400" dirty="0"/>
                        <a:t>District</a:t>
                      </a:r>
                    </a:p>
                  </a:txBody>
                  <a:tcPr/>
                </a:tc>
                <a:extLst>
                  <a:ext uri="{0D108BD9-81ED-4DB2-BD59-A6C34878D82A}">
                    <a16:rowId xmlns:a16="http://schemas.microsoft.com/office/drawing/2014/main" val="2611800474"/>
                  </a:ext>
                </a:extLst>
              </a:tr>
              <a:tr h="440108">
                <a:tc>
                  <a:txBody>
                    <a:bodyPr/>
                    <a:lstStyle/>
                    <a:p>
                      <a:r>
                        <a:rPr lang="en-US" sz="2400" dirty="0"/>
                        <a:t>H C Jatav</a:t>
                      </a:r>
                    </a:p>
                  </a:txBody>
                  <a:tcPr/>
                </a:tc>
                <a:tc>
                  <a:txBody>
                    <a:bodyPr/>
                    <a:lstStyle/>
                    <a:p>
                      <a:r>
                        <a:rPr lang="en-US" sz="2400" dirty="0"/>
                        <a:t>East</a:t>
                      </a:r>
                    </a:p>
                  </a:txBody>
                  <a:tcPr/>
                </a:tc>
                <a:extLst>
                  <a:ext uri="{0D108BD9-81ED-4DB2-BD59-A6C34878D82A}">
                    <a16:rowId xmlns:a16="http://schemas.microsoft.com/office/drawing/2014/main" val="3520052302"/>
                  </a:ext>
                </a:extLst>
              </a:tr>
              <a:tr h="440108">
                <a:tc>
                  <a:txBody>
                    <a:bodyPr/>
                    <a:lstStyle/>
                    <a:p>
                      <a:r>
                        <a:rPr lang="en-US" sz="2400" dirty="0"/>
                        <a:t>Sewa Das</a:t>
                      </a:r>
                    </a:p>
                  </a:txBody>
                  <a:tcPr/>
                </a:tc>
                <a:tc>
                  <a:txBody>
                    <a:bodyPr/>
                    <a:lstStyle/>
                    <a:p>
                      <a:r>
                        <a:rPr lang="en-US" sz="2400" dirty="0"/>
                        <a:t>East</a:t>
                      </a:r>
                    </a:p>
                  </a:txBody>
                  <a:tcPr/>
                </a:tc>
                <a:extLst>
                  <a:ext uri="{0D108BD9-81ED-4DB2-BD59-A6C34878D82A}">
                    <a16:rowId xmlns:a16="http://schemas.microsoft.com/office/drawing/2014/main" val="2305460172"/>
                  </a:ext>
                </a:extLst>
              </a:tr>
              <a:tr h="440108">
                <a:tc>
                  <a:txBody>
                    <a:bodyPr/>
                    <a:lstStyle/>
                    <a:p>
                      <a:r>
                        <a:rPr lang="en-US" sz="2400" dirty="0" err="1"/>
                        <a:t>Chandar</a:t>
                      </a:r>
                      <a:r>
                        <a:rPr lang="en-US" sz="2400" dirty="0"/>
                        <a:t> Prakash</a:t>
                      </a:r>
                    </a:p>
                  </a:txBody>
                  <a:tcPr/>
                </a:tc>
                <a:tc>
                  <a:txBody>
                    <a:bodyPr/>
                    <a:lstStyle/>
                    <a:p>
                      <a:r>
                        <a:rPr lang="en-US" sz="2400" dirty="0"/>
                        <a:t>West </a:t>
                      </a:r>
                    </a:p>
                  </a:txBody>
                  <a:tcPr/>
                </a:tc>
                <a:extLst>
                  <a:ext uri="{0D108BD9-81ED-4DB2-BD59-A6C34878D82A}">
                    <a16:rowId xmlns:a16="http://schemas.microsoft.com/office/drawing/2014/main" val="2315609389"/>
                  </a:ext>
                </a:extLst>
              </a:tr>
              <a:tr h="440108">
                <a:tc>
                  <a:txBody>
                    <a:bodyPr/>
                    <a:lstStyle/>
                    <a:p>
                      <a:r>
                        <a:rPr lang="en-US" sz="2400" dirty="0"/>
                        <a:t>U </a:t>
                      </a:r>
                      <a:r>
                        <a:rPr lang="en-US" sz="2400" dirty="0" err="1"/>
                        <a:t>Katna</a:t>
                      </a:r>
                      <a:endParaRPr lang="en-US" sz="2400" dirty="0"/>
                    </a:p>
                  </a:txBody>
                  <a:tcPr/>
                </a:tc>
                <a:tc>
                  <a:txBody>
                    <a:bodyPr/>
                    <a:lstStyle/>
                    <a:p>
                      <a:r>
                        <a:rPr lang="en-US" sz="2400" dirty="0"/>
                        <a:t>South</a:t>
                      </a:r>
                    </a:p>
                  </a:txBody>
                  <a:tcPr/>
                </a:tc>
                <a:extLst>
                  <a:ext uri="{0D108BD9-81ED-4DB2-BD59-A6C34878D82A}">
                    <a16:rowId xmlns:a16="http://schemas.microsoft.com/office/drawing/2014/main" val="3723404999"/>
                  </a:ext>
                </a:extLst>
              </a:tr>
              <a:tr h="440108">
                <a:tc>
                  <a:txBody>
                    <a:bodyPr/>
                    <a:lstStyle/>
                    <a:p>
                      <a:r>
                        <a:rPr lang="en-US" sz="2400" dirty="0"/>
                        <a:t>Ajay Chadha</a:t>
                      </a:r>
                    </a:p>
                  </a:txBody>
                  <a:tcPr/>
                </a:tc>
                <a:tc>
                  <a:txBody>
                    <a:bodyPr/>
                    <a:lstStyle/>
                    <a:p>
                      <a:r>
                        <a:rPr lang="en-US" sz="2400" dirty="0"/>
                        <a:t>Railway North</a:t>
                      </a:r>
                    </a:p>
                  </a:txBody>
                  <a:tcPr/>
                </a:tc>
                <a:extLst>
                  <a:ext uri="{0D108BD9-81ED-4DB2-BD59-A6C34878D82A}">
                    <a16:rowId xmlns:a16="http://schemas.microsoft.com/office/drawing/2014/main" val="365791973"/>
                  </a:ext>
                </a:extLst>
              </a:tr>
              <a:tr h="440108">
                <a:tc>
                  <a:txBody>
                    <a:bodyPr/>
                    <a:lstStyle/>
                    <a:p>
                      <a:r>
                        <a:rPr lang="en-US" sz="2400" dirty="0"/>
                        <a:t>R C </a:t>
                      </a:r>
                      <a:r>
                        <a:rPr lang="en-US" sz="2400" dirty="0" err="1"/>
                        <a:t>Kohi</a:t>
                      </a:r>
                      <a:endParaRPr lang="en-US" sz="2400" dirty="0"/>
                    </a:p>
                  </a:txBody>
                  <a:tcPr/>
                </a:tc>
                <a:tc>
                  <a:txBody>
                    <a:bodyPr/>
                    <a:lstStyle/>
                    <a:p>
                      <a:r>
                        <a:rPr lang="en-US" sz="2400" dirty="0"/>
                        <a:t>North</a:t>
                      </a:r>
                    </a:p>
                  </a:txBody>
                  <a:tcPr/>
                </a:tc>
                <a:extLst>
                  <a:ext uri="{0D108BD9-81ED-4DB2-BD59-A6C34878D82A}">
                    <a16:rowId xmlns:a16="http://schemas.microsoft.com/office/drawing/2014/main" val="971906014"/>
                  </a:ext>
                </a:extLst>
              </a:tr>
              <a:tr h="440108">
                <a:tc>
                  <a:txBody>
                    <a:bodyPr/>
                    <a:lstStyle/>
                    <a:p>
                      <a:r>
                        <a:rPr lang="en-US" sz="2400" dirty="0" err="1"/>
                        <a:t>Mahabir</a:t>
                      </a:r>
                      <a:r>
                        <a:rPr lang="en-US" sz="2400" dirty="0"/>
                        <a:t> Singh</a:t>
                      </a:r>
                    </a:p>
                  </a:txBody>
                  <a:tcPr/>
                </a:tc>
                <a:tc>
                  <a:txBody>
                    <a:bodyPr/>
                    <a:lstStyle/>
                    <a:p>
                      <a:r>
                        <a:rPr lang="en-US" sz="2400" dirty="0"/>
                        <a:t>North</a:t>
                      </a:r>
                    </a:p>
                  </a:txBody>
                  <a:tcPr/>
                </a:tc>
                <a:extLst>
                  <a:ext uri="{0D108BD9-81ED-4DB2-BD59-A6C34878D82A}">
                    <a16:rowId xmlns:a16="http://schemas.microsoft.com/office/drawing/2014/main" val="2885619793"/>
                  </a:ext>
                </a:extLst>
              </a:tr>
              <a:tr h="440108">
                <a:tc>
                  <a:txBody>
                    <a:bodyPr/>
                    <a:lstStyle/>
                    <a:p>
                      <a:r>
                        <a:rPr lang="en-US" sz="2400" dirty="0"/>
                        <a:t>Roop Chand</a:t>
                      </a:r>
                    </a:p>
                  </a:txBody>
                  <a:tcPr/>
                </a:tc>
                <a:tc>
                  <a:txBody>
                    <a:bodyPr/>
                    <a:lstStyle/>
                    <a:p>
                      <a:r>
                        <a:rPr lang="en-US" sz="2400" dirty="0"/>
                        <a:t>East</a:t>
                      </a:r>
                    </a:p>
                  </a:txBody>
                  <a:tcPr/>
                </a:tc>
                <a:extLst>
                  <a:ext uri="{0D108BD9-81ED-4DB2-BD59-A6C34878D82A}">
                    <a16:rowId xmlns:a16="http://schemas.microsoft.com/office/drawing/2014/main" val="2318175264"/>
                  </a:ext>
                </a:extLst>
              </a:tr>
              <a:tr h="440108">
                <a:tc>
                  <a:txBody>
                    <a:bodyPr/>
                    <a:lstStyle/>
                    <a:p>
                      <a:r>
                        <a:rPr lang="en-US" sz="2400" dirty="0"/>
                        <a:t>Raghubir Singh Malik</a:t>
                      </a:r>
                    </a:p>
                  </a:txBody>
                  <a:tcPr/>
                </a:tc>
                <a:tc>
                  <a:txBody>
                    <a:bodyPr/>
                    <a:lstStyle/>
                    <a:p>
                      <a:r>
                        <a:rPr lang="en-US" sz="2400" dirty="0"/>
                        <a:t>West</a:t>
                      </a:r>
                    </a:p>
                  </a:txBody>
                  <a:tcPr/>
                </a:tc>
                <a:extLst>
                  <a:ext uri="{0D108BD9-81ED-4DB2-BD59-A6C34878D82A}">
                    <a16:rowId xmlns:a16="http://schemas.microsoft.com/office/drawing/2014/main" val="3810283057"/>
                  </a:ext>
                </a:extLst>
              </a:tr>
              <a:tr h="440108">
                <a:tc>
                  <a:txBody>
                    <a:bodyPr/>
                    <a:lstStyle/>
                    <a:p>
                      <a:r>
                        <a:rPr lang="en-US" sz="2400" dirty="0"/>
                        <a:t>S M Bhaskar</a:t>
                      </a:r>
                    </a:p>
                  </a:txBody>
                  <a:tcPr/>
                </a:tc>
                <a:tc>
                  <a:txBody>
                    <a:bodyPr/>
                    <a:lstStyle/>
                    <a:p>
                      <a:r>
                        <a:rPr lang="en-US" sz="2400" dirty="0"/>
                        <a:t>South</a:t>
                      </a:r>
                    </a:p>
                  </a:txBody>
                  <a:tcPr/>
                </a:tc>
                <a:extLst>
                  <a:ext uri="{0D108BD9-81ED-4DB2-BD59-A6C34878D82A}">
                    <a16:rowId xmlns:a16="http://schemas.microsoft.com/office/drawing/2014/main" val="1701435991"/>
                  </a:ext>
                </a:extLst>
              </a:tr>
              <a:tr h="440108">
                <a:tc>
                  <a:txBody>
                    <a:bodyPr/>
                    <a:lstStyle/>
                    <a:p>
                      <a:r>
                        <a:rPr lang="en-US" sz="2400" dirty="0"/>
                        <a:t>R C Dahia</a:t>
                      </a:r>
                    </a:p>
                  </a:txBody>
                  <a:tcPr/>
                </a:tc>
                <a:tc>
                  <a:txBody>
                    <a:bodyPr/>
                    <a:lstStyle/>
                    <a:p>
                      <a:r>
                        <a:rPr lang="en-US" sz="2400" dirty="0"/>
                        <a:t>North</a:t>
                      </a:r>
                    </a:p>
                  </a:txBody>
                  <a:tcPr/>
                </a:tc>
                <a:extLst>
                  <a:ext uri="{0D108BD9-81ED-4DB2-BD59-A6C34878D82A}">
                    <a16:rowId xmlns:a16="http://schemas.microsoft.com/office/drawing/2014/main" val="2001637105"/>
                  </a:ext>
                </a:extLst>
              </a:tr>
            </a:tbl>
          </a:graphicData>
        </a:graphic>
      </p:graphicFrame>
    </p:spTree>
    <p:extLst>
      <p:ext uri="{BB962C8B-B14F-4D97-AF65-F5344CB8AC3E}">
        <p14:creationId xmlns:p14="http://schemas.microsoft.com/office/powerpoint/2010/main" val="215558571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4C8BC-FCF0-38FA-959A-081BCEDDF00E}"/>
              </a:ext>
            </a:extLst>
          </p:cNvPr>
          <p:cNvSpPr>
            <a:spLocks noGrp="1"/>
          </p:cNvSpPr>
          <p:nvPr>
            <p:ph type="title"/>
          </p:nvPr>
        </p:nvSpPr>
        <p:spPr>
          <a:xfrm>
            <a:off x="838200" y="365126"/>
            <a:ext cx="10515600" cy="560850"/>
          </a:xfrm>
        </p:spPr>
        <p:txBody>
          <a:bodyPr>
            <a:normAutofit fontScale="90000"/>
          </a:bodyPr>
          <a:lstStyle/>
          <a:p>
            <a:r>
              <a:rPr lang="en-US" dirty="0"/>
              <a:t>Particular of the police officers involved in November 1984 riots in Delhi</a:t>
            </a:r>
          </a:p>
        </p:txBody>
      </p:sp>
      <p:graphicFrame>
        <p:nvGraphicFramePr>
          <p:cNvPr id="7" name="Content Placeholder 6">
            <a:extLst>
              <a:ext uri="{FF2B5EF4-FFF2-40B4-BE49-F238E27FC236}">
                <a16:creationId xmlns:a16="http://schemas.microsoft.com/office/drawing/2014/main" id="{47812E7F-D32C-4926-CD07-06576493A0AB}"/>
              </a:ext>
            </a:extLst>
          </p:cNvPr>
          <p:cNvGraphicFramePr>
            <a:graphicFrameLocks noGrp="1"/>
          </p:cNvGraphicFramePr>
          <p:nvPr>
            <p:ph idx="1"/>
            <p:extLst>
              <p:ext uri="{D42A27DB-BD31-4B8C-83A1-F6EECF244321}">
                <p14:modId xmlns:p14="http://schemas.microsoft.com/office/powerpoint/2010/main" val="2583169093"/>
              </p:ext>
            </p:extLst>
          </p:nvPr>
        </p:nvGraphicFramePr>
        <p:xfrm>
          <a:off x="598713" y="1251857"/>
          <a:ext cx="11266716" cy="5486400"/>
        </p:xfrm>
        <a:graphic>
          <a:graphicData uri="http://schemas.openxmlformats.org/drawingml/2006/table">
            <a:tbl>
              <a:tblPr firstRow="1" bandRow="1">
                <a:tableStyleId>{9D7B26C5-4107-4FEC-AEDC-1716B250A1EF}</a:tableStyleId>
              </a:tblPr>
              <a:tblGrid>
                <a:gridCol w="5633358">
                  <a:extLst>
                    <a:ext uri="{9D8B030D-6E8A-4147-A177-3AD203B41FA5}">
                      <a16:colId xmlns:a16="http://schemas.microsoft.com/office/drawing/2014/main" val="278419600"/>
                    </a:ext>
                  </a:extLst>
                </a:gridCol>
                <a:gridCol w="5633358">
                  <a:extLst>
                    <a:ext uri="{9D8B030D-6E8A-4147-A177-3AD203B41FA5}">
                      <a16:colId xmlns:a16="http://schemas.microsoft.com/office/drawing/2014/main" val="1784495287"/>
                    </a:ext>
                  </a:extLst>
                </a:gridCol>
              </a:tblGrid>
              <a:tr h="451757">
                <a:tc>
                  <a:txBody>
                    <a:bodyPr/>
                    <a:lstStyle/>
                    <a:p>
                      <a:r>
                        <a:rPr lang="en-US" sz="2400" dirty="0"/>
                        <a:t>SR Number Name and Rank</a:t>
                      </a:r>
                    </a:p>
                  </a:txBody>
                  <a:tcPr/>
                </a:tc>
                <a:tc>
                  <a:txBody>
                    <a:bodyPr/>
                    <a:lstStyle/>
                    <a:p>
                      <a:r>
                        <a:rPr lang="en-US" sz="2400" dirty="0"/>
                        <a:t>District </a:t>
                      </a:r>
                    </a:p>
                  </a:txBody>
                  <a:tcPr/>
                </a:tc>
                <a:extLst>
                  <a:ext uri="{0D108BD9-81ED-4DB2-BD59-A6C34878D82A}">
                    <a16:rowId xmlns:a16="http://schemas.microsoft.com/office/drawing/2014/main" val="2611800474"/>
                  </a:ext>
                </a:extLst>
              </a:tr>
              <a:tr h="451757">
                <a:tc>
                  <a:txBody>
                    <a:bodyPr/>
                    <a:lstStyle/>
                    <a:p>
                      <a:r>
                        <a:rPr lang="en-US" sz="2400" dirty="0"/>
                        <a:t>O P Yadav</a:t>
                      </a:r>
                    </a:p>
                  </a:txBody>
                  <a:tcPr/>
                </a:tc>
                <a:tc>
                  <a:txBody>
                    <a:bodyPr/>
                    <a:lstStyle/>
                    <a:p>
                      <a:r>
                        <a:rPr lang="en-US" sz="2400" dirty="0"/>
                        <a:t>North</a:t>
                      </a:r>
                    </a:p>
                  </a:txBody>
                  <a:tcPr/>
                </a:tc>
                <a:extLst>
                  <a:ext uri="{0D108BD9-81ED-4DB2-BD59-A6C34878D82A}">
                    <a16:rowId xmlns:a16="http://schemas.microsoft.com/office/drawing/2014/main" val="3520052302"/>
                  </a:ext>
                </a:extLst>
              </a:tr>
              <a:tr h="451757">
                <a:tc>
                  <a:txBody>
                    <a:bodyPr/>
                    <a:lstStyle/>
                    <a:p>
                      <a:r>
                        <a:rPr lang="en-US" sz="2400" dirty="0"/>
                        <a:t>Durga Prasad</a:t>
                      </a:r>
                    </a:p>
                  </a:txBody>
                  <a:tcPr/>
                </a:tc>
                <a:tc>
                  <a:txBody>
                    <a:bodyPr/>
                    <a:lstStyle/>
                    <a:p>
                      <a:r>
                        <a:rPr lang="en-US" sz="2400" dirty="0"/>
                        <a:t>East</a:t>
                      </a:r>
                    </a:p>
                  </a:txBody>
                  <a:tcPr/>
                </a:tc>
                <a:extLst>
                  <a:ext uri="{0D108BD9-81ED-4DB2-BD59-A6C34878D82A}">
                    <a16:rowId xmlns:a16="http://schemas.microsoft.com/office/drawing/2014/main" val="2305460172"/>
                  </a:ext>
                </a:extLst>
              </a:tr>
              <a:tr h="451757">
                <a:tc>
                  <a:txBody>
                    <a:bodyPr/>
                    <a:lstStyle/>
                    <a:p>
                      <a:r>
                        <a:rPr lang="en-US" sz="2400" dirty="0"/>
                        <a:t>Raghunath Singh</a:t>
                      </a:r>
                    </a:p>
                  </a:txBody>
                  <a:tcPr/>
                </a:tc>
                <a:tc>
                  <a:txBody>
                    <a:bodyPr/>
                    <a:lstStyle/>
                    <a:p>
                      <a:r>
                        <a:rPr lang="en-US" sz="2400" dirty="0"/>
                        <a:t>North </a:t>
                      </a:r>
                    </a:p>
                  </a:txBody>
                  <a:tcPr/>
                </a:tc>
                <a:extLst>
                  <a:ext uri="{0D108BD9-81ED-4DB2-BD59-A6C34878D82A}">
                    <a16:rowId xmlns:a16="http://schemas.microsoft.com/office/drawing/2014/main" val="2315609389"/>
                  </a:ext>
                </a:extLst>
              </a:tr>
              <a:tr h="451757">
                <a:tc>
                  <a:txBody>
                    <a:bodyPr/>
                    <a:lstStyle/>
                    <a:p>
                      <a:r>
                        <a:rPr lang="en-US" sz="2400" dirty="0"/>
                        <a:t>R C Malhotra</a:t>
                      </a:r>
                    </a:p>
                  </a:txBody>
                  <a:tcPr/>
                </a:tc>
                <a:tc>
                  <a:txBody>
                    <a:bodyPr/>
                    <a:lstStyle/>
                    <a:p>
                      <a:r>
                        <a:rPr lang="en-US" sz="2400" dirty="0"/>
                        <a:t>West</a:t>
                      </a:r>
                    </a:p>
                  </a:txBody>
                  <a:tcPr/>
                </a:tc>
                <a:extLst>
                  <a:ext uri="{0D108BD9-81ED-4DB2-BD59-A6C34878D82A}">
                    <a16:rowId xmlns:a16="http://schemas.microsoft.com/office/drawing/2014/main" val="3723404999"/>
                  </a:ext>
                </a:extLst>
              </a:tr>
              <a:tr h="451757">
                <a:tc>
                  <a:txBody>
                    <a:bodyPr/>
                    <a:lstStyle/>
                    <a:p>
                      <a:r>
                        <a:rPr lang="en-US" sz="2400" dirty="0" err="1"/>
                        <a:t>Purushhottam</a:t>
                      </a:r>
                      <a:r>
                        <a:rPr lang="en-US" sz="2400" dirty="0"/>
                        <a:t> Das</a:t>
                      </a:r>
                    </a:p>
                  </a:txBody>
                  <a:tcPr/>
                </a:tc>
                <a:tc>
                  <a:txBody>
                    <a:bodyPr/>
                    <a:lstStyle/>
                    <a:p>
                      <a:endParaRPr lang="en-US" sz="2400" dirty="0"/>
                    </a:p>
                  </a:txBody>
                  <a:tcPr/>
                </a:tc>
                <a:extLst>
                  <a:ext uri="{0D108BD9-81ED-4DB2-BD59-A6C34878D82A}">
                    <a16:rowId xmlns:a16="http://schemas.microsoft.com/office/drawing/2014/main" val="365791973"/>
                  </a:ext>
                </a:extLst>
              </a:tr>
              <a:tr h="451757">
                <a:tc>
                  <a:txBody>
                    <a:bodyPr/>
                    <a:lstStyle/>
                    <a:p>
                      <a:r>
                        <a:rPr lang="en-US" sz="2400" dirty="0" err="1"/>
                        <a:t>Shoedeen</a:t>
                      </a:r>
                      <a:r>
                        <a:rPr lang="en-US" sz="2400" dirty="0"/>
                        <a:t> Singh West</a:t>
                      </a:r>
                    </a:p>
                  </a:txBody>
                  <a:tcPr/>
                </a:tc>
                <a:tc>
                  <a:txBody>
                    <a:bodyPr/>
                    <a:lstStyle/>
                    <a:p>
                      <a:r>
                        <a:rPr lang="en-US" sz="2400" dirty="0"/>
                        <a:t>West</a:t>
                      </a:r>
                    </a:p>
                  </a:txBody>
                  <a:tcPr/>
                </a:tc>
                <a:extLst>
                  <a:ext uri="{0D108BD9-81ED-4DB2-BD59-A6C34878D82A}">
                    <a16:rowId xmlns:a16="http://schemas.microsoft.com/office/drawing/2014/main" val="971906014"/>
                  </a:ext>
                </a:extLst>
              </a:tr>
              <a:tr h="451757">
                <a:tc>
                  <a:txBody>
                    <a:bodyPr/>
                    <a:lstStyle/>
                    <a:p>
                      <a:r>
                        <a:rPr lang="en-US" sz="2400" dirty="0"/>
                        <a:t>Jaipal Singh </a:t>
                      </a:r>
                    </a:p>
                  </a:txBody>
                  <a:tcPr/>
                </a:tc>
                <a:tc>
                  <a:txBody>
                    <a:bodyPr/>
                    <a:lstStyle/>
                    <a:p>
                      <a:r>
                        <a:rPr lang="en-US" sz="2400" dirty="0"/>
                        <a:t>South</a:t>
                      </a:r>
                    </a:p>
                  </a:txBody>
                  <a:tcPr/>
                </a:tc>
                <a:extLst>
                  <a:ext uri="{0D108BD9-81ED-4DB2-BD59-A6C34878D82A}">
                    <a16:rowId xmlns:a16="http://schemas.microsoft.com/office/drawing/2014/main" val="2885619793"/>
                  </a:ext>
                </a:extLst>
              </a:tr>
              <a:tr h="451757">
                <a:tc>
                  <a:txBody>
                    <a:bodyPr/>
                    <a:lstStyle/>
                    <a:p>
                      <a:r>
                        <a:rPr lang="en-US" sz="2400" dirty="0"/>
                        <a:t>Jagdish C Sharma</a:t>
                      </a:r>
                    </a:p>
                  </a:txBody>
                  <a:tcPr/>
                </a:tc>
                <a:tc>
                  <a:txBody>
                    <a:bodyPr/>
                    <a:lstStyle/>
                    <a:p>
                      <a:endParaRPr lang="en-US" sz="2400" dirty="0"/>
                    </a:p>
                  </a:txBody>
                  <a:tcPr/>
                </a:tc>
                <a:extLst>
                  <a:ext uri="{0D108BD9-81ED-4DB2-BD59-A6C34878D82A}">
                    <a16:rowId xmlns:a16="http://schemas.microsoft.com/office/drawing/2014/main" val="2318175264"/>
                  </a:ext>
                </a:extLst>
              </a:tr>
              <a:tr h="451757">
                <a:tc>
                  <a:txBody>
                    <a:bodyPr/>
                    <a:lstStyle/>
                    <a:p>
                      <a:endParaRPr lang="en-US" sz="2400" dirty="0"/>
                    </a:p>
                  </a:txBody>
                  <a:tcPr/>
                </a:tc>
                <a:tc>
                  <a:txBody>
                    <a:bodyPr/>
                    <a:lstStyle/>
                    <a:p>
                      <a:endParaRPr lang="en-US" sz="2400" dirty="0"/>
                    </a:p>
                  </a:txBody>
                  <a:tcPr/>
                </a:tc>
                <a:extLst>
                  <a:ext uri="{0D108BD9-81ED-4DB2-BD59-A6C34878D82A}">
                    <a16:rowId xmlns:a16="http://schemas.microsoft.com/office/drawing/2014/main" val="3810283057"/>
                  </a:ext>
                </a:extLst>
              </a:tr>
              <a:tr h="451757">
                <a:tc>
                  <a:txBody>
                    <a:bodyPr/>
                    <a:lstStyle/>
                    <a:p>
                      <a:endParaRPr lang="en-US" sz="2400" dirty="0"/>
                    </a:p>
                  </a:txBody>
                  <a:tcPr/>
                </a:tc>
                <a:tc>
                  <a:txBody>
                    <a:bodyPr/>
                    <a:lstStyle/>
                    <a:p>
                      <a:endParaRPr lang="en-US" sz="2400" dirty="0"/>
                    </a:p>
                  </a:txBody>
                  <a:tcPr/>
                </a:tc>
                <a:extLst>
                  <a:ext uri="{0D108BD9-81ED-4DB2-BD59-A6C34878D82A}">
                    <a16:rowId xmlns:a16="http://schemas.microsoft.com/office/drawing/2014/main" val="1701435991"/>
                  </a:ext>
                </a:extLst>
              </a:tr>
              <a:tr h="451757">
                <a:tc>
                  <a:txBody>
                    <a:bodyPr/>
                    <a:lstStyle/>
                    <a:p>
                      <a:endParaRPr lang="en-US" sz="2400" dirty="0"/>
                    </a:p>
                  </a:txBody>
                  <a:tcPr/>
                </a:tc>
                <a:tc>
                  <a:txBody>
                    <a:bodyPr/>
                    <a:lstStyle/>
                    <a:p>
                      <a:endParaRPr lang="en-US" sz="2400" dirty="0"/>
                    </a:p>
                  </a:txBody>
                  <a:tcPr/>
                </a:tc>
                <a:extLst>
                  <a:ext uri="{0D108BD9-81ED-4DB2-BD59-A6C34878D82A}">
                    <a16:rowId xmlns:a16="http://schemas.microsoft.com/office/drawing/2014/main" val="2001637105"/>
                  </a:ext>
                </a:extLst>
              </a:tr>
            </a:tbl>
          </a:graphicData>
        </a:graphic>
      </p:graphicFrame>
    </p:spTree>
    <p:extLst>
      <p:ext uri="{BB962C8B-B14F-4D97-AF65-F5344CB8AC3E}">
        <p14:creationId xmlns:p14="http://schemas.microsoft.com/office/powerpoint/2010/main" val="2483459407"/>
      </p:ext>
    </p:extLst>
  </p:cSld>
  <p:clrMapOvr>
    <a:masterClrMapping/>
  </p:clrMapOvr>
</p:sld>
</file>

<file path=ppt/theme/theme1.xml><?xml version="1.0" encoding="utf-8"?>
<a:theme xmlns:a="http://schemas.openxmlformats.org/drawingml/2006/main" name="CosineVTI">
  <a:themeElements>
    <a:clrScheme name="Custom 133">
      <a:dk1>
        <a:sysClr val="windowText" lastClr="000000"/>
      </a:dk1>
      <a:lt1>
        <a:sysClr val="window" lastClr="FFFFFF"/>
      </a:lt1>
      <a:dk2>
        <a:srgbClr val="2A2735"/>
      </a:dk2>
      <a:lt2>
        <a:srgbClr val="EEEEEE"/>
      </a:lt2>
      <a:accent1>
        <a:srgbClr val="1EBE9B"/>
      </a:accent1>
      <a:accent2>
        <a:srgbClr val="8F99BB"/>
      </a:accent2>
      <a:accent3>
        <a:srgbClr val="FD8686"/>
      </a:accent3>
      <a:accent4>
        <a:srgbClr val="A3A3C1"/>
      </a:accent4>
      <a:accent5>
        <a:srgbClr val="7162FE"/>
      </a:accent5>
      <a:accent6>
        <a:srgbClr val="E76445"/>
      </a:accent6>
      <a:hlink>
        <a:srgbClr val="EF08F7"/>
      </a:hlink>
      <a:folHlink>
        <a:srgbClr val="8477FE"/>
      </a:folHlink>
    </a:clrScheme>
    <a:fontScheme name="Custom 50">
      <a:majorFont>
        <a:latin typeface="Grandview"/>
        <a:ea typeface=""/>
        <a:cs typeface=""/>
      </a:majorFont>
      <a:minorFont>
        <a:latin typeface="Grandvie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sineVTI" id="{4F4449D5-5E9D-4D83-9E2A-939F9CF20276}" vid="{03166EA1-370F-4321-A61E-8851365B431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4723</TotalTime>
  <Words>7814</Words>
  <Application>Microsoft Office PowerPoint</Application>
  <PresentationFormat>Custom</PresentationFormat>
  <Paragraphs>690</Paragraphs>
  <Slides>155</Slides>
  <Notes>2</Notes>
  <HiddenSlides>0</HiddenSlides>
  <MMClips>1</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155</vt:i4>
      </vt:variant>
    </vt:vector>
  </HeadingPairs>
  <TitlesOfParts>
    <vt:vector size="169" baseType="lpstr">
      <vt:lpstr>Aptos</vt:lpstr>
      <vt:lpstr>Aptos Display</vt:lpstr>
      <vt:lpstr>Arial</vt:lpstr>
      <vt:lpstr>Calibri</vt:lpstr>
      <vt:lpstr>Grandview</vt:lpstr>
      <vt:lpstr>inherit</vt:lpstr>
      <vt:lpstr>Roboto</vt:lpstr>
      <vt:lpstr>Times New Roman</vt:lpstr>
      <vt:lpstr>Wingdings</vt:lpstr>
      <vt:lpstr>CosineVTI</vt:lpstr>
      <vt:lpstr>Office Theme</vt:lpstr>
      <vt:lpstr>Office Theme</vt:lpstr>
      <vt:lpstr>Office Theme</vt:lpstr>
      <vt:lpstr>Office Theme</vt:lpstr>
      <vt:lpstr> Sikh Genocide in the 18th century</vt:lpstr>
      <vt:lpstr>PowerPoint Presentation</vt:lpstr>
      <vt:lpstr>Ten Stages of Genocide by Prof. Gregory Stanton</vt:lpstr>
      <vt:lpstr>Ten Stages of Genocide by Prof. Gregory Stanton</vt:lpstr>
      <vt:lpstr>Ghallughara  or Genocide ?</vt:lpstr>
      <vt:lpstr>Genocide of 1746, a Brief Outline </vt:lpstr>
      <vt:lpstr>Why? Sectarian Knowledge is a social construct  for Greed and Power that denies access  to  human potential especially for  the lowest of the lows.</vt:lpstr>
      <vt:lpstr>The Birth of Stereotypical, Dehumanizing Hatred for Sikhs in 1605-1704 (Classification)</vt:lpstr>
      <vt:lpstr>Mughal Royals and Hindu Bureaucrats Shape Ultra-Nationalistic Policies against Followers of Nanak (Organization and Preparation) </vt:lpstr>
      <vt:lpstr>Boiling in a Cauldron and Pouring Hot Sand</vt:lpstr>
      <vt:lpstr>Images of Guru Arjan’s Tortures</vt:lpstr>
      <vt:lpstr>Ideological bases of Hatred Determine Polarization and Persecution</vt:lpstr>
      <vt:lpstr> Persecution of Guru Teg Bahadur and His Sikhs, Mati Das, Sati Das, Dyala</vt:lpstr>
      <vt:lpstr>   Four Massive Mughals’ army attacks on 6th Guru, Thirteen on the 10th Guru: Discrimination 1634-1708 </vt:lpstr>
      <vt:lpstr>Persecution of Banda Singh Bahudar, a Sikh commander 1710-1716 </vt:lpstr>
      <vt:lpstr>Public Execution of Sikhs in 1716</vt:lpstr>
      <vt:lpstr>PowerPoint Presentation</vt:lpstr>
      <vt:lpstr>Punjab Governors Abdul Samad Khan and his son Zakriya Khan, 1716 -1745</vt:lpstr>
      <vt:lpstr>Sikhs’ Head hunting A Profitable Business</vt:lpstr>
      <vt:lpstr>Bhai Mani Singh, A Sikh Scholar’s Execution</vt:lpstr>
      <vt:lpstr>  Bhai Mani Singh Chopped Limb by Limb</vt:lpstr>
      <vt:lpstr> Sabeg Singh and his son Shahbaz Singh</vt:lpstr>
      <vt:lpstr> Taru Singh Accused of “Langar for the Needy”</vt:lpstr>
      <vt:lpstr>Mughals’ Hitman Massa Ranghar 1740</vt:lpstr>
      <vt:lpstr>All Lahore’s Sikhs Executed at Horse Market (Survivors Relocate for Safety)</vt:lpstr>
      <vt:lpstr>Shaheed Ganj 1735-1746 </vt:lpstr>
      <vt:lpstr>The Execution Site in Lahore  Gurdwara Shaheed Ganj Singhinian </vt:lpstr>
      <vt:lpstr> Mughal Faujdar Jaspat Rai and Sikhs 1745 -46</vt:lpstr>
      <vt:lpstr>May 1746, Ghallughara/Genocide</vt:lpstr>
      <vt:lpstr>Diwan Lakhpat Rai Destroys Guru Granth Sahib Birs and Discards them in Rivers and Wells and Burnt Many other Historical Manuscripts</vt:lpstr>
      <vt:lpstr>The End of Mughal Empire in Greater Punjab Sikhs Built the Fort Ram Rauni </vt:lpstr>
      <vt:lpstr>Sikh Women Captive at Mir Mannu’s Death Camp</vt:lpstr>
      <vt:lpstr>Punjab Annexed to Afghanistan Empire</vt:lpstr>
      <vt:lpstr>Genocide of 1762, or (Vadda Ghallughara, 1762) a Brief Outline  </vt:lpstr>
      <vt:lpstr>30,000-35,000 Civilians Massacred February 5, 1762 (Extermination)</vt:lpstr>
      <vt:lpstr>Why Vadda Ghallughara? A Context of 1759-1761</vt:lpstr>
      <vt:lpstr>Ahmad Shah Abdali Builds a Coalition to Punish Sikhs</vt:lpstr>
      <vt:lpstr>Niranjanias or Hindalis, A Breakaway  Sect known for Disinformation against Sikhs</vt:lpstr>
      <vt:lpstr> Preparation and Polarization</vt:lpstr>
      <vt:lpstr>A Joint Operation at Rahira Kup Persecution to Extermination on Feb.5, 1762</vt:lpstr>
      <vt:lpstr>The Sikhs Restore Civil Rule  and Build Mutual Trust Among Muslims and Hindus: How?</vt:lpstr>
      <vt:lpstr>Sikhs Controlled Punjab over 80 years</vt:lpstr>
      <vt:lpstr>Sikh Genocide  June 1984</vt:lpstr>
      <vt:lpstr>Intolerant Brahmanism</vt:lpstr>
      <vt:lpstr>Gangus’s Descendants in Power</vt:lpstr>
      <vt:lpstr>Indira Gandhi Found Guilty by the Court</vt:lpstr>
      <vt:lpstr>SIKH DEMANDS</vt:lpstr>
      <vt:lpstr>Punishment to The Sikhs</vt:lpstr>
      <vt:lpstr>Plan Put Into Action</vt:lpstr>
      <vt:lpstr>Sant Jarnail Singh Bhindrawale Targeted</vt:lpstr>
      <vt:lpstr>Continuation…</vt:lpstr>
      <vt:lpstr>Khalistan A Conspiracy (RAW)</vt:lpstr>
      <vt:lpstr>Anti Sikh Campaign Intensified</vt:lpstr>
      <vt:lpstr>Continuation</vt:lpstr>
      <vt:lpstr>Plan to Attack Golden Temple Finalized</vt:lpstr>
      <vt:lpstr>Continuation</vt:lpstr>
      <vt:lpstr>Meeting with Akalis was Deception</vt:lpstr>
      <vt:lpstr>Attack on Golden Temple Started</vt:lpstr>
      <vt:lpstr>Attack on Golden Temple in Progress</vt:lpstr>
      <vt:lpstr>Akal Takhat Demolished</vt:lpstr>
      <vt:lpstr>How Many Sikhs  Murdered?</vt:lpstr>
      <vt:lpstr>Conclusion</vt:lpstr>
      <vt:lpstr>Tanks Used to Attack Akak Takhat</vt:lpstr>
      <vt:lpstr>General Brar</vt:lpstr>
      <vt:lpstr>Indian Soldiers Firing at The Sikhs in Golden Temple</vt:lpstr>
      <vt:lpstr>Sharp Shooters</vt:lpstr>
      <vt:lpstr>Destruction Goes On</vt:lpstr>
      <vt:lpstr>Destruction by Tanks</vt:lpstr>
      <vt:lpstr>Destruction in Progress</vt:lpstr>
      <vt:lpstr>More Destruction</vt:lpstr>
      <vt:lpstr>Multiple Budlings Destroyed by Fire</vt:lpstr>
      <vt:lpstr>Sikhs With Their Hands Tied Behind </vt:lpstr>
      <vt:lpstr>Blood &amp; Bodies Everywhere</vt:lpstr>
      <vt:lpstr>Sant Jarnail Singh Bhinderwale?</vt:lpstr>
      <vt:lpstr>Sant Jarnail Singh Bhinderwale?</vt:lpstr>
      <vt:lpstr>General Shubeg Singh</vt:lpstr>
      <vt:lpstr>Victims Of Indira’s Army and Police</vt:lpstr>
      <vt:lpstr>More Victims</vt:lpstr>
      <vt:lpstr>A Family Murdered</vt:lpstr>
      <vt:lpstr>A Sikh Victim of Police Brutality</vt:lpstr>
      <vt:lpstr>Victims of fake Police Encounters</vt:lpstr>
      <vt:lpstr>Is He A terrorist ?</vt:lpstr>
      <vt:lpstr>Guru Granth Victim of a Bullet</vt:lpstr>
      <vt:lpstr>Sikhs Killed In Golden Temple</vt:lpstr>
      <vt:lpstr>More Photos of the Killed</vt:lpstr>
      <vt:lpstr>1984 Never Again</vt:lpstr>
      <vt:lpstr> 1984 Sikh Genocide in Delhi</vt:lpstr>
      <vt:lpstr>Sikh Genocide Plan</vt:lpstr>
      <vt:lpstr>Blueprint of Sikh Genocide</vt:lpstr>
      <vt:lpstr>Plan Leaked,Indira Shotdead</vt:lpstr>
      <vt:lpstr>Indira Shot Dead Continued</vt:lpstr>
      <vt:lpstr>Killing of Sikhs Started</vt:lpstr>
      <vt:lpstr>Police Became Criminal</vt:lpstr>
      <vt:lpstr>Polarization by Indian TV and Role of Congress Leaders</vt:lpstr>
      <vt:lpstr>The Sikh Genocide and Econocide , November 1984 </vt:lpstr>
      <vt:lpstr>PowerPoint Presentation</vt:lpstr>
      <vt:lpstr>PowerPoint Presentation</vt:lpstr>
      <vt:lpstr>Particular of the police officers involved in November 1984 riots in Delhi</vt:lpstr>
      <vt:lpstr>Particular of the police officers involved in November 1984 riots in Delhi</vt:lpstr>
      <vt:lpstr>INSPECTORS</vt:lpstr>
      <vt:lpstr>SUB-INSPECTORS</vt:lpstr>
      <vt:lpstr>ASSISTANT SUB-INSPECTORS</vt:lpstr>
      <vt:lpstr>Conclusion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vt:lpstr>
      <vt:lpstr>      1984 and After: Why No  Justice?  SIKH GENOCIDE &amp; ITS AFTERAFFECTS</vt:lpstr>
      <vt:lpstr>                  The Justice That Never Came </vt:lpstr>
      <vt:lpstr>                       JUNE 1984 &amp; State Murders</vt:lpstr>
      <vt:lpstr>                           November 1984 &amp;                        State Sponsored Murders</vt:lpstr>
      <vt:lpstr>    Kill Counts</vt:lpstr>
      <vt:lpstr>                 INVESTIGATIONS (unofficial)                               Sikh Holocaust</vt:lpstr>
      <vt:lpstr>     Ten Commissions or Committees (Official)</vt:lpstr>
      <vt:lpstr>                         INVESTIGATIONS (Official)                          Nanawati Commission</vt:lpstr>
      <vt:lpstr>Manmohan Singh reacted to Nanawati Report </vt:lpstr>
      <vt:lpstr>              President Barack H. Obama                           published in 2020</vt:lpstr>
      <vt:lpstr>                            Who Are the Guilty?                                (1984) POLITICIANS</vt:lpstr>
      <vt:lpstr>                               Who Are the Guilty?                                          (1984) POLICE</vt:lpstr>
      <vt:lpstr>                           H.K.L. Bhagat (1921—2005)</vt:lpstr>
      <vt:lpstr>                                  Any Justice?</vt:lpstr>
      <vt:lpstr>                               Jagdish Tytler (1944--     )</vt:lpstr>
      <vt:lpstr>                                    Any Justice?</vt:lpstr>
      <vt:lpstr>                              Update on Justice</vt:lpstr>
      <vt:lpstr>                          Sajjan Kumar (1945 --   )</vt:lpstr>
      <vt:lpstr>    Any Justice?</vt:lpstr>
      <vt:lpstr>   Zail Singh (1916-1994) Home Minister (1980-82) President (1982-1987)</vt:lpstr>
      <vt:lpstr>         RSS-backed Indian Government (2014--)       Narendra Modi                         Amit Shah</vt:lpstr>
      <vt:lpstr>Hardeep Singh Nijjar       Gurpatwant S. Pannu</vt:lpstr>
      <vt:lpstr>                    Transnational Repression</vt:lpstr>
      <vt:lpstr>                      </vt:lpstr>
      <vt:lpstr> Any Scope of Justice for Sikhs in India?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do Genocides Occur?</dc:title>
  <dc:creator>Microsoft Office User</dc:creator>
  <cp:lastModifiedBy>EUITSols</cp:lastModifiedBy>
  <cp:revision>68</cp:revision>
  <dcterms:created xsi:type="dcterms:W3CDTF">2024-11-04T01:49:35Z</dcterms:created>
  <dcterms:modified xsi:type="dcterms:W3CDTF">2025-03-19T08:38:07Z</dcterms:modified>
</cp:coreProperties>
</file>