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5"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D03C3-0F1E-72EC-2D63-A02CCD37ED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743DD2-CB47-2F0B-5776-6FBCE1925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C758C8-129B-E190-CE3F-73C394B40C97}"/>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5" name="Footer Placeholder 4">
            <a:extLst>
              <a:ext uri="{FF2B5EF4-FFF2-40B4-BE49-F238E27FC236}">
                <a16:creationId xmlns:a16="http://schemas.microsoft.com/office/drawing/2014/main" id="{1E498791-177D-4EE4-E725-C16A63EB8E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25892D-DD17-8912-E001-E481031FB132}"/>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3549769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10DDC-4113-9465-B234-EBB3CFB0D1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058AA4-B1A0-7765-9F86-258A2EB58C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1B23E0-9CDC-C926-7021-93CBE4211227}"/>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5" name="Footer Placeholder 4">
            <a:extLst>
              <a:ext uri="{FF2B5EF4-FFF2-40B4-BE49-F238E27FC236}">
                <a16:creationId xmlns:a16="http://schemas.microsoft.com/office/drawing/2014/main" id="{DA00275F-E986-1BE3-D397-0A03C05DB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7D2BDD-D4FB-32B1-FFCF-22D2D250ABB6}"/>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135979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FF55A3-434F-90A8-6B2B-55F94A3785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59D01D-582F-A7F5-9414-A9EF2F4B9F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F790BF-1395-CA2E-2BCA-500A099CFBE3}"/>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5" name="Footer Placeholder 4">
            <a:extLst>
              <a:ext uri="{FF2B5EF4-FFF2-40B4-BE49-F238E27FC236}">
                <a16:creationId xmlns:a16="http://schemas.microsoft.com/office/drawing/2014/main" id="{52742545-847B-AB8E-D6F9-638D85F0D6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C8936E-BB72-003F-42C3-9341C3856ECF}"/>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4213542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5D28D-D8B5-DA98-AE26-1140AC6B9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D2430F-54C1-4BC9-D144-466471799A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12CF92-BE15-C7D9-B3DC-5DE424B12C38}"/>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5" name="Footer Placeholder 4">
            <a:extLst>
              <a:ext uri="{FF2B5EF4-FFF2-40B4-BE49-F238E27FC236}">
                <a16:creationId xmlns:a16="http://schemas.microsoft.com/office/drawing/2014/main" id="{47CC70C3-FD2C-7AFB-1511-9F8BA95C5A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C983AF-E006-81CE-C09D-F49CBA0A675B}"/>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3880505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0733E-5F6A-84AE-8AFC-BBBEA75142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EC880D-3CDF-763D-3817-9D85FBEBDE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8C93BC-E865-1528-8A42-51237F86004A}"/>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5" name="Footer Placeholder 4">
            <a:extLst>
              <a:ext uri="{FF2B5EF4-FFF2-40B4-BE49-F238E27FC236}">
                <a16:creationId xmlns:a16="http://schemas.microsoft.com/office/drawing/2014/main" id="{88766751-25BC-C2F6-896A-51172862A3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04D84B-3E33-3FE8-54FD-C911950B0835}"/>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37664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BEFE5-AE1F-F270-8076-39CEDBDD21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908A86-478E-D191-A000-D4EDD723FF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C29069-9270-1A1C-614B-D1808AAAE0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DEEF85-E5DF-BCEC-CEEE-4DB16CC773AE}"/>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6" name="Footer Placeholder 5">
            <a:extLst>
              <a:ext uri="{FF2B5EF4-FFF2-40B4-BE49-F238E27FC236}">
                <a16:creationId xmlns:a16="http://schemas.microsoft.com/office/drawing/2014/main" id="{33C92C8A-BC5C-B376-52B4-76CA9BE31B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9B7F5F-2B08-81FF-B149-E49F3B2CFE35}"/>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1789608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A17B2-806E-B5E0-6370-585CF7BE29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3A4BCF-17BA-E960-0E90-2D74646D22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3861EE-1EDD-80B5-4A90-3B4F73F9AE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6E37931-6277-A02E-0688-30B04D10CD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36F24E-0AA1-FD19-5EFF-4F66A3755B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79A725-14DB-DB1F-6EB2-AE2241F6F661}"/>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8" name="Footer Placeholder 7">
            <a:extLst>
              <a:ext uri="{FF2B5EF4-FFF2-40B4-BE49-F238E27FC236}">
                <a16:creationId xmlns:a16="http://schemas.microsoft.com/office/drawing/2014/main" id="{D6726541-D2E4-D8DA-2037-3DD80E87EF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08768B-F9F7-0E53-22AF-A5C3AD40019A}"/>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1747275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7649B-AE8E-1F7A-AA7C-BA834DA1B7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B868A1-3B0E-7034-059D-9E9257B669A6}"/>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4" name="Footer Placeholder 3">
            <a:extLst>
              <a:ext uri="{FF2B5EF4-FFF2-40B4-BE49-F238E27FC236}">
                <a16:creationId xmlns:a16="http://schemas.microsoft.com/office/drawing/2014/main" id="{B6E7943A-E7BF-B804-6518-E22E7B4F15A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6A1EAA-DD66-4ADC-97B3-0D2D934B2867}"/>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2672271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0EA73C-EA0C-5000-A250-577F83D24D44}"/>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3" name="Footer Placeholder 2">
            <a:extLst>
              <a:ext uri="{FF2B5EF4-FFF2-40B4-BE49-F238E27FC236}">
                <a16:creationId xmlns:a16="http://schemas.microsoft.com/office/drawing/2014/main" id="{621E3D0C-D8FC-4FC9-3E53-EFE6F48D6D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BB13FF-C2CD-73C1-7500-B997376EE6F4}"/>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2553494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99FDC-FB9F-D868-A329-40682FF65F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3266A3-E0BE-CB2E-6799-21758DC42D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F39FE1-594D-1467-3B6E-2430C6D853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FEBD7E-643A-B0EF-93D3-7D1929B4DF3A}"/>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6" name="Footer Placeholder 5">
            <a:extLst>
              <a:ext uri="{FF2B5EF4-FFF2-40B4-BE49-F238E27FC236}">
                <a16:creationId xmlns:a16="http://schemas.microsoft.com/office/drawing/2014/main" id="{E1C8A828-31DB-4E42-540E-DDCC1B0EB8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9E5ED6-03F9-F37D-54D4-4D1FC97BBE60}"/>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3634093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7CFD3-D724-FE33-1C1D-CF88714C5E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F908FB-5ED8-CAAA-247D-3AD9695464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EC59E7-1D2B-A423-4D8D-F2264F6A1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CF7B95-37CA-6A74-BC54-5E2B33EC69D0}"/>
              </a:ext>
            </a:extLst>
          </p:cNvPr>
          <p:cNvSpPr>
            <a:spLocks noGrp="1"/>
          </p:cNvSpPr>
          <p:nvPr>
            <p:ph type="dt" sz="half" idx="10"/>
          </p:nvPr>
        </p:nvSpPr>
        <p:spPr/>
        <p:txBody>
          <a:bodyPr/>
          <a:lstStyle/>
          <a:p>
            <a:fld id="{F4D6046A-773C-4D33-8D6A-5CB0F990A40F}" type="datetimeFigureOut">
              <a:rPr lang="en-US" smtClean="0"/>
              <a:t>12/28/2024</a:t>
            </a:fld>
            <a:endParaRPr lang="en-US"/>
          </a:p>
        </p:txBody>
      </p:sp>
      <p:sp>
        <p:nvSpPr>
          <p:cNvPr id="6" name="Footer Placeholder 5">
            <a:extLst>
              <a:ext uri="{FF2B5EF4-FFF2-40B4-BE49-F238E27FC236}">
                <a16:creationId xmlns:a16="http://schemas.microsoft.com/office/drawing/2014/main" id="{8B7954CD-3B77-186C-88A6-5F6758EAB1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21C094-D395-1060-E30C-94A0FF346823}"/>
              </a:ext>
            </a:extLst>
          </p:cNvPr>
          <p:cNvSpPr>
            <a:spLocks noGrp="1"/>
          </p:cNvSpPr>
          <p:nvPr>
            <p:ph type="sldNum" sz="quarter" idx="12"/>
          </p:nvPr>
        </p:nvSpPr>
        <p:spPr/>
        <p:txBody>
          <a:bodyPr/>
          <a:lstStyle/>
          <a:p>
            <a:fld id="{0C72F573-1F13-41D6-8B17-5D53039D20B0}" type="slidenum">
              <a:rPr lang="en-US" smtClean="0"/>
              <a:t>‹#›</a:t>
            </a:fld>
            <a:endParaRPr lang="en-US"/>
          </a:p>
        </p:txBody>
      </p:sp>
    </p:spTree>
    <p:extLst>
      <p:ext uri="{BB962C8B-B14F-4D97-AF65-F5344CB8AC3E}">
        <p14:creationId xmlns:p14="http://schemas.microsoft.com/office/powerpoint/2010/main" val="1345300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089883-3FB4-C1C4-4BDB-8025200B96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20A3E4-B8C2-29CB-815D-42FA377203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E996A0-EE80-E6FB-B3DA-8C7E6FE80C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6046A-773C-4D33-8D6A-5CB0F990A40F}" type="datetimeFigureOut">
              <a:rPr lang="en-US" smtClean="0"/>
              <a:t>12/28/2024</a:t>
            </a:fld>
            <a:endParaRPr lang="en-US"/>
          </a:p>
        </p:txBody>
      </p:sp>
      <p:sp>
        <p:nvSpPr>
          <p:cNvPr id="5" name="Footer Placeholder 4">
            <a:extLst>
              <a:ext uri="{FF2B5EF4-FFF2-40B4-BE49-F238E27FC236}">
                <a16:creationId xmlns:a16="http://schemas.microsoft.com/office/drawing/2014/main" id="{3AB2BE09-F67C-EC8C-6EDB-E557FC0B3B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B4086C-2860-04C4-3E5E-CB3D3B0756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2F573-1F13-41D6-8B17-5D53039D20B0}" type="slidenum">
              <a:rPr lang="en-US" smtClean="0"/>
              <a:t>‹#›</a:t>
            </a:fld>
            <a:endParaRPr lang="en-US"/>
          </a:p>
        </p:txBody>
      </p:sp>
    </p:spTree>
    <p:extLst>
      <p:ext uri="{BB962C8B-B14F-4D97-AF65-F5344CB8AC3E}">
        <p14:creationId xmlns:p14="http://schemas.microsoft.com/office/powerpoint/2010/main" val="3091160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A9FB2-AFA2-E764-4DAE-6672E9950A1E}"/>
              </a:ext>
            </a:extLst>
          </p:cNvPr>
          <p:cNvSpPr>
            <a:spLocks noGrp="1"/>
          </p:cNvSpPr>
          <p:nvPr>
            <p:ph type="ctrTitle"/>
          </p:nvPr>
        </p:nvSpPr>
        <p:spPr/>
        <p:txBody>
          <a:bodyPr/>
          <a:lstStyle/>
          <a:p>
            <a:r>
              <a:rPr lang="en-US" dirty="0"/>
              <a:t>Rebuttal to Sukhi Chahal</a:t>
            </a:r>
          </a:p>
        </p:txBody>
      </p:sp>
      <p:sp>
        <p:nvSpPr>
          <p:cNvPr id="3" name="Subtitle 2">
            <a:extLst>
              <a:ext uri="{FF2B5EF4-FFF2-40B4-BE49-F238E27FC236}">
                <a16:creationId xmlns:a16="http://schemas.microsoft.com/office/drawing/2014/main" id="{1706F742-D376-1241-F528-E56BE349C4C9}"/>
              </a:ext>
            </a:extLst>
          </p:cNvPr>
          <p:cNvSpPr>
            <a:spLocks noGrp="1"/>
          </p:cNvSpPr>
          <p:nvPr>
            <p:ph type="subTitle" idx="1"/>
          </p:nvPr>
        </p:nvSpPr>
        <p:spPr/>
        <p:txBody>
          <a:bodyPr/>
          <a:lstStyle/>
          <a:p>
            <a:pPr algn="r"/>
            <a:r>
              <a:rPr lang="en-US" dirty="0"/>
              <a:t>By: Gurinder Singh Grewal</a:t>
            </a:r>
          </a:p>
        </p:txBody>
      </p:sp>
    </p:spTree>
    <p:extLst>
      <p:ext uri="{BB962C8B-B14F-4D97-AF65-F5344CB8AC3E}">
        <p14:creationId xmlns:p14="http://schemas.microsoft.com/office/powerpoint/2010/main" val="4080084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81B62-F3A9-69DB-94D0-98172B62392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274CBAE-32DC-3EAD-2465-2205B18ED046}"/>
              </a:ext>
            </a:extLst>
          </p:cNvPr>
          <p:cNvSpPr>
            <a:spLocks noGrp="1"/>
          </p:cNvSpPr>
          <p:nvPr>
            <p:ph idx="1"/>
          </p:nvPr>
        </p:nvSpPr>
        <p:spPr/>
        <p:txBody>
          <a:bodyPr/>
          <a:lstStyle/>
          <a:p>
            <a:r>
              <a:rPr lang="en-US" dirty="0"/>
              <a:t>Truly speaking there is no democracy in Punjab/India</a:t>
            </a:r>
          </a:p>
          <a:p>
            <a:r>
              <a:rPr lang="en-US" dirty="0"/>
              <a:t>Governor of Punjab is not elected by the people of Punjab</a:t>
            </a:r>
          </a:p>
          <a:p>
            <a:r>
              <a:rPr lang="en-US" dirty="0"/>
              <a:t>Prime Minister Modi has not won any election in Punjab</a:t>
            </a:r>
          </a:p>
          <a:p>
            <a:r>
              <a:rPr lang="en-US" dirty="0"/>
              <a:t>President of India has not been directly elected by the people of Punjab</a:t>
            </a:r>
          </a:p>
          <a:p>
            <a:r>
              <a:rPr lang="en-US" dirty="0"/>
              <a:t>Now they have sent an RSS agent disguised as a Sikh to deceive and exploit the Sikh Diaspora</a:t>
            </a:r>
          </a:p>
          <a:p>
            <a:r>
              <a:rPr lang="en-US" dirty="0"/>
              <a:t>We, the Sikh in the USA will not allow this to continue</a:t>
            </a:r>
          </a:p>
        </p:txBody>
      </p:sp>
    </p:spTree>
    <p:extLst>
      <p:ext uri="{BB962C8B-B14F-4D97-AF65-F5344CB8AC3E}">
        <p14:creationId xmlns:p14="http://schemas.microsoft.com/office/powerpoint/2010/main" val="3196778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B736CC-B8F8-7571-D53F-934C8688CE24}"/>
              </a:ext>
            </a:extLst>
          </p:cNvPr>
          <p:cNvSpPr>
            <a:spLocks noGrp="1"/>
          </p:cNvSpPr>
          <p:nvPr>
            <p:ph idx="4294967295"/>
          </p:nvPr>
        </p:nvSpPr>
        <p:spPr>
          <a:xfrm>
            <a:off x="289560" y="208281"/>
            <a:ext cx="11612880" cy="6649719"/>
          </a:xfrm>
        </p:spPr>
        <p:txBody>
          <a:bodyPr>
            <a:normAutofit/>
          </a:bodyPr>
          <a:lstStyle/>
          <a:p>
            <a:r>
              <a:rPr lang="en-US" dirty="0"/>
              <a:t>Mr. Chahal says BJP/RSS has all the power. The Sikh’s should cooperate or join RSS to get the benefits. </a:t>
            </a:r>
          </a:p>
          <a:p>
            <a:r>
              <a:rPr lang="en-US" u="sng" dirty="0"/>
              <a:t>Response:</a:t>
            </a:r>
            <a:r>
              <a:rPr lang="en-US" dirty="0"/>
              <a:t> Mr. Chahal is totally ignorant of Sikh principals and Sikh correctors. Two younger sons (Sahibzada) of Guru Gobind Singh. Fateh Singh (7 years old) and </a:t>
            </a:r>
            <a:r>
              <a:rPr lang="en-US" dirty="0" err="1"/>
              <a:t>Jorawar</a:t>
            </a:r>
            <a:r>
              <a:rPr lang="en-US" dirty="0"/>
              <a:t> Singh (9 years old) gave their lives but did not accept all the offers of </a:t>
            </a:r>
            <a:r>
              <a:rPr lang="en-US" dirty="0" err="1"/>
              <a:t>Sirhand</a:t>
            </a:r>
            <a:r>
              <a:rPr lang="en-US" dirty="0"/>
              <a:t> ruler. These RSS Sikh’s are celebrating Bal Diwas but do not understand the meaning of their sacrifice.</a:t>
            </a:r>
          </a:p>
          <a:p>
            <a:endParaRPr lang="en-US" dirty="0"/>
          </a:p>
          <a:p>
            <a:endParaRPr lang="en-US" dirty="0"/>
          </a:p>
          <a:p>
            <a:endParaRPr lang="en-US" dirty="0"/>
          </a:p>
          <a:p>
            <a:endParaRPr lang="en-US" dirty="0"/>
          </a:p>
          <a:p>
            <a:endParaRPr lang="en-US" dirty="0"/>
          </a:p>
          <a:p>
            <a:pPr marL="0" indent="0">
              <a:buNone/>
            </a:pPr>
            <a:r>
              <a:rPr lang="en-US" dirty="0"/>
              <a:t>                                                                                                                      </a:t>
            </a:r>
          </a:p>
          <a:p>
            <a:pPr marL="0" indent="0">
              <a:buNone/>
            </a:pPr>
            <a:r>
              <a:rPr lang="en-US" dirty="0"/>
              <a:t>							Bhai </a:t>
            </a:r>
            <a:r>
              <a:rPr lang="en-US" dirty="0" err="1"/>
              <a:t>Gurdas</a:t>
            </a:r>
            <a:endParaRPr lang="en-US" dirty="0"/>
          </a:p>
        </p:txBody>
      </p:sp>
      <p:pic>
        <p:nvPicPr>
          <p:cNvPr id="1028" name="Picture 4" descr="Image preview">
            <a:extLst>
              <a:ext uri="{FF2B5EF4-FFF2-40B4-BE49-F238E27FC236}">
                <a16:creationId xmlns:a16="http://schemas.microsoft.com/office/drawing/2014/main" id="{0775B91C-4F8D-CC4D-F348-6FED4718490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42" t="-224" r="2623" b="-3857"/>
          <a:stretch/>
        </p:blipFill>
        <p:spPr bwMode="auto">
          <a:xfrm>
            <a:off x="1798320" y="3098800"/>
            <a:ext cx="7792720" cy="3239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144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873C-36AC-5108-ABB1-5FBF5E95C1E1}"/>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C3D0A709-D606-BF91-E94C-7539AB639DE7}"/>
              </a:ext>
            </a:extLst>
          </p:cNvPr>
          <p:cNvSpPr>
            <a:spLocks noGrp="1"/>
          </p:cNvSpPr>
          <p:nvPr>
            <p:ph idx="1"/>
          </p:nvPr>
        </p:nvSpPr>
        <p:spPr/>
        <p:txBody>
          <a:bodyPr/>
          <a:lstStyle/>
          <a:p>
            <a:r>
              <a:rPr lang="en-US" dirty="0"/>
              <a:t>Mr. Chahal brags that he stays in CM Yogi’s house as a guest and has access to Home Minister and Prime Minister of India. </a:t>
            </a:r>
          </a:p>
          <a:p>
            <a:r>
              <a:rPr lang="en-US" u="sng" dirty="0"/>
              <a:t>Response:</a:t>
            </a:r>
            <a:r>
              <a:rPr lang="en-US" dirty="0"/>
              <a:t> Mr. Chahal does not know Sikh history. Guru Nanak while traveling preferred to stay in the house of Bhai Lalo (a poor carpenter) and refused to eat at the house of Malak </a:t>
            </a:r>
            <a:r>
              <a:rPr lang="en-US" dirty="0" err="1"/>
              <a:t>Bhago</a:t>
            </a:r>
            <a:r>
              <a:rPr lang="en-US" dirty="0"/>
              <a:t> (a wealthy merchant of his time). </a:t>
            </a:r>
            <a:endParaRPr lang="en-US" u="sng" dirty="0"/>
          </a:p>
        </p:txBody>
      </p:sp>
    </p:spTree>
    <p:extLst>
      <p:ext uri="{BB962C8B-B14F-4D97-AF65-F5344CB8AC3E}">
        <p14:creationId xmlns:p14="http://schemas.microsoft.com/office/powerpoint/2010/main" val="2435503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3AA4282-F6E0-A540-98AC-71B69870B100}"/>
              </a:ext>
            </a:extLst>
          </p:cNvPr>
          <p:cNvSpPr>
            <a:spLocks noGrp="1"/>
          </p:cNvSpPr>
          <p:nvPr>
            <p:ph type="title"/>
          </p:nvPr>
        </p:nvSpPr>
        <p:spPr>
          <a:xfrm>
            <a:off x="836612" y="457200"/>
            <a:ext cx="3935413" cy="5080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F592790-F4F2-7F08-5FEF-91454F3C51FF}"/>
              </a:ext>
            </a:extLst>
          </p:cNvPr>
          <p:cNvSpPr>
            <a:spLocks noGrp="1"/>
          </p:cNvSpPr>
          <p:nvPr>
            <p:ph type="body" sz="half" idx="2"/>
          </p:nvPr>
        </p:nvSpPr>
        <p:spPr>
          <a:xfrm>
            <a:off x="365125" y="640080"/>
            <a:ext cx="6086475" cy="5608320"/>
          </a:xfrm>
        </p:spPr>
        <p:txBody>
          <a:bodyPr>
            <a:normAutofit/>
          </a:bodyPr>
          <a:lstStyle/>
          <a:p>
            <a:endParaRPr lang="en-US" sz="2800" dirty="0"/>
          </a:p>
          <a:p>
            <a:r>
              <a:rPr lang="en-US" sz="2800" dirty="0"/>
              <a:t>Mr. Chahal is asking the Sikh community to support Mr. Modi to get his help.</a:t>
            </a:r>
          </a:p>
          <a:p>
            <a:endParaRPr lang="en-US" sz="2800" dirty="0"/>
          </a:p>
          <a:p>
            <a:r>
              <a:rPr lang="en-US" sz="2800" u="sng" dirty="0"/>
              <a:t>Response:</a:t>
            </a:r>
            <a:r>
              <a:rPr lang="en-US" sz="2800" dirty="0"/>
              <a:t> Mr. Chahal needs to remember that during Indra Gandhi’s emergency, Mr. Modi survived by disguising himself as a Sikh and taking shelter in Gurdwaras. </a:t>
            </a:r>
            <a:endParaRPr lang="en-US" sz="2800" u="sng" dirty="0"/>
          </a:p>
        </p:txBody>
      </p:sp>
      <p:pic>
        <p:nvPicPr>
          <p:cNvPr id="2054" name="Picture 6">
            <a:extLst>
              <a:ext uri="{FF2B5EF4-FFF2-40B4-BE49-F238E27FC236}">
                <a16:creationId xmlns:a16="http://schemas.microsoft.com/office/drawing/2014/main" id="{FCB73B8F-EC2A-F6E2-BCE7-67BD18A15807}"/>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4585" b="4585"/>
          <a:stretch>
            <a:fillRect/>
          </a:stretch>
        </p:blipFill>
        <p:spPr bwMode="auto">
          <a:xfrm>
            <a:off x="6715125" y="284163"/>
            <a:ext cx="5111750" cy="6269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703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B8C75-032F-092D-720D-DE388FC128B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B03C552-AC50-8235-D6C7-EAF78E86FD54}"/>
              </a:ext>
            </a:extLst>
          </p:cNvPr>
          <p:cNvSpPr>
            <a:spLocks noGrp="1"/>
          </p:cNvSpPr>
          <p:nvPr>
            <p:ph idx="1"/>
          </p:nvPr>
        </p:nvSpPr>
        <p:spPr/>
        <p:txBody>
          <a:bodyPr/>
          <a:lstStyle/>
          <a:p>
            <a:r>
              <a:rPr lang="en-US" dirty="0"/>
              <a:t>Mr. Chahal brags that RSS is good for the Sikh community. </a:t>
            </a:r>
          </a:p>
          <a:p>
            <a:r>
              <a:rPr lang="en-US" u="sng" dirty="0"/>
              <a:t>Response:</a:t>
            </a:r>
            <a:r>
              <a:rPr lang="en-US" dirty="0"/>
              <a:t> Let us review RSS’s contributions</a:t>
            </a:r>
          </a:p>
          <a:p>
            <a:pPr marL="914400" lvl="1" indent="-457200">
              <a:buAutoNum type="arabicParenR"/>
            </a:pPr>
            <a:r>
              <a:rPr lang="en-US" dirty="0"/>
              <a:t>1953 Mr. Mukerji, the first president of BJP accompanied by Mr. Bajpai went to Kashmir to protest against the special privileges given to Kashmir; however, at the Kashmir border he left Bajpai in Punjab to appose Sikh majority state/Punjabi Suba. B.D. Pande, the governor of Punjab, in his book has confirmed the </a:t>
            </a:r>
            <a:r>
              <a:rPr lang="en-US" dirty="0" err="1"/>
              <a:t>poisiones</a:t>
            </a:r>
            <a:r>
              <a:rPr lang="en-US" dirty="0"/>
              <a:t> role of RSS sponsored </a:t>
            </a:r>
            <a:r>
              <a:rPr lang="en-US" dirty="0" err="1"/>
              <a:t>Jullundar</a:t>
            </a:r>
            <a:r>
              <a:rPr lang="en-US" dirty="0"/>
              <a:t> newspapers. </a:t>
            </a:r>
          </a:p>
          <a:p>
            <a:pPr marL="914400" lvl="1" indent="-457200">
              <a:buAutoNum type="arabicParenR"/>
            </a:pPr>
            <a:r>
              <a:rPr lang="en-US" dirty="0"/>
              <a:t>Sikh’s were demanding to remove the cigarette and liquid shops in the vicinity of Golden Temple. BJP/RSS paraded with 10,000 followers around the Golden Temple with cigarettes/Bidis in their hands chanting “cigarette Bidis </a:t>
            </a:r>
            <a:r>
              <a:rPr lang="en-US" dirty="0" err="1"/>
              <a:t>Peenge</a:t>
            </a:r>
            <a:r>
              <a:rPr lang="en-US" dirty="0"/>
              <a:t>, Shan se </a:t>
            </a:r>
            <a:r>
              <a:rPr lang="en-US" dirty="0" err="1"/>
              <a:t>jeenge</a:t>
            </a:r>
            <a:r>
              <a:rPr lang="en-US" dirty="0"/>
              <a:t>”.</a:t>
            </a:r>
          </a:p>
        </p:txBody>
      </p:sp>
    </p:spTree>
    <p:extLst>
      <p:ext uri="{BB962C8B-B14F-4D97-AF65-F5344CB8AC3E}">
        <p14:creationId xmlns:p14="http://schemas.microsoft.com/office/powerpoint/2010/main" val="4122496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34B1-3C73-E1A5-F3EB-FB0B155E5F3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041F944-DF30-EA42-934F-99BA23447F12}"/>
              </a:ext>
            </a:extLst>
          </p:cNvPr>
          <p:cNvSpPr>
            <a:spLocks noGrp="1"/>
          </p:cNvSpPr>
          <p:nvPr>
            <p:ph idx="1"/>
          </p:nvPr>
        </p:nvSpPr>
        <p:spPr/>
        <p:txBody>
          <a:bodyPr>
            <a:normAutofit fontScale="92500" lnSpcReduction="10000"/>
          </a:bodyPr>
          <a:lstStyle/>
          <a:p>
            <a:r>
              <a:rPr lang="en-US" dirty="0" err="1"/>
              <a:t>Harbans</a:t>
            </a:r>
            <a:r>
              <a:rPr lang="en-US" dirty="0"/>
              <a:t> Lal Khana on February 14, 1984 destroyed a model of Golden Temple publicly near railroad station, Amritsar. This shows BJP contempt for Golden Temple.</a:t>
            </a:r>
          </a:p>
          <a:p>
            <a:r>
              <a:rPr lang="en-US" dirty="0"/>
              <a:t>Prior to Blue Star in 1984, Mr. Lal Krishan Advani led a demonstration demanding that Indra Gandhi should send an army to invade Golden Temple. A picture showing this is in his book titled </a:t>
            </a:r>
            <a:r>
              <a:rPr lang="en-US" i="1" u="sng" dirty="0"/>
              <a:t>My Life My Country.</a:t>
            </a:r>
          </a:p>
          <a:p>
            <a:r>
              <a:rPr lang="en-US" dirty="0"/>
              <a:t>After Blue Star BJP/RSS workers distributed sweets in the streets. </a:t>
            </a:r>
          </a:p>
          <a:p>
            <a:r>
              <a:rPr lang="en-US" dirty="0"/>
              <a:t>Nana Ji </a:t>
            </a:r>
            <a:r>
              <a:rPr lang="en-US" dirty="0" err="1"/>
              <a:t>Dhesh</a:t>
            </a:r>
            <a:r>
              <a:rPr lang="en-US" dirty="0"/>
              <a:t> </a:t>
            </a:r>
            <a:r>
              <a:rPr lang="en-US" dirty="0" err="1"/>
              <a:t>Mukh</a:t>
            </a:r>
            <a:r>
              <a:rPr lang="en-US" dirty="0"/>
              <a:t> (RSS leader) wrote an article “Moment of Soul Searching”. In this article not only did he praise Indra Gandhi for Operation Blue Star, but he also blamed the Sikh leadership for daily Sikh Carnage/ Genocide.</a:t>
            </a:r>
          </a:p>
        </p:txBody>
      </p:sp>
    </p:spTree>
    <p:extLst>
      <p:ext uri="{BB962C8B-B14F-4D97-AF65-F5344CB8AC3E}">
        <p14:creationId xmlns:p14="http://schemas.microsoft.com/office/powerpoint/2010/main" val="3578167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59456-6136-8B63-1B8B-F90C36DB26D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9E2EE00-82F6-C6BC-01EB-E056C6B895E4}"/>
              </a:ext>
            </a:extLst>
          </p:cNvPr>
          <p:cNvSpPr>
            <a:spLocks noGrp="1"/>
          </p:cNvSpPr>
          <p:nvPr>
            <p:ph idx="1"/>
          </p:nvPr>
        </p:nvSpPr>
        <p:spPr/>
        <p:txBody>
          <a:bodyPr>
            <a:normAutofit fontScale="85000" lnSpcReduction="10000"/>
          </a:bodyPr>
          <a:lstStyle/>
          <a:p>
            <a:r>
              <a:rPr lang="en-US" dirty="0"/>
              <a:t>In 1991 during BJP rule, 10 Sikh’s in </a:t>
            </a:r>
            <a:r>
              <a:rPr lang="en-US" dirty="0" err="1"/>
              <a:t>Pilibhit</a:t>
            </a:r>
            <a:r>
              <a:rPr lang="en-US" dirty="0"/>
              <a:t> were killed; however, no action was taken by the Government.</a:t>
            </a:r>
          </a:p>
          <a:p>
            <a:r>
              <a:rPr lang="en-US" dirty="0"/>
              <a:t>Modi as a Chief Minister, passed a law in Gujrat taking back the land from the Sikh people in </a:t>
            </a:r>
            <a:r>
              <a:rPr lang="en-US" dirty="0" err="1"/>
              <a:t>Kach</a:t>
            </a:r>
            <a:r>
              <a:rPr lang="en-US" dirty="0"/>
              <a:t> area; however, lost in the high court. After that, BJP workers started harassing the Sikhs’.</a:t>
            </a:r>
          </a:p>
          <a:p>
            <a:r>
              <a:rPr lang="en-US" dirty="0"/>
              <a:t>During Modi’s rule, Sikhs’ who were settled in Assam, were being uprooted.  </a:t>
            </a:r>
          </a:p>
          <a:p>
            <a:r>
              <a:rPr lang="en-US" dirty="0"/>
              <a:t>During farmers agitation, a Minister’s (Mishra) son ran over the Sikh people in his Jeep and killed several. He was then released without any punishment.</a:t>
            </a:r>
          </a:p>
          <a:p>
            <a:r>
              <a:rPr lang="en-US" dirty="0"/>
              <a:t>Mr. Modi has been bragging that we will kill (</a:t>
            </a:r>
            <a:r>
              <a:rPr lang="en-US" dirty="0" err="1"/>
              <a:t>Guskek</a:t>
            </a:r>
            <a:r>
              <a:rPr lang="en-US" dirty="0"/>
              <a:t> Marange). He is personally responsible for the killing of Sikh leaders in Lahore, London and Surrey Canada and for authorizing the assassination of </a:t>
            </a:r>
            <a:r>
              <a:rPr lang="en-US" dirty="0" err="1"/>
              <a:t>Gurpatwant</a:t>
            </a:r>
            <a:r>
              <a:rPr lang="en-US" dirty="0"/>
              <a:t> Singh Pannu. </a:t>
            </a:r>
          </a:p>
          <a:p>
            <a:endParaRPr lang="en-US" dirty="0"/>
          </a:p>
        </p:txBody>
      </p:sp>
    </p:spTree>
    <p:extLst>
      <p:ext uri="{BB962C8B-B14F-4D97-AF65-F5344CB8AC3E}">
        <p14:creationId xmlns:p14="http://schemas.microsoft.com/office/powerpoint/2010/main" val="1467423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0E687-1260-CE57-426A-8C74A81382A5}"/>
              </a:ext>
            </a:extLst>
          </p:cNvPr>
          <p:cNvSpPr>
            <a:spLocks noGrp="1"/>
          </p:cNvSpPr>
          <p:nvPr>
            <p:ph type="title"/>
          </p:nvPr>
        </p:nvSpPr>
        <p:spPr>
          <a:xfrm>
            <a:off x="1343025" y="393700"/>
            <a:ext cx="10515600" cy="1325563"/>
          </a:xfrm>
        </p:spPr>
        <p:txBody>
          <a:bodyPr/>
          <a:lstStyle/>
          <a:p>
            <a:r>
              <a:rPr lang="en-US" sz="2800" dirty="0">
                <a:latin typeface="Calibri"/>
                <a:cs typeface="Calibri"/>
              </a:rPr>
              <a:t>List of Gurdwaras Demolished by the RSS/BJP</a:t>
            </a:r>
            <a:endParaRPr lang="en-US" dirty="0"/>
          </a:p>
        </p:txBody>
      </p:sp>
      <p:sp>
        <p:nvSpPr>
          <p:cNvPr id="3" name="Content Placeholder 2">
            <a:extLst>
              <a:ext uri="{FF2B5EF4-FFF2-40B4-BE49-F238E27FC236}">
                <a16:creationId xmlns:a16="http://schemas.microsoft.com/office/drawing/2014/main" id="{867C1C2E-1796-5A64-D086-F6D6C13F6E9C}"/>
              </a:ext>
            </a:extLst>
          </p:cNvPr>
          <p:cNvSpPr>
            <a:spLocks noGrp="1"/>
          </p:cNvSpPr>
          <p:nvPr>
            <p:ph idx="1"/>
          </p:nvPr>
        </p:nvSpPr>
        <p:spPr>
          <a:xfrm>
            <a:off x="1343025" y="1520825"/>
            <a:ext cx="10515600" cy="4351338"/>
          </a:xfrm>
        </p:spPr>
        <p:txBody>
          <a:bodyPr vert="horz" lIns="91440" tIns="45720" rIns="91440" bIns="45720" rtlCol="0" anchor="t">
            <a:normAutofit fontScale="85000" lnSpcReduction="20000"/>
          </a:bodyPr>
          <a:lstStyle/>
          <a:p>
            <a:r>
              <a:rPr lang="en-US" dirty="0" err="1">
                <a:cs typeface="Calibri"/>
              </a:rPr>
              <a:t>Mechuka</a:t>
            </a:r>
            <a:r>
              <a:rPr lang="en-US" dirty="0">
                <a:cs typeface="Calibri"/>
              </a:rPr>
              <a:t> in Arunachal Pradesh </a:t>
            </a:r>
          </a:p>
          <a:p>
            <a:r>
              <a:rPr lang="en-US" dirty="0">
                <a:cs typeface="Calibri"/>
              </a:rPr>
              <a:t>Gyan </a:t>
            </a:r>
            <a:r>
              <a:rPr lang="en-US" dirty="0" err="1">
                <a:cs typeface="Calibri"/>
              </a:rPr>
              <a:t>Godri</a:t>
            </a:r>
            <a:r>
              <a:rPr lang="en-US" dirty="0">
                <a:cs typeface="Calibri"/>
              </a:rPr>
              <a:t> in Hardwar</a:t>
            </a:r>
          </a:p>
          <a:p>
            <a:r>
              <a:rPr lang="en-US" dirty="0" err="1">
                <a:cs typeface="Calibri"/>
              </a:rPr>
              <a:t>Nanakbari</a:t>
            </a:r>
            <a:r>
              <a:rPr lang="en-US" dirty="0">
                <a:cs typeface="Calibri"/>
              </a:rPr>
              <a:t> in Hardwar</a:t>
            </a:r>
          </a:p>
          <a:p>
            <a:r>
              <a:rPr lang="en-US" dirty="0">
                <a:cs typeface="Calibri"/>
              </a:rPr>
              <a:t>Gurdwara Nanak Bari near Reetha Sahib in Uttarakhand</a:t>
            </a:r>
          </a:p>
          <a:p>
            <a:r>
              <a:rPr lang="en-US" dirty="0">
                <a:cs typeface="Calibri"/>
              </a:rPr>
              <a:t>Gurdwara Nanak Padao near Reetha Sahib </a:t>
            </a:r>
          </a:p>
          <a:p>
            <a:r>
              <a:rPr lang="en-US" dirty="0">
                <a:cs typeface="Calibri"/>
              </a:rPr>
              <a:t>Gurdwara Almora in Uttarakhand</a:t>
            </a:r>
          </a:p>
          <a:p>
            <a:r>
              <a:rPr lang="en-US" dirty="0">
                <a:cs typeface="Calibri"/>
              </a:rPr>
              <a:t>Gurdwara </a:t>
            </a:r>
            <a:r>
              <a:rPr lang="en-US" dirty="0" err="1">
                <a:cs typeface="Calibri"/>
              </a:rPr>
              <a:t>Paua</a:t>
            </a:r>
            <a:r>
              <a:rPr lang="en-US" dirty="0">
                <a:cs typeface="Calibri"/>
              </a:rPr>
              <a:t> Sahib</a:t>
            </a:r>
          </a:p>
          <a:p>
            <a:r>
              <a:rPr lang="en-US" dirty="0">
                <a:cs typeface="Calibri"/>
              </a:rPr>
              <a:t>Gwalior related to Guru </a:t>
            </a:r>
            <a:r>
              <a:rPr lang="en-US" dirty="0" err="1">
                <a:cs typeface="Calibri"/>
              </a:rPr>
              <a:t>Gargobind</a:t>
            </a:r>
            <a:r>
              <a:rPr lang="en-US" dirty="0">
                <a:cs typeface="Calibri"/>
              </a:rPr>
              <a:t> Sahib</a:t>
            </a:r>
          </a:p>
          <a:p>
            <a:r>
              <a:rPr lang="en-US" dirty="0">
                <a:cs typeface="Calibri"/>
              </a:rPr>
              <a:t>Gurdwara Manji Sahib Kalsi Uttarakhand, related to </a:t>
            </a:r>
          </a:p>
          <a:p>
            <a:r>
              <a:rPr lang="en-US" dirty="0">
                <a:cs typeface="Calibri"/>
              </a:rPr>
              <a:t>Guru Gobind Singhji</a:t>
            </a:r>
          </a:p>
          <a:p>
            <a:r>
              <a:rPr lang="en-US" dirty="0">
                <a:cs typeface="Calibri"/>
              </a:rPr>
              <a:t>Gurdwara </a:t>
            </a:r>
            <a:r>
              <a:rPr lang="en-US" dirty="0" err="1">
                <a:cs typeface="Calibri"/>
              </a:rPr>
              <a:t>Smadh</a:t>
            </a:r>
            <a:r>
              <a:rPr lang="en-US" dirty="0">
                <a:cs typeface="Calibri"/>
              </a:rPr>
              <a:t> Rani Jind Kaur at Ram Kund Nasik, Maharashtra</a:t>
            </a:r>
          </a:p>
        </p:txBody>
      </p:sp>
    </p:spTree>
    <p:extLst>
      <p:ext uri="{BB962C8B-B14F-4D97-AF65-F5344CB8AC3E}">
        <p14:creationId xmlns:p14="http://schemas.microsoft.com/office/powerpoint/2010/main" val="413498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6EB56-7170-E397-076B-AB76C4B136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6AFA4D2-4955-07FA-F4D3-292EB780240E}"/>
              </a:ext>
            </a:extLst>
          </p:cNvPr>
          <p:cNvSpPr>
            <a:spLocks noGrp="1"/>
          </p:cNvSpPr>
          <p:nvPr>
            <p:ph idx="1"/>
          </p:nvPr>
        </p:nvSpPr>
        <p:spPr/>
        <p:txBody>
          <a:bodyPr>
            <a:normAutofit lnSpcReduction="10000"/>
          </a:bodyPr>
          <a:lstStyle/>
          <a:p>
            <a:r>
              <a:rPr lang="en-US" dirty="0"/>
              <a:t>Sukhi Chahal (RSS Sikh) is only a low-level agent for the Indian government and their San Francisco consulate. He is using his connections to get Visa for someone or passport renewal etc. beyond that he has no power. </a:t>
            </a:r>
          </a:p>
          <a:p>
            <a:r>
              <a:rPr lang="en-US" dirty="0"/>
              <a:t>If he truly has any power, he should:</a:t>
            </a:r>
          </a:p>
          <a:p>
            <a:pPr lvl="1"/>
            <a:r>
              <a:rPr lang="en-US" dirty="0"/>
              <a:t>Get article 25 reappealed </a:t>
            </a:r>
          </a:p>
          <a:p>
            <a:pPr lvl="1"/>
            <a:r>
              <a:rPr lang="en-US" dirty="0"/>
              <a:t>Get Chandigarh to Punjab </a:t>
            </a:r>
          </a:p>
          <a:p>
            <a:pPr lvl="1"/>
            <a:r>
              <a:rPr lang="en-US" dirty="0"/>
              <a:t>Get </a:t>
            </a:r>
            <a:r>
              <a:rPr lang="en-US" dirty="0" err="1"/>
              <a:t>Bhakhra</a:t>
            </a:r>
            <a:r>
              <a:rPr lang="en-US" dirty="0"/>
              <a:t> Dam back to Punjab</a:t>
            </a:r>
          </a:p>
          <a:p>
            <a:pPr lvl="1"/>
            <a:r>
              <a:rPr lang="en-US" dirty="0"/>
              <a:t>Free Punjab University from the Center</a:t>
            </a:r>
          </a:p>
          <a:p>
            <a:pPr lvl="1"/>
            <a:r>
              <a:rPr lang="en-US" dirty="0"/>
              <a:t>Free </a:t>
            </a:r>
            <a:r>
              <a:rPr lang="en-US" dirty="0" err="1"/>
              <a:t>Bandi</a:t>
            </a:r>
            <a:r>
              <a:rPr lang="en-US" dirty="0"/>
              <a:t> Singhs’ who already have served their sentence</a:t>
            </a:r>
          </a:p>
          <a:p>
            <a:pPr lvl="1"/>
            <a:r>
              <a:rPr lang="en-US" dirty="0"/>
              <a:t>This list can be very long</a:t>
            </a:r>
          </a:p>
        </p:txBody>
      </p:sp>
    </p:spTree>
    <p:extLst>
      <p:ext uri="{BB962C8B-B14F-4D97-AF65-F5344CB8AC3E}">
        <p14:creationId xmlns:p14="http://schemas.microsoft.com/office/powerpoint/2010/main" val="3315247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2940</TotalTime>
  <Words>889</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Rebuttal to Sukhi Chahal</vt:lpstr>
      <vt:lpstr>PowerPoint Presentation</vt:lpstr>
      <vt:lpstr> </vt:lpstr>
      <vt:lpstr>PowerPoint Presentation</vt:lpstr>
      <vt:lpstr>PowerPoint Presentation</vt:lpstr>
      <vt:lpstr>PowerPoint Presentation</vt:lpstr>
      <vt:lpstr>PowerPoint Presentation</vt:lpstr>
      <vt:lpstr>List of Gurdwaras Demolished by the RSS/BJP</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Rebuttal to Sukhi Chahal</dc:title>
  <dc:creator>Gurinder Grewal</dc:creator>
  <cp:lastModifiedBy>Gurinder Grewal</cp:lastModifiedBy>
  <cp:revision>47</cp:revision>
  <dcterms:created xsi:type="dcterms:W3CDTF">2024-01-30T18:42:50Z</dcterms:created>
  <dcterms:modified xsi:type="dcterms:W3CDTF">2024-12-28T16:56:41Z</dcterms:modified>
</cp:coreProperties>
</file>